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4" r:id="rId3"/>
    <p:sldId id="301" r:id="rId4"/>
    <p:sldId id="326" r:id="rId5"/>
    <p:sldId id="329" r:id="rId6"/>
    <p:sldId id="328" r:id="rId7"/>
    <p:sldId id="327" r:id="rId8"/>
    <p:sldId id="319" r:id="rId9"/>
    <p:sldId id="324" r:id="rId10"/>
    <p:sldId id="325" r:id="rId11"/>
  </p:sldIdLst>
  <p:sldSz cx="18288000" cy="10287000"/>
  <p:notesSz cx="6858000" cy="9144000"/>
  <p:embeddedFontLst>
    <p:embeddedFont>
      <p:font typeface="#9Slide07 HoneyCream" panose="020B0604020202020204" charset="0"/>
      <p:regular r:id="rId12"/>
    </p:embeddedFon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5DE"/>
    <a:srgbClr val="CA4136"/>
    <a:srgbClr val="FEF4EC"/>
    <a:srgbClr val="C29CC7"/>
    <a:srgbClr val="91CC8A"/>
    <a:srgbClr val="F3999E"/>
    <a:srgbClr val="FBC141"/>
    <a:srgbClr val="82C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1" autoAdjust="0"/>
    <p:restoredTop sz="94689" autoAdjust="0"/>
  </p:normalViewPr>
  <p:slideViewPr>
    <p:cSldViewPr>
      <p:cViewPr varScale="1">
        <p:scale>
          <a:sx n="40" d="100"/>
          <a:sy n="40" d="100"/>
        </p:scale>
        <p:origin x="1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CC25F1C0-6620-6A48-9596-7DAB6D32CF40}"/>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0C762CBE-0C26-3841-82F2-EFBF6AA5E3BD}"/>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74BE6A17-1F76-4B45-98B9-D5AEC998C984}"/>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610AA1D7-1439-464D-BABC-4874D408AB55}"/>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AFBBB810-604B-1E40-A4E5-63E3E5A7FED1}"/>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5.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2943C0EE-1716-2349-B737-BA9A3C9986FE}"/>
              </a:ext>
            </a:extLst>
          </p:cNvPr>
          <p:cNvSpPr/>
          <p:nvPr/>
        </p:nvSpPr>
        <p:spPr>
          <a:xfrm>
            <a:off x="9257662" y="1861190"/>
            <a:ext cx="9030338" cy="6257803"/>
          </a:xfrm>
          <a:custGeom>
            <a:avLst/>
            <a:gdLst/>
            <a:ahLst/>
            <a:cxnLst/>
            <a:rect l="l" t="t" r="r" b="b"/>
            <a:pathLst>
              <a:path w="4171034" h="3024000">
                <a:moveTo>
                  <a:pt x="0" y="0"/>
                </a:moveTo>
                <a:lnTo>
                  <a:pt x="4171034" y="0"/>
                </a:lnTo>
                <a:lnTo>
                  <a:pt x="4171034" y="3024000"/>
                </a:lnTo>
                <a:lnTo>
                  <a:pt x="0" y="3024000"/>
                </a:lnTo>
                <a:lnTo>
                  <a:pt x="0" y="0"/>
                </a:lnTo>
                <a:close/>
              </a:path>
            </a:pathLst>
          </a:custGeom>
          <a:blipFill>
            <a:blip r:embed="rId2"/>
            <a:stretch>
              <a:fillRect/>
            </a:stretch>
          </a:blipFill>
        </p:spPr>
      </p:sp>
      <p:sp>
        <p:nvSpPr>
          <p:cNvPr id="20" name="Freeform 5">
            <a:extLst>
              <a:ext uri="{FF2B5EF4-FFF2-40B4-BE49-F238E27FC236}">
                <a16:creationId xmlns:a16="http://schemas.microsoft.com/office/drawing/2014/main" id="{9701E808-C8D5-004D-B9C6-00D563483FF6}"/>
              </a:ext>
            </a:extLst>
          </p:cNvPr>
          <p:cNvSpPr/>
          <p:nvPr/>
        </p:nvSpPr>
        <p:spPr>
          <a:xfrm>
            <a:off x="533400" y="-37546"/>
            <a:ext cx="2784251" cy="2473067"/>
          </a:xfrm>
          <a:custGeom>
            <a:avLst/>
            <a:gdLst/>
            <a:ahLst/>
            <a:cxnLst/>
            <a:rect l="l" t="t" r="r" b="b"/>
            <a:pathLst>
              <a:path w="416147" h="400021">
                <a:moveTo>
                  <a:pt x="0" y="0"/>
                </a:moveTo>
                <a:lnTo>
                  <a:pt x="416147" y="0"/>
                </a:lnTo>
                <a:lnTo>
                  <a:pt x="416147" y="400021"/>
                </a:lnTo>
                <a:lnTo>
                  <a:pt x="0" y="40002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24" name="Picture 23">
            <a:extLst>
              <a:ext uri="{FF2B5EF4-FFF2-40B4-BE49-F238E27FC236}">
                <a16:creationId xmlns:a16="http://schemas.microsoft.com/office/drawing/2014/main" id="{98A37ED5-CDC8-1D47-8D7E-9FAD52911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5800" y="190500"/>
            <a:ext cx="2016976" cy="2016976"/>
          </a:xfrm>
          <a:prstGeom prst="rect">
            <a:avLst/>
          </a:prstGeom>
        </p:spPr>
      </p:pic>
      <p:pic>
        <p:nvPicPr>
          <p:cNvPr id="25" name="Picture 24">
            <a:extLst>
              <a:ext uri="{FF2B5EF4-FFF2-40B4-BE49-F238E27FC236}">
                <a16:creationId xmlns:a16="http://schemas.microsoft.com/office/drawing/2014/main" id="{0A58019D-01B3-DE49-A531-80B90327C418}"/>
              </a:ext>
            </a:extLst>
          </p:cNvPr>
          <p:cNvPicPr>
            <a:picLocks noChangeAspect="1"/>
          </p:cNvPicPr>
          <p:nvPr/>
        </p:nvPicPr>
        <p:blipFill>
          <a:blip r:embed="rId6"/>
          <a:stretch>
            <a:fillRect/>
          </a:stretch>
        </p:blipFill>
        <p:spPr>
          <a:xfrm>
            <a:off x="4724400" y="457840"/>
            <a:ext cx="8839200" cy="1930400"/>
          </a:xfrm>
          <a:prstGeom prst="rect">
            <a:avLst/>
          </a:prstGeom>
        </p:spPr>
      </p:pic>
      <p:sp>
        <p:nvSpPr>
          <p:cNvPr id="2" name="TextBox 1"/>
          <p:cNvSpPr txBox="1"/>
          <p:nvPr/>
        </p:nvSpPr>
        <p:spPr>
          <a:xfrm>
            <a:off x="-685800" y="3783970"/>
            <a:ext cx="12323875" cy="1938992"/>
          </a:xfrm>
          <a:prstGeom prst="rect">
            <a:avLst/>
          </a:prstGeom>
          <a:noFill/>
        </p:spPr>
        <p:txBody>
          <a:bodyPr wrap="square" rtlCol="0">
            <a:spAutoFit/>
          </a:bodyPr>
          <a:lstStyle/>
          <a:p>
            <a:pPr algn="ctr"/>
            <a:r>
              <a:rPr lang="en-US" sz="6000" smtClean="0"/>
              <a:t>SINH HOẠT LỚP</a:t>
            </a:r>
          </a:p>
          <a:p>
            <a:pPr algn="ctr"/>
            <a:r>
              <a:rPr lang="en-US" sz="6000" smtClean="0"/>
              <a:t>CHIA SẺ NHỮNG ĐIỀU KHÓ NÓI</a:t>
            </a:r>
            <a:endParaRPr lang="en-US" sz="60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20E1C96D-A222-D34C-B6DF-2799E8B72EAE}"/>
              </a:ext>
            </a:extLst>
          </p:cNvPr>
          <p:cNvGrpSpPr/>
          <p:nvPr/>
        </p:nvGrpSpPr>
        <p:grpSpPr>
          <a:xfrm>
            <a:off x="-533400" y="6168189"/>
            <a:ext cx="19354800" cy="4152900"/>
            <a:chOff x="0" y="0"/>
            <a:chExt cx="4612453" cy="809415"/>
          </a:xfrm>
        </p:grpSpPr>
        <p:sp>
          <p:nvSpPr>
            <p:cNvPr id="16" name="Freeform 3">
              <a:extLst>
                <a:ext uri="{FF2B5EF4-FFF2-40B4-BE49-F238E27FC236}">
                  <a16:creationId xmlns:a16="http://schemas.microsoft.com/office/drawing/2014/main" id="{F64B1338-67BA-1746-ADE3-E567443FAC75}"/>
                </a:ext>
              </a:extLst>
            </p:cNvPr>
            <p:cNvSpPr/>
            <p:nvPr/>
          </p:nvSpPr>
          <p:spPr>
            <a:xfrm>
              <a:off x="0" y="0"/>
              <a:ext cx="4612453" cy="809415"/>
            </a:xfrm>
            <a:custGeom>
              <a:avLst/>
              <a:gdLst/>
              <a:ahLst/>
              <a:cxnLst/>
              <a:rect l="l" t="t" r="r" b="b"/>
              <a:pathLst>
                <a:path w="4612453" h="809415">
                  <a:moveTo>
                    <a:pt x="0" y="0"/>
                  </a:moveTo>
                  <a:lnTo>
                    <a:pt x="4612453" y="0"/>
                  </a:lnTo>
                  <a:lnTo>
                    <a:pt x="4612453" y="809415"/>
                  </a:lnTo>
                  <a:lnTo>
                    <a:pt x="0" y="809415"/>
                  </a:lnTo>
                  <a:close/>
                </a:path>
              </a:pathLst>
            </a:custGeom>
            <a:solidFill>
              <a:srgbClr val="C94137"/>
            </a:solidFill>
          </p:spPr>
        </p:sp>
      </p:grpSp>
      <p:sp>
        <p:nvSpPr>
          <p:cNvPr id="17" name="Freeform 7">
            <a:extLst>
              <a:ext uri="{FF2B5EF4-FFF2-40B4-BE49-F238E27FC236}">
                <a16:creationId xmlns:a16="http://schemas.microsoft.com/office/drawing/2014/main" id="{2943C0EE-1716-2349-B737-BA9A3C9986FE}"/>
              </a:ext>
            </a:extLst>
          </p:cNvPr>
          <p:cNvSpPr/>
          <p:nvPr/>
        </p:nvSpPr>
        <p:spPr>
          <a:xfrm>
            <a:off x="9257662" y="1861190"/>
            <a:ext cx="9030338" cy="6257803"/>
          </a:xfrm>
          <a:custGeom>
            <a:avLst/>
            <a:gdLst/>
            <a:ahLst/>
            <a:cxnLst/>
            <a:rect l="l" t="t" r="r" b="b"/>
            <a:pathLst>
              <a:path w="4171034" h="3024000">
                <a:moveTo>
                  <a:pt x="0" y="0"/>
                </a:moveTo>
                <a:lnTo>
                  <a:pt x="4171034" y="0"/>
                </a:lnTo>
                <a:lnTo>
                  <a:pt x="4171034" y="3024000"/>
                </a:lnTo>
                <a:lnTo>
                  <a:pt x="0" y="3024000"/>
                </a:lnTo>
                <a:lnTo>
                  <a:pt x="0" y="0"/>
                </a:lnTo>
                <a:close/>
              </a:path>
            </a:pathLst>
          </a:custGeom>
          <a:blipFill>
            <a:blip r:embed="rId2"/>
            <a:stretch>
              <a:fillRect/>
            </a:stretch>
          </a:blipFill>
        </p:spPr>
      </p:sp>
      <p:sp>
        <p:nvSpPr>
          <p:cNvPr id="20" name="Freeform 5">
            <a:extLst>
              <a:ext uri="{FF2B5EF4-FFF2-40B4-BE49-F238E27FC236}">
                <a16:creationId xmlns:a16="http://schemas.microsoft.com/office/drawing/2014/main" id="{9701E808-C8D5-004D-B9C6-00D563483FF6}"/>
              </a:ext>
            </a:extLst>
          </p:cNvPr>
          <p:cNvSpPr/>
          <p:nvPr/>
        </p:nvSpPr>
        <p:spPr>
          <a:xfrm>
            <a:off x="3352800" y="1338925"/>
            <a:ext cx="2784251" cy="2473067"/>
          </a:xfrm>
          <a:custGeom>
            <a:avLst/>
            <a:gdLst/>
            <a:ahLst/>
            <a:cxnLst/>
            <a:rect l="l" t="t" r="r" b="b"/>
            <a:pathLst>
              <a:path w="416147" h="400021">
                <a:moveTo>
                  <a:pt x="0" y="0"/>
                </a:moveTo>
                <a:lnTo>
                  <a:pt x="416147" y="0"/>
                </a:lnTo>
                <a:lnTo>
                  <a:pt x="416147" y="400021"/>
                </a:lnTo>
                <a:lnTo>
                  <a:pt x="0" y="40002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24" name="Picture 23">
            <a:extLst>
              <a:ext uri="{FF2B5EF4-FFF2-40B4-BE49-F238E27FC236}">
                <a16:creationId xmlns:a16="http://schemas.microsoft.com/office/drawing/2014/main" id="{98A37ED5-CDC8-1D47-8D7E-9FAD52911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5800" y="190500"/>
            <a:ext cx="2016976" cy="2016976"/>
          </a:xfrm>
          <a:prstGeom prst="rect">
            <a:avLst/>
          </a:prstGeom>
        </p:spPr>
      </p:pic>
      <p:pic>
        <p:nvPicPr>
          <p:cNvPr id="3" name="Picture 2">
            <a:extLst>
              <a:ext uri="{FF2B5EF4-FFF2-40B4-BE49-F238E27FC236}">
                <a16:creationId xmlns:a16="http://schemas.microsoft.com/office/drawing/2014/main" id="{7BBCEB5D-8F0F-614A-84BA-FA41A0A8C838}"/>
              </a:ext>
            </a:extLst>
          </p:cNvPr>
          <p:cNvPicPr>
            <a:picLocks noChangeAspect="1"/>
          </p:cNvPicPr>
          <p:nvPr/>
        </p:nvPicPr>
        <p:blipFill>
          <a:blip r:embed="rId6"/>
          <a:stretch>
            <a:fillRect/>
          </a:stretch>
        </p:blipFill>
        <p:spPr>
          <a:xfrm>
            <a:off x="990600" y="4038600"/>
            <a:ext cx="9169400" cy="2209800"/>
          </a:xfrm>
          <a:prstGeom prst="rect">
            <a:avLst/>
          </a:prstGeom>
        </p:spPr>
      </p:pic>
    </p:spTree>
    <p:extLst>
      <p:ext uri="{BB962C8B-B14F-4D97-AF65-F5344CB8AC3E}">
        <p14:creationId xmlns:p14="http://schemas.microsoft.com/office/powerpoint/2010/main" val="2577818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16743" y="835950"/>
            <a:ext cx="16919877" cy="8648510"/>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CA4136"/>
            </a:solidFill>
          </p:spPr>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sp>
      </p:grpSp>
      <p:grpSp>
        <p:nvGrpSpPr>
          <p:cNvPr id="6" name="Group 6"/>
          <p:cNvGrpSpPr/>
          <p:nvPr/>
        </p:nvGrpSpPr>
        <p:grpSpPr>
          <a:xfrm>
            <a:off x="1028700" y="1163911"/>
            <a:ext cx="16230600" cy="7959177"/>
            <a:chOff x="0" y="0"/>
            <a:chExt cx="41155827" cy="20182034"/>
          </a:xfrm>
        </p:grpSpPr>
        <p:sp>
          <p:nvSpPr>
            <p:cNvPr id="7" name="Freeform 7"/>
            <p:cNvSpPr/>
            <p:nvPr/>
          </p:nvSpPr>
          <p:spPr>
            <a:xfrm>
              <a:off x="72390" y="72390"/>
              <a:ext cx="41011047" cy="20037254"/>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sp>
        <p:sp>
          <p:nvSpPr>
            <p:cNvPr id="8" name="Freeform 8"/>
            <p:cNvSpPr/>
            <p:nvPr/>
          </p:nvSpPr>
          <p:spPr>
            <a:xfrm>
              <a:off x="0" y="0"/>
              <a:ext cx="41155826" cy="20182035"/>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sp>
      </p:grpSp>
      <p:sp>
        <p:nvSpPr>
          <p:cNvPr id="11" name="TextBox 11"/>
          <p:cNvSpPr txBox="1"/>
          <p:nvPr/>
        </p:nvSpPr>
        <p:spPr>
          <a:xfrm>
            <a:off x="1714499" y="1638300"/>
            <a:ext cx="14859000" cy="5909310"/>
          </a:xfrm>
          <a:prstGeom prst="rect">
            <a:avLst/>
          </a:prstGeom>
        </p:spPr>
        <p:txBody>
          <a:bodyPr wrap="square" lIns="0" tIns="0" rIns="0" bIns="0" rtlCol="0" anchor="t">
            <a:spAutoFit/>
          </a:bodyPr>
          <a:lstStyle/>
          <a:p>
            <a:pPr algn="ctr"/>
            <a:r>
              <a:rPr lang="en-US" sz="4800" b="1" smtClean="0">
                <a:solidFill>
                  <a:srgbClr val="FF0000"/>
                </a:solidFill>
              </a:rPr>
              <a:t>Yêu cầu cần đạt</a:t>
            </a:r>
          </a:p>
          <a:p>
            <a:r>
              <a:rPr lang="vi-VN" sz="4800" smtClean="0"/>
              <a:t> </a:t>
            </a:r>
            <a:r>
              <a:rPr lang="en-US" sz="4800" smtClean="0"/>
              <a:t>- </a:t>
            </a:r>
            <a:r>
              <a:rPr lang="vi-VN" sz="4800" smtClean="0"/>
              <a:t>Học </a:t>
            </a:r>
            <a:r>
              <a:rPr lang="vi-VN" sz="4800"/>
              <a:t>sinh chia sẻ cách phòng tránh bị xâm hại tinh thần, chia sẻ những điều khó nói .</a:t>
            </a:r>
            <a:endParaRPr lang="en-US" sz="4800"/>
          </a:p>
          <a:p>
            <a:r>
              <a:rPr lang="vi-VN" sz="4800"/>
              <a:t>- HS hiểu tầm quan trọng của việc chia sẻ (nói, viết) cảm xúc, trạng thái tinh thần của mình, nhận sự trợ giúp từ người khác.</a:t>
            </a:r>
            <a:endParaRPr lang="en-US" sz="4800"/>
          </a:p>
          <a:p>
            <a:r>
              <a:rPr lang="vi-VN" sz="4800"/>
              <a:t>- Đánh giá kết quả hoạt động trong tuần, đề ra kế hoạch hoạt động tuần tới.</a:t>
            </a:r>
            <a:endParaRPr lang="en-US" sz="48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AFEDA458-2F57-2F4D-AE6C-E67473D42591}"/>
              </a:ext>
            </a:extLst>
          </p:cNvPr>
          <p:cNvSpPr/>
          <p:nvPr/>
        </p:nvSpPr>
        <p:spPr>
          <a:xfrm>
            <a:off x="14072065" y="1664916"/>
            <a:ext cx="3282950" cy="6957168"/>
          </a:xfrm>
          <a:custGeom>
            <a:avLst/>
            <a:gdLst/>
            <a:ahLst/>
            <a:cxnLst/>
            <a:rect l="l" t="t" r="r" b="b"/>
            <a:pathLst>
              <a:path w="703767" h="1512000">
                <a:moveTo>
                  <a:pt x="0" y="0"/>
                </a:moveTo>
                <a:lnTo>
                  <a:pt x="703768" y="0"/>
                </a:lnTo>
                <a:lnTo>
                  <a:pt x="703768" y="1512000"/>
                </a:lnTo>
                <a:lnTo>
                  <a:pt x="0" y="1512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pic>
        <p:nvPicPr>
          <p:cNvPr id="10" name="Picture 9">
            <a:extLst>
              <a:ext uri="{FF2B5EF4-FFF2-40B4-BE49-F238E27FC236}">
                <a16:creationId xmlns:a16="http://schemas.microsoft.com/office/drawing/2014/main" id="{B692178E-BD2E-E349-A1FB-59F12D6DF7B7}"/>
              </a:ext>
            </a:extLst>
          </p:cNvPr>
          <p:cNvPicPr>
            <a:picLocks noChangeAspect="1"/>
          </p:cNvPicPr>
          <p:nvPr/>
        </p:nvPicPr>
        <p:blipFill>
          <a:blip r:embed="rId4"/>
          <a:stretch>
            <a:fillRect/>
          </a:stretch>
        </p:blipFill>
        <p:spPr>
          <a:xfrm>
            <a:off x="1143000" y="800100"/>
            <a:ext cx="11366500" cy="2641600"/>
          </a:xfrm>
          <a:prstGeom prst="rect">
            <a:avLst/>
          </a:prstGeom>
        </p:spPr>
      </p:pic>
      <p:sp>
        <p:nvSpPr>
          <p:cNvPr id="2" name="Rectangle 1"/>
          <p:cNvSpPr/>
          <p:nvPr/>
        </p:nvSpPr>
        <p:spPr>
          <a:xfrm>
            <a:off x="603313" y="4914900"/>
            <a:ext cx="13468752" cy="1015663"/>
          </a:xfrm>
          <a:prstGeom prst="rect">
            <a:avLst/>
          </a:prstGeom>
        </p:spPr>
        <p:txBody>
          <a:bodyPr wrap="none">
            <a:spAutoFit/>
          </a:bodyPr>
          <a:lstStyle/>
          <a:p>
            <a:r>
              <a:rPr lang="en-US" sz="6000">
                <a:latin typeface="Times New Roman" panose="02020603050405020304" pitchFamily="18" charset="0"/>
                <a:ea typeface="Times New Roman" panose="02020603050405020304" pitchFamily="18" charset="0"/>
              </a:rPr>
              <a:t>Khi bị xâm hại về tinh thần em cần làm gì?</a:t>
            </a:r>
            <a:endParaRPr lang="en-US" sz="5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0483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AFEDA458-2F57-2F4D-AE6C-E67473D42591}"/>
              </a:ext>
            </a:extLst>
          </p:cNvPr>
          <p:cNvSpPr/>
          <p:nvPr/>
        </p:nvSpPr>
        <p:spPr>
          <a:xfrm>
            <a:off x="14072065" y="1664916"/>
            <a:ext cx="3282950" cy="6957168"/>
          </a:xfrm>
          <a:custGeom>
            <a:avLst/>
            <a:gdLst/>
            <a:ahLst/>
            <a:cxnLst/>
            <a:rect l="l" t="t" r="r" b="b"/>
            <a:pathLst>
              <a:path w="703767" h="1512000">
                <a:moveTo>
                  <a:pt x="0" y="0"/>
                </a:moveTo>
                <a:lnTo>
                  <a:pt x="703768" y="0"/>
                </a:lnTo>
                <a:lnTo>
                  <a:pt x="703768" y="1512000"/>
                </a:lnTo>
                <a:lnTo>
                  <a:pt x="0" y="1512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Rectangle 1"/>
          <p:cNvSpPr/>
          <p:nvPr/>
        </p:nvSpPr>
        <p:spPr>
          <a:xfrm>
            <a:off x="1371600" y="3566220"/>
            <a:ext cx="9982200" cy="1569660"/>
          </a:xfrm>
          <a:prstGeom prst="rect">
            <a:avLst/>
          </a:prstGeom>
          <a:solidFill>
            <a:schemeClr val="accent5">
              <a:lumMod val="40000"/>
              <a:lumOff val="60000"/>
            </a:schemeClr>
          </a:solidFill>
        </p:spPr>
        <p:txBody>
          <a:bodyPr wrap="square" lIns="91440" tIns="45720" rIns="91440" bIns="45720">
            <a:spAutoFit/>
          </a:bodyPr>
          <a:lstStyle/>
          <a:p>
            <a:pPr algn="ctr"/>
            <a:r>
              <a:rPr lang="en-US" sz="9600" b="1" cap="none" spc="0" smtClean="0">
                <a:ln w="13462">
                  <a:solidFill>
                    <a:schemeClr val="bg1"/>
                  </a:solidFill>
                  <a:prstDash val="solid"/>
                </a:ln>
                <a:solidFill>
                  <a:srgbClr val="FF0000"/>
                </a:solidFill>
                <a:effectLst>
                  <a:outerShdw dist="38100" dir="2700000" algn="bl" rotWithShape="0">
                    <a:schemeClr val="accent5"/>
                  </a:outerShdw>
                </a:effectLst>
              </a:rPr>
              <a:t>KHÁM PHÁ</a:t>
            </a:r>
            <a:endParaRPr lang="en-US" sz="9600" b="1" cap="none" spc="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199370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AFEDA458-2F57-2F4D-AE6C-E67473D42591}"/>
              </a:ext>
            </a:extLst>
          </p:cNvPr>
          <p:cNvSpPr/>
          <p:nvPr/>
        </p:nvSpPr>
        <p:spPr>
          <a:xfrm>
            <a:off x="14072065" y="1664916"/>
            <a:ext cx="3282950" cy="6957168"/>
          </a:xfrm>
          <a:custGeom>
            <a:avLst/>
            <a:gdLst/>
            <a:ahLst/>
            <a:cxnLst/>
            <a:rect l="l" t="t" r="r" b="b"/>
            <a:pathLst>
              <a:path w="703767" h="1512000">
                <a:moveTo>
                  <a:pt x="0" y="0"/>
                </a:moveTo>
                <a:lnTo>
                  <a:pt x="703768" y="0"/>
                </a:lnTo>
                <a:lnTo>
                  <a:pt x="703768" y="1512000"/>
                </a:lnTo>
                <a:lnTo>
                  <a:pt x="0" y="1512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Rectangle 1"/>
          <p:cNvSpPr/>
          <p:nvPr/>
        </p:nvSpPr>
        <p:spPr>
          <a:xfrm>
            <a:off x="1524000" y="3543300"/>
            <a:ext cx="11059438" cy="1200329"/>
          </a:xfrm>
          <a:prstGeom prst="rect">
            <a:avLst/>
          </a:prstGeom>
          <a:solidFill>
            <a:schemeClr val="accent5">
              <a:lumMod val="40000"/>
              <a:lumOff val="60000"/>
            </a:schemeClr>
          </a:solidFill>
        </p:spPr>
        <p:txBody>
          <a:bodyPr wrap="none">
            <a:spAutoFit/>
          </a:bodyPr>
          <a:lstStyle/>
          <a:p>
            <a:pPr algn="just">
              <a:spcBef>
                <a:spcPts val="600"/>
              </a:spcBef>
            </a:pPr>
            <a:r>
              <a:rPr lang="vi-VN" sz="7200" b="1">
                <a:latin typeface="Times New Roman" panose="02020603050405020304" pitchFamily="18" charset="0"/>
                <a:ea typeface="Times New Roman" panose="02020603050405020304" pitchFamily="18" charset="0"/>
              </a:rPr>
              <a:t>Đánh giá kết quả cuối tuần.</a:t>
            </a:r>
            <a:endParaRPr lang="en-US" sz="6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3210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AFEDA458-2F57-2F4D-AE6C-E67473D42591}"/>
              </a:ext>
            </a:extLst>
          </p:cNvPr>
          <p:cNvSpPr/>
          <p:nvPr/>
        </p:nvSpPr>
        <p:spPr>
          <a:xfrm>
            <a:off x="14072065" y="1664916"/>
            <a:ext cx="3282950" cy="6957168"/>
          </a:xfrm>
          <a:custGeom>
            <a:avLst/>
            <a:gdLst/>
            <a:ahLst/>
            <a:cxnLst/>
            <a:rect l="l" t="t" r="r" b="b"/>
            <a:pathLst>
              <a:path w="703767" h="1512000">
                <a:moveTo>
                  <a:pt x="0" y="0"/>
                </a:moveTo>
                <a:lnTo>
                  <a:pt x="703768" y="0"/>
                </a:lnTo>
                <a:lnTo>
                  <a:pt x="703768" y="1512000"/>
                </a:lnTo>
                <a:lnTo>
                  <a:pt x="0" y="1512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Rectangle 1"/>
          <p:cNvSpPr/>
          <p:nvPr/>
        </p:nvSpPr>
        <p:spPr>
          <a:xfrm>
            <a:off x="2590800" y="3573840"/>
            <a:ext cx="9894055" cy="1569660"/>
          </a:xfrm>
          <a:prstGeom prst="rect">
            <a:avLst/>
          </a:prstGeom>
          <a:solidFill>
            <a:schemeClr val="accent5">
              <a:lumMod val="40000"/>
              <a:lumOff val="60000"/>
            </a:schemeClr>
          </a:solidFill>
        </p:spPr>
        <p:txBody>
          <a:bodyPr wrap="none">
            <a:spAutoFit/>
          </a:bodyPr>
          <a:lstStyle/>
          <a:p>
            <a:r>
              <a:rPr lang="vi-VN" sz="9600" b="1" smtClean="0">
                <a:latin typeface="Times New Roman" panose="02020603050405020304" pitchFamily="18" charset="0"/>
                <a:ea typeface="Times New Roman" panose="02020603050405020304" pitchFamily="18" charset="0"/>
              </a:rPr>
              <a:t> </a:t>
            </a:r>
            <a:r>
              <a:rPr lang="vi-VN" sz="9600" b="1">
                <a:latin typeface="Times New Roman" panose="02020603050405020304" pitchFamily="18" charset="0"/>
                <a:ea typeface="Times New Roman" panose="02020603050405020304" pitchFamily="18" charset="0"/>
              </a:rPr>
              <a:t>Kế hoạch tuần tới</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733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AFEDA458-2F57-2F4D-AE6C-E67473D42591}"/>
              </a:ext>
            </a:extLst>
          </p:cNvPr>
          <p:cNvSpPr/>
          <p:nvPr/>
        </p:nvSpPr>
        <p:spPr>
          <a:xfrm>
            <a:off x="14072065" y="1664916"/>
            <a:ext cx="3282950" cy="6957168"/>
          </a:xfrm>
          <a:custGeom>
            <a:avLst/>
            <a:gdLst/>
            <a:ahLst/>
            <a:cxnLst/>
            <a:rect l="l" t="t" r="r" b="b"/>
            <a:pathLst>
              <a:path w="703767" h="1512000">
                <a:moveTo>
                  <a:pt x="0" y="0"/>
                </a:moveTo>
                <a:lnTo>
                  <a:pt x="703768" y="0"/>
                </a:lnTo>
                <a:lnTo>
                  <a:pt x="703768" y="1512000"/>
                </a:lnTo>
                <a:lnTo>
                  <a:pt x="0" y="1512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Rectangle 1"/>
          <p:cNvSpPr/>
          <p:nvPr/>
        </p:nvSpPr>
        <p:spPr>
          <a:xfrm>
            <a:off x="990600" y="2324100"/>
            <a:ext cx="10911128" cy="1569660"/>
          </a:xfrm>
          <a:prstGeom prst="rect">
            <a:avLst/>
          </a:prstGeom>
          <a:solidFill>
            <a:schemeClr val="accent5">
              <a:lumMod val="40000"/>
              <a:lumOff val="60000"/>
            </a:schemeClr>
          </a:solidFill>
        </p:spPr>
        <p:txBody>
          <a:bodyPr wrap="none">
            <a:spAutoFit/>
          </a:bodyPr>
          <a:lstStyle/>
          <a:p>
            <a:pPr algn="just"/>
            <a:r>
              <a:rPr lang="it-IT" sz="9600" b="1">
                <a:latin typeface="Times New Roman" panose="02020603050405020304" pitchFamily="18" charset="0"/>
                <a:ea typeface="Times New Roman" panose="02020603050405020304" pitchFamily="18" charset="0"/>
              </a:rPr>
              <a:t>Viết ra điều khó nói </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6175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320040" y="419100"/>
            <a:ext cx="17663160" cy="9389789"/>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sp>
      <p:pic>
        <p:nvPicPr>
          <p:cNvPr id="13" name="Picture 12">
            <a:extLst>
              <a:ext uri="{FF2B5EF4-FFF2-40B4-BE49-F238E27FC236}">
                <a16:creationId xmlns:a16="http://schemas.microsoft.com/office/drawing/2014/main" id="{51D6597C-A2A5-9B41-A10E-022852726B13}"/>
              </a:ext>
            </a:extLst>
          </p:cNvPr>
          <p:cNvPicPr>
            <a:picLocks noChangeAspect="1"/>
          </p:cNvPicPr>
          <p:nvPr/>
        </p:nvPicPr>
        <p:blipFill>
          <a:blip r:embed="rId2"/>
          <a:stretch>
            <a:fillRect/>
          </a:stretch>
        </p:blipFill>
        <p:spPr>
          <a:xfrm>
            <a:off x="-762000" y="0"/>
            <a:ext cx="7937500" cy="1930400"/>
          </a:xfrm>
          <a:prstGeom prst="rect">
            <a:avLst/>
          </a:prstGeom>
        </p:spPr>
      </p:pic>
      <p:sp>
        <p:nvSpPr>
          <p:cNvPr id="2" name="Rectangle 1"/>
          <p:cNvSpPr/>
          <p:nvPr/>
        </p:nvSpPr>
        <p:spPr>
          <a:xfrm>
            <a:off x="869315" y="1945640"/>
            <a:ext cx="16564610" cy="7072705"/>
          </a:xfrm>
          <a:prstGeom prst="rect">
            <a:avLst/>
          </a:prstGeom>
        </p:spPr>
        <p:txBody>
          <a:bodyPr wrap="square">
            <a:spAutoFit/>
          </a:bodyPr>
          <a:lstStyle/>
          <a:p>
            <a:pPr algn="just">
              <a:lnSpc>
                <a:spcPct val="120000"/>
              </a:lnSpc>
            </a:pPr>
            <a:r>
              <a:rPr lang="en-US" sz="4800" smtClean="0">
                <a:latin typeface="Times New Roman" panose="02020603050405020304" pitchFamily="18" charset="0"/>
                <a:ea typeface="Times New Roman" panose="02020603050405020304" pitchFamily="18" charset="0"/>
              </a:rPr>
              <a:t>    G</a:t>
            </a:r>
            <a:r>
              <a:rPr lang="vi-VN" sz="4800" smtClean="0">
                <a:latin typeface="Times New Roman" panose="02020603050405020304" pitchFamily="18" charset="0"/>
                <a:ea typeface="Times New Roman" panose="02020603050405020304" pitchFamily="18" charset="0"/>
              </a:rPr>
              <a:t>iới </a:t>
            </a:r>
            <a:r>
              <a:rPr lang="vi-VN" sz="4800">
                <a:latin typeface="Times New Roman" panose="02020603050405020304" pitchFamily="18" charset="0"/>
                <a:ea typeface="Times New Roman" panose="02020603050405020304" pitchFamily="18" charset="0"/>
              </a:rPr>
              <a:t>thiệu về hòm </a:t>
            </a:r>
            <a:r>
              <a:rPr lang="vi-VN" sz="4800">
                <a:latin typeface="Times New Roman" panose="02020603050405020304" pitchFamily="18" charset="0"/>
                <a:ea typeface="Times New Roman" panose="02020603050405020304" pitchFamily="18" charset="0"/>
              </a:rPr>
              <a:t>thư </a:t>
            </a:r>
            <a:r>
              <a:rPr lang="en-US" sz="4800" smtClean="0">
                <a:latin typeface="Times New Roman" panose="02020603050405020304" pitchFamily="18" charset="0"/>
                <a:ea typeface="Times New Roman" panose="02020603050405020304" pitchFamily="18" charset="0"/>
              </a:rPr>
              <a:t>“</a:t>
            </a:r>
            <a:r>
              <a:rPr lang="vi-VN" sz="4800" smtClean="0">
                <a:latin typeface="Times New Roman" panose="02020603050405020304" pitchFamily="18" charset="0"/>
                <a:ea typeface="Times New Roman" panose="02020603050405020304" pitchFamily="18" charset="0"/>
              </a:rPr>
              <a:t>Điều </a:t>
            </a:r>
            <a:r>
              <a:rPr lang="vi-VN" sz="4800">
                <a:latin typeface="Times New Roman" panose="02020603050405020304" pitchFamily="18" charset="0"/>
                <a:ea typeface="Times New Roman" panose="02020603050405020304" pitchFamily="18" charset="0"/>
              </a:rPr>
              <a:t>em </a:t>
            </a:r>
            <a:r>
              <a:rPr lang="vi-VN" sz="4800">
                <a:latin typeface="Times New Roman" panose="02020603050405020304" pitchFamily="18" charset="0"/>
                <a:ea typeface="Times New Roman" panose="02020603050405020304" pitchFamily="18" charset="0"/>
              </a:rPr>
              <a:t>muốn </a:t>
            </a:r>
            <a:r>
              <a:rPr lang="vi-VN" sz="4800" smtClean="0">
                <a:latin typeface="Times New Roman" panose="02020603050405020304" pitchFamily="18" charset="0"/>
                <a:ea typeface="Times New Roman" panose="02020603050405020304" pitchFamily="18" charset="0"/>
              </a:rPr>
              <a:t>nói</a:t>
            </a:r>
            <a:r>
              <a:rPr lang="en-US" sz="4800" smtClean="0">
                <a:latin typeface="Times New Roman" panose="02020603050405020304" pitchFamily="18" charset="0"/>
                <a:ea typeface="Times New Roman" panose="02020603050405020304" pitchFamily="18" charset="0"/>
              </a:rPr>
              <a:t>” :</a:t>
            </a:r>
            <a:r>
              <a:rPr lang="vi-VN" sz="4800" smtClean="0">
                <a:latin typeface="Times New Roman" panose="02020603050405020304" pitchFamily="18" charset="0"/>
                <a:ea typeface="Times New Roman" panose="02020603050405020304" pitchFamily="18" charset="0"/>
              </a:rPr>
              <a:t> </a:t>
            </a:r>
            <a:r>
              <a:rPr lang="vi-VN" sz="4800">
                <a:latin typeface="Times New Roman" panose="02020603050405020304" pitchFamily="18" charset="0"/>
                <a:ea typeface="Times New Roman" panose="02020603050405020304" pitchFamily="18" charset="0"/>
              </a:rPr>
              <a:t>Hòm thư là để các em bỏ những lá thư em viết khi em khó nói với thầy, cô, bố, mẹ, bạn bè và người thân những hành vi mình bị xâm hại về tinh thân và cách em muốn nhờ giúp đỡ người đọc thư sẽ phản hồi, chia sẻ mọi thông tin đều được bảo mật</a:t>
            </a:r>
            <a:endParaRPr lang="en-US" sz="4400">
              <a:latin typeface="Times New Roman" panose="02020603050405020304" pitchFamily="18" charset="0"/>
              <a:ea typeface="Times New Roman" panose="02020603050405020304" pitchFamily="18" charset="0"/>
            </a:endParaRPr>
          </a:p>
          <a:p>
            <a:pPr algn="just">
              <a:lnSpc>
                <a:spcPct val="120000"/>
              </a:lnSpc>
            </a:pPr>
            <a:r>
              <a:rPr lang="vi-VN" sz="4800">
                <a:latin typeface="Times New Roman" panose="02020603050405020304" pitchFamily="18" charset="0"/>
                <a:ea typeface="Times New Roman" panose="02020603050405020304" pitchFamily="18" charset="0"/>
              </a:rPr>
              <a:t>+ Người đọc thư và phản hồi: các chuyên gia tư vấn, hỗ trợ.</a:t>
            </a:r>
            <a:endParaRPr lang="en-US" sz="4400">
              <a:latin typeface="Times New Roman" panose="02020603050405020304" pitchFamily="18" charset="0"/>
              <a:ea typeface="Times New Roman" panose="02020603050405020304" pitchFamily="18" charset="0"/>
            </a:endParaRPr>
          </a:p>
          <a:p>
            <a:r>
              <a:rPr lang="vi-VN" sz="4800">
                <a:latin typeface="Times New Roman" panose="02020603050405020304" pitchFamily="18" charset="0"/>
                <a:ea typeface="Times New Roman" panose="02020603050405020304" pitchFamily="18" charset="0"/>
              </a:rPr>
              <a:t>+ Cách nhận phản hồi, chia sẻ: Đến thứ 6 hàng tuần các bạn sẽ nhận được thư phản hồi tại hòm thư</a:t>
            </a:r>
            <a:endParaRPr lang="en-US" sz="6000"/>
          </a:p>
        </p:txBody>
      </p:sp>
    </p:spTree>
    <p:extLst>
      <p:ext uri="{BB962C8B-B14F-4D97-AF65-F5344CB8AC3E}">
        <p14:creationId xmlns:p14="http://schemas.microsoft.com/office/powerpoint/2010/main" val="1267491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AFEDA458-2F57-2F4D-AE6C-E67473D42591}"/>
              </a:ext>
            </a:extLst>
          </p:cNvPr>
          <p:cNvSpPr/>
          <p:nvPr/>
        </p:nvSpPr>
        <p:spPr>
          <a:xfrm>
            <a:off x="14072065" y="1664916"/>
            <a:ext cx="3282950" cy="6957168"/>
          </a:xfrm>
          <a:custGeom>
            <a:avLst/>
            <a:gdLst/>
            <a:ahLst/>
            <a:cxnLst/>
            <a:rect l="l" t="t" r="r" b="b"/>
            <a:pathLst>
              <a:path w="703767" h="1512000">
                <a:moveTo>
                  <a:pt x="0" y="0"/>
                </a:moveTo>
                <a:lnTo>
                  <a:pt x="703768" y="0"/>
                </a:lnTo>
                <a:lnTo>
                  <a:pt x="703768" y="1512000"/>
                </a:lnTo>
                <a:lnTo>
                  <a:pt x="0" y="1512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TextBox 1">
            <a:extLst>
              <a:ext uri="{FF2B5EF4-FFF2-40B4-BE49-F238E27FC236}">
                <a16:creationId xmlns:a16="http://schemas.microsoft.com/office/drawing/2014/main" id="{2BDB4111-F641-8843-A09E-FF7B4B92DCA0}"/>
              </a:ext>
            </a:extLst>
          </p:cNvPr>
          <p:cNvSpPr txBox="1"/>
          <p:nvPr/>
        </p:nvSpPr>
        <p:spPr>
          <a:xfrm>
            <a:off x="771758" y="3695700"/>
            <a:ext cx="13565227" cy="5632311"/>
          </a:xfrm>
          <a:prstGeom prst="rect">
            <a:avLst/>
          </a:prstGeom>
          <a:noFill/>
        </p:spPr>
        <p:txBody>
          <a:bodyPr wrap="square" rtlCol="0">
            <a:spAutoFit/>
          </a:bodyPr>
          <a:lstStyle/>
          <a:p>
            <a:r>
              <a:rPr lang="it-IT" sz="7200">
                <a:solidFill>
                  <a:srgbClr val="002060"/>
                </a:solidFill>
              </a:rPr>
              <a:t>+ Suy nghĩ và thảo luận với người thân cách phòng tránh xâm hại tinh thần</a:t>
            </a:r>
            <a:endParaRPr lang="en-US" sz="7200">
              <a:solidFill>
                <a:srgbClr val="002060"/>
              </a:solidFill>
            </a:endParaRPr>
          </a:p>
          <a:p>
            <a:r>
              <a:rPr lang="it-IT" sz="7200">
                <a:solidFill>
                  <a:srgbClr val="002060"/>
                </a:solidFill>
              </a:rPr>
              <a:t>+ Tiếp tục cách phòng tránh xâm hại tinh thần với bản thân </a:t>
            </a:r>
            <a:endParaRPr lang="en-VN" sz="34400" dirty="0">
              <a:solidFill>
                <a:srgbClr val="002060"/>
              </a:solidFill>
              <a:latin typeface="Cambria" panose="02040503050406030204" pitchFamily="18" charset="0"/>
            </a:endParaRPr>
          </a:p>
        </p:txBody>
      </p:sp>
      <p:pic>
        <p:nvPicPr>
          <p:cNvPr id="3" name="Picture 2">
            <a:extLst>
              <a:ext uri="{FF2B5EF4-FFF2-40B4-BE49-F238E27FC236}">
                <a16:creationId xmlns:a16="http://schemas.microsoft.com/office/drawing/2014/main" id="{B6E4055B-5F92-2047-90FC-F30D7D554EFB}"/>
              </a:ext>
            </a:extLst>
          </p:cNvPr>
          <p:cNvPicPr>
            <a:picLocks noChangeAspect="1"/>
          </p:cNvPicPr>
          <p:nvPr/>
        </p:nvPicPr>
        <p:blipFill>
          <a:blip r:embed="rId4"/>
          <a:stretch>
            <a:fillRect/>
          </a:stretch>
        </p:blipFill>
        <p:spPr>
          <a:xfrm>
            <a:off x="771758" y="342900"/>
            <a:ext cx="11366500" cy="2984500"/>
          </a:xfrm>
          <a:prstGeom prst="rect">
            <a:avLst/>
          </a:prstGeom>
        </p:spPr>
      </p:pic>
    </p:spTree>
    <p:extLst>
      <p:ext uri="{BB962C8B-B14F-4D97-AF65-F5344CB8AC3E}">
        <p14:creationId xmlns:p14="http://schemas.microsoft.com/office/powerpoint/2010/main" val="4114459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266</Words>
  <Application>Microsoft Office PowerPoint</Application>
  <PresentationFormat>Custom</PresentationFormat>
  <Paragraphs>16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#9Slide07 HoneyCream</vt:lpstr>
      <vt:lpstr>Calibri</vt:lpstr>
      <vt:lpstr>Cambria</vt:lpstr>
      <vt:lpstr>Arial</vt:lpstr>
      <vt:lpstr>SVN-Newton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 tự làm lấy việc của mình</dc:title>
  <cp:lastModifiedBy>Admin</cp:lastModifiedBy>
  <cp:revision>9</cp:revision>
  <dcterms:created xsi:type="dcterms:W3CDTF">2006-08-16T00:00:00Z</dcterms:created>
  <dcterms:modified xsi:type="dcterms:W3CDTF">2024-02-15T05:31:01Z</dcterms:modified>
  <dc:identifier>DAFzFyp4zNg</dc:identifier>
</cp:coreProperties>
</file>