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notesMasterIdLst>
    <p:notesMasterId r:id="rId25"/>
  </p:notesMasterIdLst>
  <p:sldIdLst>
    <p:sldId id="259" r:id="rId5"/>
    <p:sldId id="260" r:id="rId6"/>
    <p:sldId id="256" r:id="rId7"/>
    <p:sldId id="287" r:id="rId8"/>
    <p:sldId id="261" r:id="rId9"/>
    <p:sldId id="264" r:id="rId10"/>
    <p:sldId id="295" r:id="rId11"/>
    <p:sldId id="266" r:id="rId12"/>
    <p:sldId id="269" r:id="rId13"/>
    <p:sldId id="270" r:id="rId14"/>
    <p:sldId id="271" r:id="rId15"/>
    <p:sldId id="296" r:id="rId16"/>
    <p:sldId id="274" r:id="rId17"/>
    <p:sldId id="275" r:id="rId18"/>
    <p:sldId id="276" r:id="rId19"/>
    <p:sldId id="277" r:id="rId20"/>
    <p:sldId id="278" r:id="rId21"/>
    <p:sldId id="279" r:id="rId22"/>
    <p:sldId id="280"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05-Feb-26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4942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9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288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77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05-Feb-26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05-Feb-26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05-Feb-26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05-Feb-26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05-Feb-26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2334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445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050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7181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138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05-Feb-26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4384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5303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38092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201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1700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05-Feb-26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05-Feb-26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05-Feb-26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05-Feb-26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05-Feb-26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05-Feb-26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9383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5.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8" y="1846261"/>
            <a:ext cx="13475387" cy="2962222"/>
          </a:xfrm>
          <a:prstGeom prst="rect">
            <a:avLst/>
          </a:prstGeom>
        </p:spPr>
      </p:pic>
    </p:spTree>
    <p:extLst>
      <p:ext uri="{BB962C8B-B14F-4D97-AF65-F5344CB8AC3E}">
        <p14:creationId xmlns:p14="http://schemas.microsoft.com/office/powerpoint/2010/main" val="373048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8" name="组合 44">
            <a:extLst>
              <a:ext uri="{FF2B5EF4-FFF2-40B4-BE49-F238E27FC236}">
                <a16:creationId xmlns:a16="http://schemas.microsoft.com/office/drawing/2014/main" id="{85C56351-589F-3B5A-C21E-E426EBA15B27}"/>
              </a:ext>
            </a:extLst>
          </p:cNvPr>
          <p:cNvGrpSpPr/>
          <p:nvPr/>
        </p:nvGrpSpPr>
        <p:grpSpPr>
          <a:xfrm>
            <a:off x="2794665" y="1746028"/>
            <a:ext cx="5576824" cy="1015664"/>
            <a:chOff x="2360277" y="2655576"/>
            <a:chExt cx="2140898" cy="908723"/>
          </a:xfrm>
        </p:grpSpPr>
        <p:grpSp>
          <p:nvGrpSpPr>
            <p:cNvPr id="9" name="组合 30">
              <a:extLst>
                <a:ext uri="{FF2B5EF4-FFF2-40B4-BE49-F238E27FC236}">
                  <a16:creationId xmlns:a16="http://schemas.microsoft.com/office/drawing/2014/main" id="{AC793EE5-7FAD-D500-A931-1920EBC60A56}"/>
                </a:ext>
              </a:extLst>
            </p:cNvPr>
            <p:cNvGrpSpPr/>
            <p:nvPr/>
          </p:nvGrpSpPr>
          <p:grpSpPr>
            <a:xfrm>
              <a:off x="2360277" y="2671670"/>
              <a:ext cx="2140898" cy="892629"/>
              <a:chOff x="1336246" y="3302000"/>
              <a:chExt cx="1672188"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305A463D-AEF9-6C58-5431-6E9B1E2356F6}"/>
                  </a:ext>
                </a:extLst>
              </p:cNvPr>
              <p:cNvSpPr/>
              <p:nvPr/>
            </p:nvSpPr>
            <p:spPr>
              <a:xfrm>
                <a:off x="1336246" y="3302000"/>
                <a:ext cx="167218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12" name="圆角矩形 28">
                <a:extLst>
                  <a:ext uri="{FF2B5EF4-FFF2-40B4-BE49-F238E27FC236}">
                    <a16:creationId xmlns:a16="http://schemas.microsoft.com/office/drawing/2014/main" id="{C7F9C397-E9BF-FAAA-364F-AE2A86E20D34}"/>
                  </a:ext>
                </a:extLst>
              </p:cNvPr>
              <p:cNvSpPr/>
              <p:nvPr/>
            </p:nvSpPr>
            <p:spPr>
              <a:xfrm>
                <a:off x="1386922" y="3378199"/>
                <a:ext cx="1574240"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10" name="文本框 40">
              <a:extLst>
                <a:ext uri="{FF2B5EF4-FFF2-40B4-BE49-F238E27FC236}">
                  <a16:creationId xmlns:a16="http://schemas.microsoft.com/office/drawing/2014/main" id="{08C0AB92-8CFF-0402-0DEF-FDC8C6055AEC}"/>
                </a:ext>
              </a:extLst>
            </p:cNvPr>
            <p:cNvSpPr txBox="1"/>
            <p:nvPr/>
          </p:nvSpPr>
          <p:spPr>
            <a:xfrm>
              <a:off x="2813219" y="2655576"/>
              <a:ext cx="1542702" cy="908722"/>
            </a:xfrm>
            <a:prstGeom prst="rect">
              <a:avLst/>
            </a:prstGeom>
            <a:noFill/>
          </p:spPr>
          <p:txBody>
            <a:bodyPr wrap="square" rtlCol="0">
              <a:spAutoFit/>
            </a:bodyPr>
            <a:lstStyle/>
            <a:p>
              <a:r>
                <a:rPr lang="en-US" sz="6000" i="1">
                  <a:latin typeface="Calibri" panose="020F0502020204030204" pitchFamily="34" charset="0"/>
                  <a:ea typeface="Calibri" panose="020F0502020204030204" pitchFamily="34" charset="0"/>
                  <a:cs typeface="Calibri" panose="020F0502020204030204" pitchFamily="34" charset="0"/>
                </a:rPr>
                <a:t>Đọc nhóm 4</a:t>
              </a:r>
              <a:endParaRPr lang="en-US" sz="6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3935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2800796"/>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err="1">
                  <a:latin typeface="Calibri" panose="020F0502020204030204" pitchFamily="34" charset="0"/>
                  <a:ea typeface="Calibri" panose="020F0502020204030204" pitchFamily="34" charset="0"/>
                  <a:cs typeface="Calibri" panose="020F0502020204030204" pitchFamily="34" charset="0"/>
                </a:rPr>
                <a:t>sợ</a:t>
              </a:r>
              <a:r>
                <a:rPr lang="en-US" sz="3600">
                  <a:latin typeface="Calibri" panose="020F0502020204030204" pitchFamily="34" charset="0"/>
                  <a:ea typeface="Calibri" panose="020F0502020204030204" pitchFamily="34" charset="0"/>
                  <a:cs typeface="Calibri" panose="020F0502020204030204" pitchFamily="34" charset="0"/>
                </a:rPr>
                <a:t> hãi, khó </a:t>
              </a:r>
              <a:r>
                <a:rPr lang="en-US" sz="3600" err="1">
                  <a:latin typeface="Calibri" panose="020F0502020204030204" pitchFamily="34" charset="0"/>
                  <a:ea typeface="Calibri" panose="020F0502020204030204" pitchFamily="34" charset="0"/>
                  <a:cs typeface="Calibri" panose="020F0502020204030204" pitchFamily="34" charset="0"/>
                </a:rPr>
                <a:t>khăn</a:t>
              </a:r>
              <a:r>
                <a:rPr lang="en-US" sz="3600">
                  <a:latin typeface="Calibri" panose="020F0502020204030204" pitchFamily="34" charset="0"/>
                  <a:ea typeface="Calibri" panose="020F0502020204030204" pitchFamily="34" charset="0"/>
                  <a:cs typeface="Calibri" panose="020F0502020204030204" pitchFamily="34" charset="0"/>
                </a:rPr>
                <a:t> để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16" y="442808"/>
            <a:ext cx="7039358" cy="1385992"/>
          </a:xfrm>
          <a:prstGeom prst="rect">
            <a:avLst/>
          </a:prstGeom>
        </p:spPr>
      </p:pic>
      <p:sp>
        <p:nvSpPr>
          <p:cNvPr id="3" name="TextBox 2"/>
          <p:cNvSpPr txBox="1"/>
          <p:nvPr/>
        </p:nvSpPr>
        <p:spPr>
          <a:xfrm>
            <a:off x="3352792" y="665807"/>
            <a:ext cx="6685450" cy="3108543"/>
          </a:xfrm>
          <a:prstGeom prst="rect">
            <a:avLst/>
          </a:prstGeom>
          <a:noFill/>
        </p:spPr>
        <p:txBody>
          <a:bodyPr wrap="square" rtlCol="0">
            <a:spAutoFit/>
          </a:bodyPr>
          <a:lstStyle/>
          <a:p>
            <a:pPr algn="ctr"/>
            <a:r>
              <a:rPr lang="vi-VN" sz="3200" b="1" dirty="0">
                <a:latin typeface="Calibri" panose="020F0502020204030204" pitchFamily="34" charset="0"/>
                <a:ea typeface="Calibri" panose="020F0502020204030204" pitchFamily="34" charset="0"/>
                <a:cs typeface="Calibri" panose="020F0502020204030204" pitchFamily="34" charset="0"/>
              </a:rPr>
              <a:t>Nói về một tấm gương trẻ em làm việc tốt mà em biết. </a:t>
            </a:r>
          </a:p>
          <a:p>
            <a:pPr algn="ctr"/>
            <a:br>
              <a:rPr lang="vi-VN" sz="6600" b="1" dirty="0">
                <a:latin typeface="Calibri" panose="020F0502020204030204" pitchFamily="34" charset="0"/>
                <a:ea typeface="Calibri" panose="020F0502020204030204" pitchFamily="34" charset="0"/>
                <a:cs typeface="Calibri" panose="020F0502020204030204" pitchFamily="34" charset="0"/>
              </a:rPr>
            </a:br>
            <a:endParaRPr kumimoji="0" lang="en-US" sz="6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4" y="1165911"/>
            <a:ext cx="5297982" cy="5662876"/>
          </a:xfrm>
          <a:prstGeom prst="rect">
            <a:avLst/>
          </a:prstGeom>
        </p:spPr>
      </p:pic>
      <p:sp>
        <p:nvSpPr>
          <p:cNvPr id="5" name="AutoShape 2" descr="Gương một số anh hùng dân tộc nhỏ tuổi của nước Việt Nam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727716" y="665807"/>
            <a:ext cx="1971826" cy="1679839"/>
          </a:xfrm>
          <a:prstGeom prst="rect">
            <a:avLst/>
          </a:prstGeom>
        </p:spPr>
      </p:pic>
      <p:sp>
        <p:nvSpPr>
          <p:cNvPr id="7" name="Rectangle 6"/>
          <p:cNvSpPr/>
          <p:nvPr/>
        </p:nvSpPr>
        <p:spPr>
          <a:xfrm>
            <a:off x="304800" y="1934969"/>
            <a:ext cx="9525000" cy="4893647"/>
          </a:xfrm>
          <a:prstGeom prst="rect">
            <a:avLst/>
          </a:prstGeom>
        </p:spPr>
        <p:txBody>
          <a:bodyPr wrap="square">
            <a:spAutoFit/>
          </a:bodyPr>
          <a:lstStyle/>
          <a:p>
            <a:pPr algn="just"/>
            <a:r>
              <a:rPr lang="en-US" sz="2400" dirty="0">
                <a:solidFill>
                  <a:srgbClr val="000000"/>
                </a:solidFill>
                <a:latin typeface="OpenSans"/>
              </a:rPr>
              <a:t>			</a:t>
            </a:r>
            <a:r>
              <a:rPr lang="vi-VN" sz="2400" dirty="0">
                <a:solidFill>
                  <a:srgbClr val="000000"/>
                </a:solidFill>
                <a:latin typeface="OpenSans"/>
              </a:rPr>
              <a:t>Anh Kim Đồng (Nông Văn Dền) là một trong 5 đội viên đầu tiên của Đội nhi đồng Cứu quốc thôn Nà Mạ và cũng là tổ chức Đội đầu tiên của Đội ta. 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lang="en-US" sz="2400" dirty="0"/>
          </a:p>
        </p:txBody>
      </p:sp>
    </p:spTree>
    <p:extLst>
      <p:ext uri="{BB962C8B-B14F-4D97-AF65-F5344CB8AC3E}">
        <p14:creationId xmlns:p14="http://schemas.microsoft.com/office/powerpoint/2010/main" val="3746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624840" y="1234333"/>
            <a:ext cx="11154334" cy="4996881"/>
          </a:xfrm>
          <a:prstGeom prst="rect">
            <a:avLst/>
          </a:prstGeom>
          <a:solidFill>
            <a:schemeClr val="bg1"/>
          </a:solidFill>
          <a:ln w="57150">
            <a:solidFill>
              <a:schemeClr val="bg1">
                <a:lumMod val="85000"/>
              </a:schemeClr>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đặc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thù</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Đọc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đúng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từ</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toàn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Tờ</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báo</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tường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của</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tôi</a:t>
            </a:r>
            <a:r>
              <a:rPr lang="en-US" sz="2800" i="1" dirty="0">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Nhận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biết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được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đặc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điểm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hình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suy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nghĩ</a:t>
            </a:r>
            <a:r>
              <a:rPr lang="en-US" sz="2800" dirty="0">
                <a:latin typeface="Calibri" panose="020F0502020204030204" pitchFamily="34" charset="0"/>
                <a:ea typeface="Calibri" panose="020F0502020204030204" pitchFamily="34" charset="0"/>
                <a:cs typeface="Calibri" panose="020F0502020204030204" pitchFamily="34" charset="0"/>
              </a:rPr>
              <a:t>,… </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Hiểu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muốn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sự</a:t>
            </a:r>
            <a:r>
              <a:rPr lang="en-US" sz="2800" dirty="0">
                <a:latin typeface="Calibri" panose="020F0502020204030204" pitchFamily="34" charset="0"/>
                <a:ea typeface="Calibri" panose="020F0502020204030204" pitchFamily="34" charset="0"/>
                <a:cs typeface="Calibri" panose="020F0502020204030204" pitchFamily="34" charset="0"/>
              </a:rPr>
              <a:t> dung </a:t>
            </a:r>
            <a:r>
              <a:rPr lang="en-US" sz="2800" dirty="0" err="1">
                <a:latin typeface="Calibri" panose="020F0502020204030204" pitchFamily="34" charset="0"/>
                <a:ea typeface="Calibri" panose="020F0502020204030204" pitchFamily="34" charset="0"/>
                <a:cs typeface="Calibri" panose="020F0502020204030204" pitchFamily="34" charset="0"/>
              </a:rPr>
              <a:t>cảm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tấm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lòng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bé</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vượt</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nỗi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cùng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khó</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khăn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một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chạy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trên</a:t>
            </a:r>
            <a:r>
              <a:rPr lang="en-US" sz="2800" dirty="0">
                <a:latin typeface="Calibri" panose="020F0502020204030204" pitchFamily="34" charset="0"/>
                <a:ea typeface="Calibri" panose="020F0502020204030204" pitchFamily="34" charset="0"/>
                <a:cs typeface="Calibri" panose="020F0502020204030204" pitchFamily="34" charset="0"/>
              </a:rPr>
              <a:t> con </a:t>
            </a:r>
            <a:r>
              <a:rPr lang="en-US" sz="2800" dirty="0" err="1">
                <a:latin typeface="Calibri" panose="020F0502020204030204" pitchFamily="34" charset="0"/>
                <a:ea typeface="Calibri" panose="020F0502020204030204" pitchFamily="34" charset="0"/>
                <a:cs typeface="Calibri" panose="020F0502020204030204" pitchFamily="34" charset="0"/>
              </a:rPr>
              <a:t>đường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rừng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vẻ</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lúc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muộn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báo</a:t>
            </a:r>
            <a:r>
              <a:rPr lang="en-US" sz="2800" dirty="0">
                <a:latin typeface="Calibri" panose="020F0502020204030204" pitchFamily="34" charset="0"/>
                <a:ea typeface="Calibri" panose="020F0502020204030204" pitchFamily="34" charset="0"/>
                <a:cs typeface="Calibri" panose="020F0502020204030204" pitchFamily="34" charset="0"/>
              </a:rPr>
              <a:t> tin </a:t>
            </a:r>
            <a:r>
              <a:rPr lang="en-US" sz="2800" dirty="0" err="1">
                <a:latin typeface="Calibri" panose="020F0502020204030204" pitchFamily="34" charset="0"/>
                <a:ea typeface="Calibri" panose="020F0502020204030204" pitchFamily="34" charset="0"/>
                <a:cs typeface="Calibri" panose="020F0502020204030204" pitchFamily="34" charset="0"/>
              </a:rPr>
              <a:t>cho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kịp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cứu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giúp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người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bị</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nạn</a:t>
            </a:r>
            <a:r>
              <a:rPr lang="en-US" sz="2800" dirty="0">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ngôn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Chăm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6">
            <a:biLevel thresh="50000"/>
          </a:blip>
          <a:stretch>
            <a:fillRect/>
          </a:stretch>
        </p:blipFill>
        <p:spPr>
          <a:xfrm>
            <a:off x="3014492" y="200962"/>
            <a:ext cx="6565961" cy="1286367"/>
          </a:xfrm>
          <a:prstGeom prst="rect">
            <a:avLst/>
          </a:prstGeom>
        </p:spPr>
      </p:pic>
    </p:spTree>
    <p:extLst>
      <p:ext uri="{BB962C8B-B14F-4D97-AF65-F5344CB8AC3E}">
        <p14:creationId xmlns:p14="http://schemas.microsoft.com/office/powerpoint/2010/main" val="3534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5165"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8" name="组合 44">
            <a:extLst>
              <a:ext uri="{FF2B5EF4-FFF2-40B4-BE49-F238E27FC236}">
                <a16:creationId xmlns:a16="http://schemas.microsoft.com/office/drawing/2014/main" id="{85C56351-589F-3B5A-C21E-E426EBA15B27}"/>
              </a:ext>
            </a:extLst>
          </p:cNvPr>
          <p:cNvGrpSpPr/>
          <p:nvPr/>
        </p:nvGrpSpPr>
        <p:grpSpPr>
          <a:xfrm>
            <a:off x="2040835" y="1950446"/>
            <a:ext cx="8047467" cy="1015664"/>
            <a:chOff x="2360277" y="2655576"/>
            <a:chExt cx="3089358" cy="908723"/>
          </a:xfrm>
        </p:grpSpPr>
        <p:grpSp>
          <p:nvGrpSpPr>
            <p:cNvPr id="9"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12"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10" name="文本框 40">
              <a:extLst>
                <a:ext uri="{FF2B5EF4-FFF2-40B4-BE49-F238E27FC236}">
                  <a16:creationId xmlns:a16="http://schemas.microsoft.com/office/drawing/2014/main" id="{08C0AB92-8CFF-0402-0DEF-FDC8C6055AEC}"/>
                </a:ext>
              </a:extLst>
            </p:cNvPr>
            <p:cNvSpPr txBox="1"/>
            <p:nvPr/>
          </p:nvSpPr>
          <p:spPr>
            <a:xfrm>
              <a:off x="2813219" y="2655576"/>
              <a:ext cx="2179799" cy="908723"/>
            </a:xfrm>
            <a:prstGeom prst="rect">
              <a:avLst/>
            </a:prstGeom>
            <a:noFill/>
          </p:spPr>
          <p:txBody>
            <a:bodyPr wrap="none" rtlCol="0">
              <a:spAutoFit/>
            </a:bodyPr>
            <a:lstStyle/>
            <a:p>
              <a:r>
                <a:rPr lang="en-US" sz="6000" i="1">
                  <a:latin typeface="Calibri" panose="020F0502020204030204" pitchFamily="34" charset="0"/>
                  <a:ea typeface="Calibri" panose="020F0502020204030204" pitchFamily="34" charset="0"/>
                  <a:cs typeface="Calibri" panose="020F0502020204030204" pitchFamily="34" charset="0"/>
                </a:rPr>
                <a:t>Đọc nối tiếp đoạn</a:t>
              </a:r>
              <a:endParaRPr lang="en-US" sz="6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538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932</Words>
  <Application>Microsoft Office PowerPoint</Application>
  <PresentationFormat>Widescreen</PresentationFormat>
  <Paragraphs>77</Paragraphs>
  <Slides>20</Slides>
  <Notes>19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#9Slide07 Altus</vt:lpstr>
      <vt:lpstr>#9Slide07 HoneyCream</vt:lpstr>
      <vt:lpstr>Arial</vt:lpstr>
      <vt:lpstr>Calibri</vt:lpstr>
      <vt:lpstr>Calibri Light</vt:lpstr>
      <vt:lpstr>Cambria</vt:lpstr>
      <vt:lpstr>OpenSans</vt:lpstr>
      <vt:lpstr>SVN-Newton</vt:lpstr>
      <vt:lpstr>Times New Roman</vt:lpstr>
      <vt:lpstr>字魂27号-布丁体</vt:lpstr>
      <vt:lpstr>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Quý Thắng</cp:lastModifiedBy>
  <cp:revision>20</cp:revision>
  <dcterms:created xsi:type="dcterms:W3CDTF">2023-12-16T13:39:24Z</dcterms:created>
  <dcterms:modified xsi:type="dcterms:W3CDTF">2026-02-05T03:44:31Z</dcterms:modified>
</cp:coreProperties>
</file>