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handoutMasterIdLst>
    <p:handoutMasterId r:id="rId27"/>
  </p:handoutMasterIdLst>
  <p:sldIdLst>
    <p:sldId id="330" r:id="rId4"/>
    <p:sldId id="7334" r:id="rId5"/>
    <p:sldId id="331" r:id="rId6"/>
    <p:sldId id="7336" r:id="rId7"/>
    <p:sldId id="7345" r:id="rId8"/>
    <p:sldId id="7337" r:id="rId9"/>
    <p:sldId id="7333" r:id="rId10"/>
    <p:sldId id="7304" r:id="rId11"/>
    <p:sldId id="7351" r:id="rId12"/>
    <p:sldId id="7306" r:id="rId13"/>
    <p:sldId id="7307" r:id="rId14"/>
    <p:sldId id="7344" r:id="rId15"/>
    <p:sldId id="7325" r:id="rId16"/>
    <p:sldId id="333" r:id="rId17"/>
    <p:sldId id="7311" r:id="rId18"/>
    <p:sldId id="7313" r:id="rId19"/>
    <p:sldId id="7312" r:id="rId20"/>
    <p:sldId id="7326" r:id="rId21"/>
    <p:sldId id="7329" r:id="rId22"/>
    <p:sldId id="7346" r:id="rId23"/>
    <p:sldId id="7352" r:id="rId24"/>
    <p:sldId id="7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204" y="84"/>
      </p:cViewPr>
      <p:guideLst/>
    </p:cSldViewPr>
  </p:slid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E5CCF-B606-F55B-69B6-AA6B9A1A7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E023ED3C-9124-6420-8453-0FDE1FC838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37A3B-97C8-4BF3-98E8-5FF5F56EB871}" type="datetimeFigureOut">
              <a:rPr lang="vi-VN" smtClean="0"/>
              <a:t>15/01/2024</a:t>
            </a:fld>
            <a:endParaRPr lang="vi-VN"/>
          </a:p>
        </p:txBody>
      </p:sp>
      <p:sp>
        <p:nvSpPr>
          <p:cNvPr id="4" name="Footer Placeholder 3">
            <a:extLst>
              <a:ext uri="{FF2B5EF4-FFF2-40B4-BE49-F238E27FC236}">
                <a16:creationId xmlns:a16="http://schemas.microsoft.com/office/drawing/2014/main" id="{0F1F9DED-5859-EE7A-75E3-EBD3EFCA6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4CD7A681-6E09-ECBF-759B-3A4497D05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696A2-19D7-4AE4-B56C-6A0080BFDC7F}" type="slidenum">
              <a:rPr lang="vi-VN" smtClean="0"/>
              <a:t>‹#›</a:t>
            </a:fld>
            <a:endParaRPr lang="vi-VN"/>
          </a:p>
        </p:txBody>
      </p:sp>
    </p:spTree>
    <p:extLst>
      <p:ext uri="{BB962C8B-B14F-4D97-AF65-F5344CB8AC3E}">
        <p14:creationId xmlns:p14="http://schemas.microsoft.com/office/powerpoint/2010/main" val="218373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Tree>
    <p:extLst>
      <p:ext uri="{BB962C8B-B14F-4D97-AF65-F5344CB8AC3E}">
        <p14:creationId xmlns:p14="http://schemas.microsoft.com/office/powerpoint/2010/main" val="11457578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2024/1/15</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2024/1/15</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3" y="1798069"/>
            <a:ext cx="4253067"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925137"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r</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ung rinh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830438"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d</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ậ</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 dìu</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0738" y="2790537"/>
              <a:ext cx="97711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hành hoa</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722992" y="2739659"/>
              <a:ext cx="614888"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s</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ững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88625"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thảng thốt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B79D45DE-3F5E-8359-D29F-74614217FE91}"/>
              </a:ext>
            </a:extLst>
          </p:cNvPr>
          <p:cNvGrpSpPr/>
          <p:nvPr/>
        </p:nvGrpSpPr>
        <p:grpSpPr>
          <a:xfrm>
            <a:off x="1279584" y="1305497"/>
            <a:ext cx="9329864" cy="4438273"/>
            <a:chOff x="710836" y="1134617"/>
            <a:chExt cx="9329864" cy="4438273"/>
          </a:xfrm>
        </p:grpSpPr>
        <p:sp>
          <p:nvSpPr>
            <p:cNvPr id="5" name="TextBox 4">
              <a:extLst>
                <a:ext uri="{FF2B5EF4-FFF2-40B4-BE49-F238E27FC236}">
                  <a16:creationId xmlns:a16="http://schemas.microsoft.com/office/drawing/2014/main" id="{75CD60C0-87C5-B24E-90A7-328FB47C5482}"/>
                </a:ext>
              </a:extLst>
            </p:cNvPr>
            <p:cNvSpPr txBox="1"/>
            <p:nvPr/>
          </p:nvSpPr>
          <p:spPr>
            <a:xfrm>
              <a:off x="5704256" y="2274838"/>
              <a:ext cx="4336444" cy="1754326"/>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54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54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54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54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6" name="Picture 5">
              <a:extLst>
                <a:ext uri="{FF2B5EF4-FFF2-40B4-BE49-F238E27FC236}">
                  <a16:creationId xmlns:a16="http://schemas.microsoft.com/office/drawing/2014/main" id="{491CAAFD-6B23-99AD-BE69-F5DD0C8E1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355672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2852668"/>
            <a:ext cx="11436217" cy="354252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2">
                    <a:lumMod val="50000"/>
                  </a:schemeClr>
                </a:solidFill>
                <a:latin typeface="Cambria" panose="02040503050406030204" pitchFamily="18" charset="0"/>
                <a:ea typeface="Cambria" panose="02040503050406030204" pitchFamily="18" charset="0"/>
              </a:rPr>
              <a:t> Mỗi sáng ra quán giúp mẹ, cô bé vẫn ngắm nghía mãi. Ngoài việc xem cây có con sâu nào hay không, Mai còn hồi hộp chờ hoa nở.</a:t>
            </a:r>
          </a:p>
          <a:p>
            <a:pPr algn="just"/>
            <a:r>
              <a:rPr lang="vi-VN" sz="2800" dirty="0">
                <a:solidFill>
                  <a:schemeClr val="tx2">
                    <a:lumMod val="50000"/>
                  </a:schemeClr>
                </a:solidFill>
                <a:latin typeface="Cambria" panose="02040503050406030204" pitchFamily="18" charset="0"/>
                <a:ea typeface="Cambria" panose="02040503050406030204" pitchFamily="18" charset="0"/>
              </a:rPr>
              <a:t>- Mai sững người khi thấy cảnh tượng một nhành lan đã bung xoè rung rinh trong nắng sớm.</a:t>
            </a:r>
          </a:p>
          <a:p>
            <a:pPr algn="just"/>
            <a:r>
              <a:rPr lang="vi-VN" sz="2800" dirty="0">
                <a:solidFill>
                  <a:schemeClr val="tx2">
                    <a:lumMod val="50000"/>
                  </a:schemeClr>
                </a:solidFill>
                <a:latin typeface="Cambria" panose="02040503050406030204" pitchFamily="18" charset="0"/>
                <a:ea typeface="Cambria" panose="02040503050406030204" pitchFamily="18" charset="0"/>
              </a:rPr>
              <a:t>- Mai liền sà tới khóm lan, đưa tay nâng niu nhành hoa. Cô bé ve vuốt mãi những cánh hoa, thân hoa.</a:t>
            </a:r>
          </a:p>
          <a:p>
            <a:pPr algn="just"/>
            <a:r>
              <a:rPr lang="vi-VN" sz="2800" dirty="0">
                <a:solidFill>
                  <a:schemeClr val="tx2">
                    <a:lumMod val="50000"/>
                  </a:schemeClr>
                </a:solidFill>
                <a:latin typeface="Cambria" panose="02040503050406030204" pitchFamily="18" charset="0"/>
                <a:ea typeface="Cambria" panose="02040503050406030204" pitchFamily="18" charset="0"/>
              </a:rPr>
              <a:t>- Thoáng nghĩ trong </a:t>
            </a:r>
            <a:r>
              <a:rPr lang="vi-VN" sz="2800">
                <a:solidFill>
                  <a:schemeClr val="tx2">
                    <a:lumMod val="50000"/>
                  </a:schemeClr>
                </a:solidFill>
                <a:latin typeface="Cambria" panose="02040503050406030204" pitchFamily="18" charset="0"/>
                <a:ea typeface="Cambria" panose="02040503050406030204" pitchFamily="18" charset="0"/>
              </a:rPr>
              <a:t>đầu </a:t>
            </a:r>
            <a:r>
              <a:rPr lang="en-US" sz="2800">
                <a:solidFill>
                  <a:schemeClr val="tx2">
                    <a:lumMod val="50000"/>
                  </a:schemeClr>
                </a:solidFill>
                <a:latin typeface="Cambria" panose="02040503050406030204" pitchFamily="18" charset="0"/>
                <a:ea typeface="Cambria" panose="02040503050406030204" pitchFamily="18" charset="0"/>
              </a:rPr>
              <a:t>giá có </a:t>
            </a:r>
            <a:r>
              <a:rPr lang="vi-VN" sz="2800">
                <a:solidFill>
                  <a:schemeClr val="tx2">
                    <a:lumMod val="50000"/>
                  </a:schemeClr>
                </a:solidFill>
                <a:latin typeface="Cambria" panose="02040503050406030204" pitchFamily="18" charset="0"/>
                <a:ea typeface="Cambria" panose="02040503050406030204" pitchFamily="18" charset="0"/>
              </a:rPr>
              <a:t>một </a:t>
            </a:r>
            <a:r>
              <a:rPr lang="vi-VN" sz="2800" dirty="0">
                <a:solidFill>
                  <a:schemeClr val="tx2">
                    <a:lumMod val="50000"/>
                  </a:schemeClr>
                </a:solidFill>
                <a:latin typeface="Cambria" panose="02040503050406030204" pitchFamily="18" charset="0"/>
                <a:ea typeface="Cambria" panose="02040503050406030204" pitchFamily="18" charset="0"/>
              </a:rPr>
              <a:t>phép mầu để cành hoa liền lại. </a:t>
            </a: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87479" y="256863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đã</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sơ ý làm gãy một nhành lan trong khóm hoa lan của nhà ông họa sĩ. Mà ông họa sĩ lại là một người rất yêu hoa. </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940378" y="2682646"/>
            <a:ext cx="10203871"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chemeClr val="tx2">
                    <a:lumMod val="50000"/>
                  </a:schemeClr>
                </a:solidFill>
                <a:latin typeface="Cambria" panose="02040503050406030204" pitchFamily="18" charset="0"/>
                <a:ea typeface="Cambria" panose="02040503050406030204" pitchFamily="18" charset="0"/>
              </a:rPr>
              <a:t>	Ông nhạc sĩ lại mua chậu lan mới thay cho chậu lan cũ vì ông đã tình cờ nhìn thấy những giọt nước mắt và nghe được những lời thì thầm của Mai.</a:t>
            </a:r>
            <a:endPar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矩形: 圆角 2">
            <a:extLst>
              <a:ext uri="{FF2B5EF4-FFF2-40B4-BE49-F238E27FC236}">
                <a16:creationId xmlns:a16="http://schemas.microsoft.com/office/drawing/2014/main" id="{BE6BE867-DAA8-C1EE-9823-72ABEFD6F676}"/>
              </a:ext>
            </a:extLst>
          </p:cNvPr>
          <p:cNvSpPr/>
          <p:nvPr/>
        </p:nvSpPr>
        <p:spPr>
          <a:xfrm>
            <a:off x="478994" y="2660072"/>
            <a:ext cx="11234011" cy="2734887"/>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3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được xem là ông bụt trong câu chuyện chính là người nhạc sĩ, vì ông rất nhân hậu đã ra tay giúp đỡ cô bé Mai</a:t>
            </a:r>
            <a:r>
              <a:rPr kumimoji="0" lang="en-US" sz="3200" b="1" i="0" u="none" strike="noStrike" kern="1200" cap="none" spc="0" normalizeH="0" noProof="0">
                <a:ln>
                  <a:noFill/>
                </a:ln>
                <a:solidFill>
                  <a:schemeClr val="tx2">
                    <a:lumMod val="50000"/>
                  </a:schemeClr>
                </a:solidFill>
                <a:effectLst/>
                <a:uLnTx/>
                <a:uFillTx/>
                <a:latin typeface="Cambria" panose="02040503050406030204" pitchFamily="18" charset="0"/>
                <a:ea typeface="Cambria" panose="02040503050406030204" pitchFamily="18" charset="0"/>
              </a:rPr>
              <a:t>. </a:t>
            </a:r>
            <a:r>
              <a:rPr lang="en-US" sz="3200" b="1" noProof="0">
                <a:solidFill>
                  <a:schemeClr val="tx2">
                    <a:lumMod val="50000"/>
                  </a:schemeClr>
                </a:solidFill>
                <a:latin typeface="Cambria" panose="02040503050406030204" pitchFamily="18" charset="0"/>
                <a:ea typeface="Cambria" panose="02040503050406030204" pitchFamily="18" charset="0"/>
              </a:rPr>
              <a:t>Ô</a:t>
            </a:r>
            <a:r>
              <a:rPr lang="vi-VN" sz="3200" b="1">
                <a:solidFill>
                  <a:schemeClr val="tx2">
                    <a:lumMod val="50000"/>
                  </a:schemeClr>
                </a:solidFill>
                <a:latin typeface="Cambria" panose="02040503050406030204" pitchFamily="18" charset="0"/>
                <a:ea typeface="Cambria" panose="02040503050406030204" pitchFamily="18" charset="0"/>
              </a:rPr>
              <a:t>ng </a:t>
            </a:r>
            <a:r>
              <a:rPr lang="vi-VN" sz="3200" b="1" dirty="0">
                <a:solidFill>
                  <a:schemeClr val="tx2">
                    <a:lumMod val="50000"/>
                  </a:schemeClr>
                </a:solidFill>
                <a:latin typeface="Cambria" panose="02040503050406030204" pitchFamily="18" charset="0"/>
                <a:ea typeface="Cambria" panose="02040503050406030204" pitchFamily="18" charset="0"/>
              </a:rPr>
              <a:t>nhạc sĩ đã xuất hiện, âm thầm lắng nghe và hoàn thành nguyện vọng cho Mai mà không cần đền đáp gì.</a:t>
            </a:r>
            <a:endParaRPr kumimoji="0" lang="en-US" sz="3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644236" y="2710163"/>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chắn Mai sẽ rất xúc động khi biết việc ông nhạc sĩ đã làm cho mình. Mai có thể xin lỗi ông nhạc sĩ.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581488" y="388984"/>
            <a:ext cx="9034604" cy="4027521"/>
            <a:chOff x="2036915" y="2188477"/>
            <a:chExt cx="5918854" cy="2049877"/>
          </a:xfrm>
        </p:grpSpPr>
        <p:sp>
          <p:nvSpPr>
            <p:cNvPr id="2" name="矩形: 圆角 1">
              <a:extLst>
                <a:ext uri="{FF2B5EF4-FFF2-40B4-BE49-F238E27FC236}">
                  <a16:creationId xmlns:a16="http://schemas.microsoft.com/office/drawing/2014/main" id="{90C12816-B30E-8912-F43D-862C1FE20432}"/>
                </a:ext>
              </a:extLst>
            </p:cNvPr>
            <p:cNvSpPr/>
            <p:nvPr/>
          </p:nvSpPr>
          <p:spPr>
            <a:xfrm>
              <a:off x="2036915" y="2740234"/>
              <a:ext cx="5918854" cy="149812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29761" y="2188477"/>
              <a:ext cx="4928058" cy="2705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308428"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id="{24452B88-B92E-E6E9-08E0-548C04B1B226}"/>
              </a:ext>
            </a:extLst>
          </p:cNvPr>
          <p:cNvSpPr txBox="1"/>
          <p:nvPr/>
        </p:nvSpPr>
        <p:spPr>
          <a:xfrm>
            <a:off x="1783396" y="1975284"/>
            <a:ext cx="8732520"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691759"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KHỞI 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2791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6" name="TextBox 5"/>
          <p:cNvSpPr txBox="1"/>
          <p:nvPr/>
        </p:nvSpPr>
        <p:spPr>
          <a:xfrm>
            <a:off x="998167" y="1723835"/>
            <a:ext cx="4780841" cy="2123658"/>
          </a:xfrm>
          <a:prstGeom prst="rect">
            <a:avLst/>
          </a:prstGeom>
          <a:noFill/>
        </p:spPr>
        <p:txBody>
          <a:bodyPr wrap="square" rtlCol="0">
            <a:spAutoFit/>
          </a:bodyPr>
          <a:lstStyle/>
          <a:p>
            <a:pPr algn="just"/>
            <a:r>
              <a:rPr lang="vi-VN" sz="4400" b="1">
                <a:solidFill>
                  <a:schemeClr val="accent6">
                    <a:lumMod val="50000"/>
                  </a:schemeClr>
                </a:solidFill>
                <a:latin typeface="Cambria" panose="02040503050406030204" pitchFamily="18" charset="0"/>
                <a:ea typeface="Cambria" panose="02040503050406030204" pitchFamily="18" charset="0"/>
              </a:rPr>
              <a:t>- </a:t>
            </a:r>
            <a:r>
              <a:rPr lang="en-US" sz="4400" b="1">
                <a:solidFill>
                  <a:schemeClr val="accent6">
                    <a:lumMod val="50000"/>
                  </a:schemeClr>
                </a:solidFill>
                <a:latin typeface="Cambria" panose="02040503050406030204" pitchFamily="18" charset="0"/>
                <a:ea typeface="Cambria" panose="02040503050406030204" pitchFamily="18" charset="0"/>
              </a:rPr>
              <a:t>Em</a:t>
            </a:r>
            <a:r>
              <a:rPr lang="vi-VN" sz="4400" b="1">
                <a:solidFill>
                  <a:schemeClr val="accent6">
                    <a:lumMod val="50000"/>
                  </a:schemeClr>
                </a:solidFill>
                <a:latin typeface="Cambria" panose="02040503050406030204" pitchFamily="18" charset="0"/>
                <a:ea typeface="Cambria" panose="02040503050406030204" pitchFamily="18" charset="0"/>
              </a:rPr>
              <a:t> học tập được điều gì từ ông nhạc sĩ?</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262018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144502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2"/>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868" y="98742"/>
            <a:ext cx="1664087" cy="1328496"/>
          </a:xfrm>
          <a:prstGeom prst="rect">
            <a:avLst/>
          </a:prstGeom>
        </p:spPr>
      </p:pic>
      <p:pic>
        <p:nvPicPr>
          <p:cNvPr id="2" name="[Điều Chúng Mình Chưa Biết] - Trích đoạn_ Ông Bụt trong truyện cổ tích">
            <a:hlinkClick r:id="" action="ppaction://media"/>
            <a:extLst>
              <a:ext uri="{FF2B5EF4-FFF2-40B4-BE49-F238E27FC236}">
                <a16:creationId xmlns:a16="http://schemas.microsoft.com/office/drawing/2014/main" id="{E608FE22-4CEB-7D77-51D8-AA26D6FAD8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043" y="98742"/>
            <a:ext cx="12009912" cy="6759258"/>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45283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42338" y="1573881"/>
            <a:ext cx="9413823" cy="477053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Ông bụt đã đến.</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a:t>
            </a:r>
            <a:r>
              <a:rPr lang="en-US" sz="3000" b="1">
                <a:solidFill>
                  <a:srgbClr val="C00000"/>
                </a:solidFill>
                <a:latin typeface="Cambria" panose="02040503050406030204" pitchFamily="18" charset="0"/>
                <a:ea typeface="Cambria" panose="02040503050406030204" pitchFamily="18" charset="0"/>
              </a:rPr>
              <a:t>Câu chuyện thể hiện tấm lòng </a:t>
            </a:r>
            <a:r>
              <a:rPr lang="en-US" sz="3200" b="1">
                <a:solidFill>
                  <a:srgbClr val="C00000"/>
                </a:solidFill>
                <a:latin typeface="Cambria" panose="02040503050406030204" pitchFamily="18" charset="0"/>
                <a:ea typeface="Cambria" panose="02040503050406030204" pitchFamily="18" charset="0"/>
              </a:rPr>
              <a:t>nhân hậu của ông nhạc sĩ, người đã đem đến niềm vui cho cô bé Mai. </a:t>
            </a:r>
            <a:endParaRPr lang="en-US" sz="3000" b="1">
              <a:solidFill>
                <a:srgbClr val="C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Đọc diễn cảm bài đọc.</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406111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rPr>
              <a:t>Đọc</a:t>
            </a:r>
            <a:endParaRPr kumimoji="0" lang="vi-VN"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endParaRPr>
          </a:p>
        </p:txBody>
      </p:sp>
    </p:spTree>
    <p:extLst>
      <p:ext uri="{BB962C8B-B14F-4D97-AF65-F5344CB8AC3E}">
        <p14:creationId xmlns:p14="http://schemas.microsoft.com/office/powerpoint/2010/main" val="321658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B79D45DE-3F5E-8359-D29F-74614217FE91}"/>
              </a:ext>
            </a:extLst>
          </p:cNvPr>
          <p:cNvGrpSpPr/>
          <p:nvPr/>
        </p:nvGrpSpPr>
        <p:grpSpPr>
          <a:xfrm>
            <a:off x="1279584" y="1305497"/>
            <a:ext cx="9750654" cy="4438273"/>
            <a:chOff x="710836" y="1134617"/>
            <a:chExt cx="9750654" cy="4438273"/>
          </a:xfrm>
        </p:grpSpPr>
        <p:sp>
          <p:nvSpPr>
            <p:cNvPr id="5" name="TextBox 4">
              <a:extLst>
                <a:ext uri="{FF2B5EF4-FFF2-40B4-BE49-F238E27FC236}">
                  <a16:creationId xmlns:a16="http://schemas.microsoft.com/office/drawing/2014/main" id="{75CD60C0-87C5-B24E-90A7-328FB47C5482}"/>
                </a:ext>
              </a:extLst>
            </p:cNvPr>
            <p:cNvSpPr txBox="1"/>
            <p:nvPr/>
          </p:nvSpPr>
          <p:spPr>
            <a:xfrm>
              <a:off x="5283469" y="2274838"/>
              <a:ext cx="5178021" cy="923330"/>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a:solidFill>
                    <a:srgbClr val="C00000"/>
                  </a:solidFill>
                  <a:latin typeface="#9Slide03 IcielNovecento sans E" panose="00000900000000000000" pitchFamily="2" charset="0"/>
                </a:rPr>
                <a:t>Đọc nối tiếp đoạn</a:t>
              </a:r>
              <a:endParaRPr kumimoji="0" lang="en-US" sz="54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endParaRPr>
            </a:p>
          </p:txBody>
        </p:sp>
        <p:pic>
          <p:nvPicPr>
            <p:cNvPr id="6" name="Picture 5">
              <a:extLst>
                <a:ext uri="{FF2B5EF4-FFF2-40B4-BE49-F238E27FC236}">
                  <a16:creationId xmlns:a16="http://schemas.microsoft.com/office/drawing/2014/main" id="{491CAAFD-6B23-99AD-BE69-F5DD0C8E1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42234169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583</Words>
  <Application>Microsoft Office PowerPoint</Application>
  <PresentationFormat>Widescreen</PresentationFormat>
  <Paragraphs>61</Paragraphs>
  <Slides>22</Slides>
  <Notes>3</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22</vt:i4>
      </vt:variant>
    </vt:vector>
  </HeadingPairs>
  <TitlesOfParts>
    <vt:vector size="38" baseType="lpstr">
      <vt:lpstr>等线</vt:lpstr>
      <vt:lpstr>等线 Light</vt:lpstr>
      <vt:lpstr>#9Slide03 AllRoundGothic</vt:lpstr>
      <vt:lpstr>#9Slide03 IcielNovecento sans E</vt:lpstr>
      <vt:lpstr>#9Slide07 HoneyCream</vt:lpstr>
      <vt:lpstr>Arial</vt:lpstr>
      <vt:lpstr>Calibri</vt:lpstr>
      <vt:lpstr>Calibri Light</vt:lpstr>
      <vt:lpstr>Cambria</vt:lpstr>
      <vt:lpstr>Forte</vt:lpstr>
      <vt:lpstr>Segoe UI Black</vt:lpstr>
      <vt:lpstr>SVN-Yahoo</vt:lpstr>
      <vt:lpstr>字魂27号-布丁体</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ngọc nguyễn</cp:lastModifiedBy>
  <cp:revision>7</cp:revision>
  <dcterms:created xsi:type="dcterms:W3CDTF">2023-01-07T10:39:32Z</dcterms:created>
  <dcterms:modified xsi:type="dcterms:W3CDTF">2024-01-15T08:19:03Z</dcterms:modified>
</cp:coreProperties>
</file>