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453" r:id="rId4"/>
    <p:sldId id="259" r:id="rId5"/>
    <p:sldId id="265" r:id="rId6"/>
    <p:sldId id="263" r:id="rId7"/>
    <p:sldId id="258" r:id="rId8"/>
    <p:sldId id="275" r:id="rId9"/>
    <p:sldId id="282" r:id="rId10"/>
    <p:sldId id="454" r:id="rId11"/>
    <p:sldId id="264" r:id="rId12"/>
    <p:sldId id="26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67" y="67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3045" y="1214990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1082">
            <a:off x="-73035" y="1167501"/>
            <a:ext cx="4627553" cy="2958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25633" y="2967335"/>
            <a:ext cx="834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Hành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vi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xâm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thân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thể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Sắm</a:t>
            </a:r>
            <a:r>
              <a:rPr kumimoji="0" lang="en-US" sz="9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9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vai</a:t>
            </a:r>
            <a:r>
              <a:rPr kumimoji="0" lang="en-US" sz="9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9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ứng</a:t>
            </a:r>
            <a:r>
              <a:rPr kumimoji="0" lang="en-US" sz="9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9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xử</a:t>
            </a:r>
            <a:endParaRPr kumimoji="0" lang="en-US" sz="90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b="1" baseline="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9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979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408045" y="5866589"/>
            <a:ext cx="4211320" cy="127670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5" y="459062"/>
            <a:ext cx="5612055" cy="569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3" y="583579"/>
            <a:ext cx="5706409" cy="556766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2285" y="242799"/>
            <a:ext cx="6113981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rò </a:t>
            </a: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chơi </a:t>
            </a: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ôi </a:t>
            </a: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lên tiếng"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840" y="647108"/>
            <a:ext cx="2693160" cy="5778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631" y="1051418"/>
            <a:ext cx="89222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Thực hiện gọi điện tìm kiếm cứu trợ: nói sao để mọi người hiểu và quan tâm:</a:t>
            </a:r>
            <a:endParaRPr lang="en-US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569" y="2922913"/>
            <a:ext cx="907233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ố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điện thoại của các tổ chức xã hội có nhiệm vụ hỗ trợ và bảo vệ trẻ em như số 111 - Tổng đài bảo vệ trẻ em, 18001567 - Cục bảo vệ chăm sóc trẻ em,...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75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92785" y="1333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03844" y="465582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1774112" y="2077711"/>
            <a:ext cx="915774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/>
              <a:t>1. </a:t>
            </a:r>
            <a:r>
              <a:rPr lang="vi-VN" sz="4400" b="1" dirty="0" smtClean="0"/>
              <a:t>Chia </a:t>
            </a:r>
            <a:r>
              <a:rPr lang="vi-VN" sz="4400" b="1" dirty="0"/>
              <a:t>sẻ trải nghiệm của bản thân về nguy cơ bị xâm hại thân thể và cách phòng tránh. 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3F8F0-17BC-9B0A-C2AD-1A6C82B23D6B}"/>
              </a:ext>
            </a:extLst>
          </p:cNvPr>
          <p:cNvSpPr/>
          <p:nvPr/>
        </p:nvSpPr>
        <p:spPr>
          <a:xfrm>
            <a:off x="568642" y="435610"/>
            <a:ext cx="11186160" cy="23894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7030A0"/>
                </a:solidFill>
              </a:rPr>
              <a:t>C</a:t>
            </a:r>
            <a:r>
              <a:rPr lang="vi-VN" sz="4800" dirty="0" smtClean="0">
                <a:solidFill>
                  <a:srgbClr val="7030A0"/>
                </a:solidFill>
              </a:rPr>
              <a:t>hia </a:t>
            </a:r>
            <a:r>
              <a:rPr lang="vi-VN" sz="4800" dirty="0">
                <a:solidFill>
                  <a:srgbClr val="7030A0"/>
                </a:solidFill>
              </a:rPr>
              <a:t>sẻ những tình huống nguy cơ xâm hại thân thể đã trải qua hoặc đã biết, đã nghe kể. 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568642" y="3396587"/>
            <a:ext cx="11012583" cy="28905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505" y="0"/>
            <a:ext cx="11656639" cy="631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4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hảo </a:t>
            </a:r>
            <a:r>
              <a:rPr lang="vi-VN" sz="34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 nhóm 4.</a:t>
            </a:r>
            <a:endParaRPr lang="en-US" sz="3400" b="1" dirty="0">
              <a:solidFill>
                <a:schemeClr val="accent6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Bối cảnh của các tình huống (khi ở nhà một mình, khi đi chơi nơi công cộng, khi tan học, người thân chưa kịp đón,..)</a:t>
            </a:r>
            <a:endParaRPr lang="en-US" sz="3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Những hành vi xâm hại thân thể cụ thể (đánh đập, bắt ép lao động,...);</a:t>
            </a:r>
            <a:endParaRPr lang="en-US" sz="3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Những người có thể thực hiện hành vi xâm hại thân thể;</a:t>
            </a:r>
            <a:endParaRPr lang="en-US" sz="3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Đại điểm, thời gian có nguy cơ xâm hại thân thể;</a:t>
            </a:r>
            <a:endParaRPr lang="en-US" sz="3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Hậu quả khi bị xâm hại thân thể;</a:t>
            </a:r>
            <a:endParaRPr lang="en-US" sz="34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4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Cách phòng tránh nguy cơ bị xâm hại thân thể theo mức độ nguy hiểm.</a:t>
            </a:r>
            <a:endParaRPr lang="en-US" sz="3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9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9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9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trước</a:t>
            </a:r>
            <a:r>
              <a:rPr kumimoji="0" lang="en-US" sz="9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9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248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Cambria</vt:lpstr>
      <vt:lpstr>Times New Roman</vt:lpstr>
      <vt:lpstr>Wingdings</vt:lpstr>
      <vt:lpstr>字魂59号-创粗黑</vt:lpstr>
      <vt:lpstr>思源黑体 CN Normal</vt:lpstr>
      <vt:lpstr>汉仪旗黑-50简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admin</cp:lastModifiedBy>
  <cp:revision>170</cp:revision>
  <dcterms:created xsi:type="dcterms:W3CDTF">2019-06-19T02:08:00Z</dcterms:created>
  <dcterms:modified xsi:type="dcterms:W3CDTF">2024-02-01T03:21:05Z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