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58" r:id="rId4"/>
    <p:sldId id="262" r:id="rId5"/>
    <p:sldId id="263" r:id="rId6"/>
    <p:sldId id="279" r:id="rId7"/>
    <p:sldId id="280" r:id="rId8"/>
    <p:sldId id="281" r:id="rId9"/>
    <p:sldId id="269" r:id="rId10"/>
    <p:sldId id="270" r:id="rId11"/>
    <p:sldId id="264" r:id="rId12"/>
    <p:sldId id="275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057D-312F-4A9C-A431-282F01975F2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2C10D-E76B-42FA-8036-469BA4C3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38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667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588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71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58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  <p:extLst>
      <p:ext uri="{BB962C8B-B14F-4D97-AF65-F5344CB8AC3E}">
        <p14:creationId xmlns:p14="http://schemas.microsoft.com/office/powerpoint/2010/main" val="10588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push dir="u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" descr="5d1de482s853c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5" name="图形" descr="60sd85274b5aab8"/>
          <p:cNvPicPr>
            <a:picLocks noChangeAspect="1"/>
          </p:cNvPicPr>
          <p:nvPr/>
        </p:nvPicPr>
        <p:blipFill>
          <a:blip r:embed="rId6"/>
          <a:srcRect l="9686" t="8361" r="10690" b="13683"/>
          <a:stretch>
            <a:fillRect/>
          </a:stretch>
        </p:blipFill>
        <p:spPr>
          <a:xfrm rot="16200000">
            <a:off x="3103245" y="-2334260"/>
            <a:ext cx="5603875" cy="11287125"/>
          </a:xfrm>
          <a:prstGeom prst="rect">
            <a:avLst/>
          </a:prstGeom>
        </p:spPr>
      </p:pic>
      <p:pic>
        <p:nvPicPr>
          <p:cNvPr id="10" name="图形" descr="5d1dse482853c6"/>
          <p:cNvPicPr>
            <a:picLocks noChangeAspect="1"/>
          </p:cNvPicPr>
          <p:nvPr/>
        </p:nvPicPr>
        <p:blipFill>
          <a:blip r:embed="rId7"/>
          <a:srcRect b="62187"/>
          <a:stretch>
            <a:fillRect/>
          </a:stretch>
        </p:blipFill>
        <p:spPr>
          <a:xfrm>
            <a:off x="0" y="0"/>
            <a:ext cx="12192000" cy="2305050"/>
          </a:xfrm>
          <a:prstGeom prst="rect">
            <a:avLst/>
          </a:prstGeom>
        </p:spPr>
      </p:pic>
      <p:grpSp>
        <p:nvGrpSpPr>
          <p:cNvPr id="3" name="图形"/>
          <p:cNvGrpSpPr/>
          <p:nvPr/>
        </p:nvGrpSpPr>
        <p:grpSpPr>
          <a:xfrm>
            <a:off x="8608350" y="2305050"/>
            <a:ext cx="4025265" cy="4633595"/>
            <a:chOff x="12914" y="3040"/>
            <a:chExt cx="6339" cy="7297"/>
          </a:xfrm>
        </p:grpSpPr>
        <p:pic>
          <p:nvPicPr>
            <p:cNvPr id="13" name="图形" descr="5b8b67sdd52b6e0a"/>
            <p:cNvPicPr>
              <a:picLocks noChangeAspect="1"/>
            </p:cNvPicPr>
            <p:nvPr/>
          </p:nvPicPr>
          <p:blipFill>
            <a:blip r:embed="rId8"/>
            <a:srcRect l="56034" t="37714" b="5166"/>
            <a:stretch>
              <a:fillRect/>
            </a:stretch>
          </p:blipFill>
          <p:spPr>
            <a:xfrm>
              <a:off x="15509" y="3040"/>
              <a:ext cx="3745" cy="7297"/>
            </a:xfrm>
            <a:prstGeom prst="rect">
              <a:avLst/>
            </a:prstGeom>
          </p:spPr>
        </p:pic>
        <p:pic>
          <p:nvPicPr>
            <p:cNvPr id="14" name="图形" descr="5b8b67sdd52b6e0a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l="22141" t="62090" r="43226" b="5166"/>
            <a:stretch>
              <a:fillRect/>
            </a:stretch>
          </p:blipFill>
          <p:spPr>
            <a:xfrm>
              <a:off x="12914" y="5057"/>
              <a:ext cx="3724" cy="5280"/>
            </a:xfrm>
            <a:prstGeom prst="rect">
              <a:avLst/>
            </a:prstGeom>
          </p:spPr>
        </p:pic>
      </p:grpSp>
      <p:pic>
        <p:nvPicPr>
          <p:cNvPr id="22" name="图形" descr="5d1dse482853c6"/>
          <p:cNvPicPr>
            <a:picLocks noChangeAspect="1"/>
          </p:cNvPicPr>
          <p:nvPr/>
        </p:nvPicPr>
        <p:blipFill>
          <a:blip r:embed="rId7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3" name="图形" descr="5d1dse482853c6"/>
          <p:cNvPicPr>
            <a:picLocks noChangeAspect="1"/>
          </p:cNvPicPr>
          <p:nvPr/>
        </p:nvPicPr>
        <p:blipFill>
          <a:blip r:embed="rId7"/>
          <a:srcRect l="88234" t="44365" b="25750"/>
          <a:stretch>
            <a:fillRect/>
          </a:stretch>
        </p:blipFill>
        <p:spPr>
          <a:xfrm flipH="1">
            <a:off x="1435735" y="4069080"/>
            <a:ext cx="1228725" cy="1561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b="53723"/>
          <a:stretch/>
        </p:blipFill>
        <p:spPr>
          <a:xfrm rot="182133">
            <a:off x="2110814" y="1137717"/>
            <a:ext cx="7754784" cy="1847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4898" y="2723806"/>
            <a:ext cx="81932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Hoạt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động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dục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chủ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đề</a:t>
            </a:r>
            <a:endParaRPr lang="en-US" sz="44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sắm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thông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minh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38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69" t="10582" r="38495" b="50757"/>
          <a:stretch/>
        </p:blipFill>
        <p:spPr>
          <a:xfrm>
            <a:off x="1190820" y="651184"/>
            <a:ext cx="2925116" cy="2152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30" y="2527157"/>
            <a:ext cx="941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nl-NL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chi tiêu phù hợp với các khoản thu là rất cần thiết đối với mỗi gia đình. Khi cân đối được thu – chi và chi tiêu tiết kiệm, các gia đình sẽ không gặp khó khăn về tài chính.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/>
        </p:blipFill>
        <p:spPr>
          <a:xfrm>
            <a:off x="10651044" y="2596784"/>
            <a:ext cx="14822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1668" y="2044810"/>
            <a:ext cx="9610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Hoạt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động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Đoán</a:t>
            </a:r>
            <a:r>
              <a:rPr lang="en-US" sz="540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giá</a:t>
            </a:r>
            <a:r>
              <a:rPr lang="en-US" sz="540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tiền</a:t>
            </a:r>
            <a:r>
              <a:rPr lang="en-US" sz="540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một</a:t>
            </a:r>
            <a:r>
              <a:rPr lang="en-US" sz="540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số</a:t>
            </a:r>
            <a:r>
              <a:rPr lang="en-US" sz="540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mặt</a:t>
            </a:r>
            <a:r>
              <a:rPr lang="en-US" sz="540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hàng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思源宋体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9457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形状&#10;&#10;描述已自动生成">
            <a:extLst>
              <a:ext uri="{FF2B5EF4-FFF2-40B4-BE49-F238E27FC236}">
                <a16:creationId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" y="560368"/>
            <a:ext cx="10916350" cy="6015244"/>
          </a:xfrm>
          <a:prstGeom prst="rect">
            <a:avLst/>
          </a:prstGeom>
        </p:spPr>
      </p:pic>
      <p:pic>
        <p:nvPicPr>
          <p:cNvPr id="5" name="Đồ họa 5">
            <a:extLst>
              <a:ext uri="{FF2B5EF4-FFF2-40B4-BE49-F238E27FC236}">
                <a16:creationId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0020" y="2547670"/>
            <a:ext cx="2336792" cy="3807835"/>
          </a:xfrm>
          <a:prstGeom prst="rect">
            <a:avLst/>
          </a:prstGeom>
        </p:spPr>
      </p:pic>
      <p:pic>
        <p:nvPicPr>
          <p:cNvPr id="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690" y="1848862"/>
            <a:ext cx="4881355" cy="29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8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69" r="14633" b="41954"/>
          <a:stretch/>
        </p:blipFill>
        <p:spPr>
          <a:xfrm>
            <a:off x="1742927" y="748235"/>
            <a:ext cx="7901470" cy="3368361"/>
          </a:xfrm>
          <a:prstGeom prst="rect">
            <a:avLst/>
          </a:prstGeom>
        </p:spPr>
      </p:pic>
      <p:pic>
        <p:nvPicPr>
          <p:cNvPr id="3" name="Đồ họa 5">
            <a:extLst>
              <a:ext uri="{FF2B5EF4-FFF2-40B4-BE49-F238E27FC236}">
                <a16:creationId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0020" y="2547670"/>
            <a:ext cx="2336792" cy="38078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661E9A-BB10-ADE2-16FE-57DCDFE87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1602" y="2842693"/>
            <a:ext cx="4510398" cy="45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形状&#10;&#10;描述已自动生成">
            <a:extLst>
              <a:ext uri="{FF2B5EF4-FFF2-40B4-BE49-F238E27FC236}">
                <a16:creationId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" y="547305"/>
            <a:ext cx="10916350" cy="6015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866" y="2592220"/>
            <a:ext cx="7095814" cy="1668450"/>
          </a:xfrm>
          <a:prstGeom prst="rect">
            <a:avLst/>
          </a:prstGeom>
        </p:spPr>
      </p:pic>
      <p:pic>
        <p:nvPicPr>
          <p:cNvPr id="4" name="Đồ họa 8">
            <a:extLst>
              <a:ext uri="{FF2B5EF4-FFF2-40B4-BE49-F238E27FC236}">
                <a16:creationId xmlns:a16="http://schemas.microsoft.com/office/drawing/2014/main" id="{584E515F-E26A-13BF-A562-C04D707C3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1563"/>
            <a:ext cx="2416686" cy="3358400"/>
          </a:xfrm>
          <a:prstGeom prst="rect">
            <a:avLst/>
          </a:prstGeom>
        </p:spPr>
      </p:pic>
      <p:pic>
        <p:nvPicPr>
          <p:cNvPr id="5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43" y="148902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10" y="1452705"/>
            <a:ext cx="10853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3"/>
                </a:solidFill>
              </a:rPr>
              <a:t>- HS chia sẻ những trải nghiệm đi mua sắm cùng người thân, biết cân nhắc khi đi mua sắm để đảm bảo chi tiêu tiết kiệm trong gia đình.</a:t>
            </a:r>
            <a:endParaRPr lang="en-US" sz="2800" b="1" dirty="0">
              <a:solidFill>
                <a:schemeClr val="accent3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85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形状&#10;&#10;描述已自动生成">
            <a:extLst>
              <a:ext uri="{FF2B5EF4-FFF2-40B4-BE49-F238E27FC236}">
                <a16:creationId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" y="560368"/>
            <a:ext cx="10916350" cy="6015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81" y="2547670"/>
            <a:ext cx="7747435" cy="1631883"/>
          </a:xfrm>
          <a:prstGeom prst="rect">
            <a:avLst/>
          </a:prstGeom>
        </p:spPr>
      </p:pic>
      <p:pic>
        <p:nvPicPr>
          <p:cNvPr id="5" name="Đồ họa 5">
            <a:extLst>
              <a:ext uri="{FF2B5EF4-FFF2-40B4-BE49-F238E27FC236}">
                <a16:creationId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0020" y="2547670"/>
            <a:ext cx="2336792" cy="3807835"/>
          </a:xfrm>
          <a:prstGeom prst="rect">
            <a:avLst/>
          </a:prstGeom>
        </p:spPr>
      </p:pic>
      <p:pic>
        <p:nvPicPr>
          <p:cNvPr id="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5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24" t="8756" r="31490" b="43689"/>
          <a:stretch/>
        </p:blipFill>
        <p:spPr>
          <a:xfrm rot="651939">
            <a:off x="1420167" y="731250"/>
            <a:ext cx="3500138" cy="2366505"/>
          </a:xfrm>
          <a:prstGeom prst="rect">
            <a:avLst/>
          </a:prstGeom>
        </p:spPr>
      </p:pic>
      <p:pic>
        <p:nvPicPr>
          <p:cNvPr id="8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7160" y="2967335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Đánh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kết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quả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cuối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tuần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466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8636" y="2039287"/>
            <a:ext cx="624882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động</a:t>
            </a:r>
            <a:r>
              <a:rPr kumimoji="0" lang="en-US" sz="60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 2</a:t>
            </a:r>
            <a:endParaRPr kumimoji="0" lang="en-US" sz="6000" b="0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思源宋体 SemiBold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Kế</a:t>
            </a:r>
            <a:r>
              <a:rPr kumimoji="0" lang="en-US" sz="60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hoạch</a:t>
            </a:r>
            <a:r>
              <a:rPr kumimoji="0" lang="en-US" sz="60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tuần</a:t>
            </a:r>
            <a:r>
              <a:rPr kumimoji="0" lang="en-US" sz="60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  <a:cs typeface="+mn-cs"/>
              </a:rPr>
              <a:t>tới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思源宋体 Semi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39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4126" y="2167640"/>
            <a:ext cx="10687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Hoạt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động</a:t>
            </a:r>
            <a:r>
              <a:rPr kumimoji="0" lang="en-US" sz="5400" b="0" i="0" u="none" strike="noStrike" kern="1200" cap="none" spc="0" normalizeH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思源宋体 SemiBold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aseline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Chia </a:t>
            </a:r>
            <a:r>
              <a:rPr lang="en-US" sz="5400" baseline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sẻ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thu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hoạch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sau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trải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宋体 SemiBold"/>
              </a:rPr>
              <a:t>nghiệm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思源宋体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434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961" y="1342971"/>
            <a:ext cx="9890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Chia </a:t>
            </a:r>
            <a:r>
              <a:rPr lang="it-IT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  theo  nhóm về mặt hàng em đã cùng người thân mua trong tuần qua theo gợi ý sau: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Em đã mua mặt hàng nào?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Em mua ở đâu?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it-IT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So sánh giá tiền mặt hàng em mua với những chỗ khác?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08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5">
            <a:extLst>
              <a:ext uri="{FF2B5EF4-FFF2-40B4-BE49-F238E27FC236}">
                <a16:creationId xmlns:a16="http://schemas.microsoft.com/office/drawing/2014/main" id="{1B8F5CE4-43CB-514E-4C43-46768B45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2782" y="3006954"/>
            <a:ext cx="7816687" cy="3462794"/>
          </a:xfrm>
          <a:prstGeom prst="rect">
            <a:avLst/>
          </a:prstGeom>
        </p:spPr>
      </p:pic>
      <p:pic>
        <p:nvPicPr>
          <p:cNvPr id="3" name="Hình ảnh 7">
            <a:extLst>
              <a:ext uri="{FF2B5EF4-FFF2-40B4-BE49-F238E27FC236}">
                <a16:creationId xmlns:a16="http://schemas.microsoft.com/office/drawing/2014/main" id="{4CB8DA00-82F7-55C1-1E6E-75B56DB2C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95" y="879637"/>
            <a:ext cx="525520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38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368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E7A26"/>
      </a:accent1>
      <a:accent2>
        <a:srgbClr val="FEA259"/>
      </a:accent2>
      <a:accent3>
        <a:srgbClr val="FE7A26"/>
      </a:accent3>
      <a:accent4>
        <a:srgbClr val="FEA259"/>
      </a:accent4>
      <a:accent5>
        <a:srgbClr val="FE7A26"/>
      </a:accent5>
      <a:accent6>
        <a:srgbClr val="FEA259"/>
      </a:accent6>
      <a:hlink>
        <a:srgbClr val="FE7A26"/>
      </a:hlink>
      <a:folHlink>
        <a:srgbClr val="FEA259"/>
      </a:folHlink>
    </a:clrScheme>
    <a:fontScheme name="自定义 9">
      <a:majorFont>
        <a:latin typeface="思源宋体 SemiBold"/>
        <a:ea typeface="思源宋体 SemiBold"/>
        <a:cs typeface=""/>
      </a:majorFont>
      <a:minorFont>
        <a:latin typeface="思源宋体 SemiBold"/>
        <a:ea typeface="思源宋体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261</Words>
  <Application>Microsoft Office PowerPoint</Application>
  <PresentationFormat>Widescreen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Arial</vt:lpstr>
      <vt:lpstr>Calibri</vt:lpstr>
      <vt:lpstr>Cambria</vt:lpstr>
      <vt:lpstr>等线</vt:lpstr>
      <vt:lpstr>Times New Roman</vt:lpstr>
      <vt:lpstr>Wingdings</vt:lpstr>
      <vt:lpstr>思源宋体 CN Heavy</vt:lpstr>
      <vt:lpstr>思源宋体 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admin</cp:lastModifiedBy>
  <cp:revision>27</cp:revision>
  <dcterms:created xsi:type="dcterms:W3CDTF">2023-12-09T09:48:29Z</dcterms:created>
  <dcterms:modified xsi:type="dcterms:W3CDTF">2024-01-16T05:48:20Z</dcterms:modified>
</cp:coreProperties>
</file>