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61" r:id="rId5"/>
    <p:sldId id="263" r:id="rId6"/>
    <p:sldId id="264" r:id="rId7"/>
    <p:sldId id="265" r:id="rId8"/>
    <p:sldId id="266"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4" r:id="rId24"/>
    <p:sldId id="283" r:id="rId25"/>
    <p:sldId id="285"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8" d="100"/>
          <a:sy n="48" d="100"/>
        </p:scale>
        <p:origin x="5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8"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5283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pic>
        <p:nvPicPr>
          <p:cNvPr id="10" name="Picture 9"/>
          <p:cNvPicPr>
            <a:picLocks noChangeAspect="1"/>
          </p:cNvPicPr>
          <p:nvPr userDrawn="1"/>
        </p:nvPicPr>
        <p:blipFill>
          <a:blip r:embed="rId5"/>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7998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607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hyperlink" Target="https://www.facebook.com/teamKTUTS" TargetMode="External"/><Relationship Id="rId3" Type="http://schemas.openxmlformats.org/officeDocument/2006/relationships/slideLayout" Target="../slideLayouts/slideLayout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6.jp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7.png"/><Relationship Id="rId14" Type="http://schemas.microsoft.com/office/2007/relationships/hdphoto" Target="../media/hdphoto2.wdp"/><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668" y="-516944"/>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8"/>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20"/>
            <a:stretch>
              <a:fillRect/>
            </a:stretch>
          </p:blipFill>
          <p:spPr>
            <a:xfrm>
              <a:off x="2725735" y="485511"/>
              <a:ext cx="2462997" cy="1030313"/>
            </a:xfrm>
            <a:prstGeom prst="rect">
              <a:avLst/>
            </a:prstGeom>
          </p:spPr>
        </p:pic>
        <p:pic>
          <p:nvPicPr>
            <p:cNvPr id="32" name="Picture 31"/>
            <p:cNvPicPr>
              <a:picLocks noChangeAspect="1"/>
            </p:cNvPicPr>
            <p:nvPr/>
          </p:nvPicPr>
          <p:blipFill>
            <a:blip r:embed="rId21"/>
            <a:stretch>
              <a:fillRect/>
            </a:stretch>
          </p:blipFill>
          <p:spPr>
            <a:xfrm>
              <a:off x="229929" y="1476917"/>
              <a:ext cx="8285182" cy="3359187"/>
            </a:xfrm>
            <a:prstGeom prst="rect">
              <a:avLst/>
            </a:prstGeom>
          </p:spPr>
        </p:pic>
        <p:pic>
          <p:nvPicPr>
            <p:cNvPr id="37" name="Picture 36"/>
            <p:cNvPicPr>
              <a:picLocks noChangeAspect="1"/>
            </p:cNvPicPr>
            <p:nvPr/>
          </p:nvPicPr>
          <p:blipFill>
            <a:blip r:embed="rId22"/>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3"/>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16" presetClass="entr" presetSubtype="26"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9"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1. </a:t>
              </a:r>
              <a:r>
                <a:rPr lang="vi-VN" sz="3000" b="1" dirty="0">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dirty="0">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a:latin typeface="Cambria" panose="02040503050406030204" pitchFamily="18" charset="0"/>
                  <a:ea typeface="Cambria" panose="02040503050406030204" pitchFamily="18" charset="0"/>
                </a:rPr>
                <a:t>a. </a:t>
              </a:r>
              <a:r>
                <a:rPr lang="en-US" sz="3000" i="1" dirty="0" err="1">
                  <a:latin typeface="Cambria" panose="02040503050406030204" pitchFamily="18" charset="0"/>
                  <a:ea typeface="Cambria" panose="02040503050406030204" pitchFamily="18" charset="0"/>
                </a:rPr>
                <a:t>Cả</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nghỉ</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với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gia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đình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cô</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chú</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cơ</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quan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của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bố</a:t>
              </a:r>
              <a:r>
                <a:rPr lang="en-US" sz="3000" i="1" dirty="0">
                  <a:latin typeface="Cambria" panose="02040503050406030204" pitchFamily="18" charset="0"/>
                  <a:ea typeface="Cambria" panose="02040503050406030204" pitchFamily="18" charset="0"/>
                </a:rPr>
                <a:t>. Ở </a:t>
              </a:r>
              <a:r>
                <a:rPr lang="en-US" sz="3000" i="1" dirty="0" err="1">
                  <a:latin typeface="Cambria" panose="02040503050406030204" pitchFamily="18" charset="0"/>
                  <a:ea typeface="Cambria" panose="02040503050406030204" pitchFamily="18" charset="0"/>
                </a:rPr>
                <a:t>đó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rất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nhiều</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lứa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tuổi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nhưng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cảm</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thấy</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thoải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tỏ</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thích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cùng</a:t>
            </a:r>
            <a:r>
              <a:rPr lang="en-US" sz="3200" b="1">
                <a:solidFill>
                  <a:srgbClr val="336699"/>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1. </a:t>
              </a:r>
              <a:r>
                <a:rPr lang="vi-VN" sz="3000" b="1" dirty="0">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dirty="0">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1. </a:t>
              </a:r>
              <a:r>
                <a:rPr lang="vi-VN" sz="3000" b="1" dirty="0">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dirty="0">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mới</a:t>
            </a:r>
            <a:r>
              <a:rPr lang="en-US" sz="3200" b="1">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1. </a:t>
              </a:r>
              <a:r>
                <a:rPr lang="vi-VN" sz="3000" b="1" dirty="0">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dirty="0">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2. Em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2. Em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Không đồng tình</a:t>
            </a:r>
            <a:r>
              <a:rPr lang="en-US" sz="3600" b="1">
                <a:solidFill>
                  <a:srgbClr val="336699"/>
                </a:solidFill>
                <a:latin typeface="Cambria" panose="02040503050406030204" pitchFamily="18" charset="0"/>
                <a:ea typeface="Cambria" panose="02040503050406030204" pitchFamily="18" charset="0"/>
              </a:rPr>
              <a:t>. Vì ai cũng cần có bạn bè. Có càng nhiều bạn bè thì cuộc sống càng thú vị và có thêm nhiều trải nghiệm.</a:t>
            </a:r>
            <a:endParaRPr lang="en-US" sz="80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2. Em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a:solidFill>
                  <a:srgbClr val="FF6699"/>
                </a:solidFill>
                <a:latin typeface="Cambria" panose="02040503050406030204" pitchFamily="18" charset="0"/>
                <a:ea typeface="Cambria" panose="02040503050406030204" pitchFamily="18" charset="0"/>
              </a:rPr>
              <a:t>Đồng tình. </a:t>
            </a:r>
            <a:r>
              <a:rPr lang="vi-VN" sz="4000" b="1">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bạn</a:t>
            </a:r>
            <a:r>
              <a:rPr lang="en-US" sz="4000" b="1">
                <a:solidFill>
                  <a:srgbClr val="0070C0"/>
                </a:solidFill>
                <a:latin typeface="Cambria" panose="02040503050406030204" pitchFamily="18" charset="0"/>
                <a:ea typeface="Cambria" panose="02040503050406030204" pitchFamily="18" charset="0"/>
              </a:rPr>
              <a:t>.</a:t>
            </a:r>
            <a:endParaRPr lang="en-US" sz="199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2. Em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a:solidFill>
                  <a:srgbClr val="4F8AC5"/>
                </a:solidFill>
                <a:latin typeface="Cambria" panose="02040503050406030204" pitchFamily="18" charset="0"/>
                <a:ea typeface="Cambria" panose="02040503050406030204" pitchFamily="18" charset="0"/>
              </a:rPr>
              <a:t>Không đồng tình. </a:t>
            </a:r>
            <a:r>
              <a:rPr lang="vi-VN" sz="4400" b="1">
                <a:solidFill>
                  <a:srgbClr val="FF0066"/>
                </a:solidFill>
                <a:latin typeface="Cambria" panose="02040503050406030204" pitchFamily="18" charset="0"/>
                <a:ea typeface="Cambria" panose="02040503050406030204" pitchFamily="18" charset="0"/>
              </a:rPr>
              <a:t>Vì số bạn thân không có quy định như thế nào là đủ</a:t>
            </a:r>
            <a:r>
              <a:rPr lang="en-US" sz="4400" b="1">
                <a:solidFill>
                  <a:srgbClr val="FF0066"/>
                </a:solidFill>
                <a:latin typeface="Cambria" panose="02040503050406030204" pitchFamily="18" charset="0"/>
                <a:ea typeface="Cambria" panose="02040503050406030204" pitchFamily="18" charset="0"/>
              </a:rPr>
              <a:t>.</a:t>
            </a:r>
            <a:endParaRPr lang="en-US" sz="80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dirty="0">
                  <a:latin typeface="Cambria" panose="02040503050406030204" pitchFamily="18" charset="0"/>
                  <a:ea typeface="Cambria" panose="02040503050406030204" pitchFamily="18" charset="0"/>
                </a:rPr>
                <a:t>2. Em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hay </a:t>
              </a:r>
              <a:r>
                <a:rPr lang="en-US" sz="3300" b="1" dirty="0" err="1">
                  <a:latin typeface="Cambria" panose="02040503050406030204" pitchFamily="18" charset="0"/>
                  <a:ea typeface="Cambria" panose="02040503050406030204" pitchFamily="18" charset="0"/>
                </a:rPr>
                <a:t>không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đồng</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tình</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với</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những</a:t>
              </a:r>
              <a:r>
                <a:rPr lang="en-US" sz="3300" b="1" dirty="0">
                  <a:latin typeface="Cambria" panose="02040503050406030204" pitchFamily="18" charset="0"/>
                  <a:ea typeface="Cambria" panose="02040503050406030204" pitchFamily="18" charset="0"/>
                </a:rPr>
                <a:t> ý </a:t>
              </a:r>
              <a:r>
                <a:rPr lang="en-US" sz="3300" b="1" dirty="0" err="1">
                  <a:latin typeface="Cambria" panose="02040503050406030204" pitchFamily="18" charset="0"/>
                  <a:ea typeface="Cambria" panose="02040503050406030204" pitchFamily="18" charset="0"/>
                </a:rPr>
                <a:t>kiến</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nào</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Vì</a:t>
              </a:r>
              <a:r>
                <a:rPr lang="en-US" sz="3300" b="1" dirty="0">
                  <a:latin typeface="Cambria" panose="02040503050406030204" pitchFamily="18" charset="0"/>
                  <a:ea typeface="Cambria" panose="02040503050406030204" pitchFamily="18" charset="0"/>
                </a:rPr>
                <a:t> </a:t>
              </a:r>
              <a:r>
                <a:rPr lang="en-US" sz="3300" b="1" dirty="0" err="1">
                  <a:latin typeface="Cambria" panose="02040503050406030204" pitchFamily="18" charset="0"/>
                  <a:ea typeface="Cambria" panose="02040503050406030204" pitchFamily="18" charset="0"/>
                </a:rPr>
                <a:t>sao</a:t>
              </a:r>
              <a:r>
                <a:rPr lang="en-US" sz="33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Đồng tình. </a:t>
            </a:r>
            <a:r>
              <a:rPr lang="vi-VN" sz="3600" b="1">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nhau</a:t>
            </a:r>
            <a:r>
              <a:rPr lang="en-US" sz="3600" b="1">
                <a:solidFill>
                  <a:srgbClr val="336699"/>
                </a:solidFill>
                <a:latin typeface="Cambria" panose="02040503050406030204" pitchFamily="18" charset="0"/>
                <a:ea typeface="Cambria" panose="02040503050406030204" pitchFamily="18" charset="0"/>
              </a:rPr>
              <a:t>.</a:t>
            </a:r>
            <a:endParaRPr lang="en-US" sz="166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Đưa ra lời khuyên cho bạn trong các tình huống dưới đây:</a:t>
              </a:r>
              <a:endParaRPr lang="en-US" sz="3600" b="1"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Lan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4653"/>
          </a:xfrm>
          <a:prstGeom prst="rect">
            <a:avLst/>
          </a:prstGeom>
        </p:spPr>
      </p:pic>
      <p:sp>
        <p:nvSpPr>
          <p:cNvPr id="3" name="Rectangle 2"/>
          <p:cNvSpPr/>
          <p:nvPr/>
        </p:nvSpPr>
        <p:spPr>
          <a:xfrm rot="33518">
            <a:off x="1372614" y="920135"/>
            <a:ext cx="9478282" cy="5366936"/>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1573306" y="1627094"/>
            <a:ext cx="9076765" cy="4524315"/>
          </a:xfrm>
          <a:prstGeom prst="rect">
            <a:avLst/>
          </a:prstGeom>
          <a:noFill/>
        </p:spPr>
        <p:txBody>
          <a:bodyPr wrap="square" rtlCol="0">
            <a:spAutoFit/>
          </a:bodyPr>
          <a:lstStyle/>
          <a:p>
            <a:pPr algn="just"/>
            <a:r>
              <a:rPr lang="en-US" sz="3200" b="1">
                <a:solidFill>
                  <a:srgbClr val="C00000"/>
                </a:solidFill>
                <a:latin typeface="Cambria" panose="02040503050406030204" pitchFamily="18" charset="0"/>
                <a:ea typeface="Cambria" panose="02040503050406030204" pitchFamily="18" charset="0"/>
              </a:rPr>
              <a:t>* Năng lực đặc thù:</a:t>
            </a:r>
            <a:endParaRPr lang="en-US" sz="3200" b="1">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Sau bài học, HS cần:</a:t>
            </a:r>
            <a:endParaRPr lang="en-US" sz="320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Thiết lập được mối quan hệ bạn bè ở trường học và khu phố.</a:t>
            </a:r>
          </a:p>
          <a:p>
            <a:pPr algn="just"/>
            <a:r>
              <a:rPr lang="en-US" sz="3200">
                <a:solidFill>
                  <a:srgbClr val="C00000"/>
                </a:solidFill>
                <a:latin typeface="Cambria" panose="02040503050406030204" pitchFamily="18" charset="0"/>
                <a:ea typeface="Cambria" panose="02040503050406030204" pitchFamily="18" charset="0"/>
              </a:rPr>
              <a:t>+ Biết nhận xét các hành vi, thái độ chưa chuẩn mực về việc thiết lập quan hệ bạn bè.</a:t>
            </a:r>
          </a:p>
          <a:p>
            <a:pPr algn="just"/>
            <a:r>
              <a:rPr lang="en-US" sz="3200" b="1">
                <a:solidFill>
                  <a:srgbClr val="C00000"/>
                </a:solidFill>
                <a:latin typeface="Cambria" panose="02040503050406030204" pitchFamily="18" charset="0"/>
                <a:ea typeface="Cambria" panose="02040503050406030204" pitchFamily="18" charset="0"/>
              </a:rPr>
              <a:t>* Năng lực chung: </a:t>
            </a:r>
            <a:r>
              <a:rPr lang="en-US" sz="3200">
                <a:solidFill>
                  <a:srgbClr val="C00000"/>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rgbClr val="C00000"/>
                </a:solidFill>
                <a:latin typeface="Cambria" panose="02040503050406030204" pitchFamily="18" charset="0"/>
                <a:ea typeface="Cambria" panose="02040503050406030204" pitchFamily="18" charset="0"/>
              </a:rPr>
              <a:t>* Phẩm chất: </a:t>
            </a:r>
            <a:r>
              <a:rPr lang="en-US" sz="3200">
                <a:solidFill>
                  <a:srgbClr val="C00000"/>
                </a:solidFill>
                <a:latin typeface="Cambria" panose="02040503050406030204" pitchFamily="18" charset="0"/>
                <a:ea typeface="Cambria" panose="02040503050406030204" pitchFamily="18" charset="0"/>
              </a:rPr>
              <a:t>nhân ái, yêu mến, quý trọng bạn bè.</a:t>
            </a:r>
          </a:p>
        </p:txBody>
      </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327447" y="350879"/>
            <a:ext cx="7014757" cy="1468366"/>
          </a:xfrm>
          <a:prstGeom prst="rect">
            <a:avLst/>
          </a:prstGeom>
        </p:spPr>
      </p:pic>
    </p:spTree>
    <p:extLst>
      <p:ext uri="{BB962C8B-B14F-4D97-AF65-F5344CB8AC3E}">
        <p14:creationId xmlns:p14="http://schemas.microsoft.com/office/powerpoint/2010/main" val="34225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Đưa ra lời khuyên cho bạn trong các tình huống dưới đây:</a:t>
              </a:r>
              <a:endParaRPr lang="en-US" sz="36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a:solidFill>
                  <a:srgbClr val="336699"/>
                </a:solidFill>
                <a:latin typeface="Cambria" panose="02040503050406030204" pitchFamily="18" charset="0"/>
                <a:ea typeface="Cambria" panose="02040503050406030204" pitchFamily="18" charset="0"/>
              </a:rPr>
              <a:t>Em sẽ khuyên Thái điều gì?</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3. </a:t>
              </a:r>
              <a:r>
                <a:rPr lang="vi-VN" sz="3000" b="1" dirty="0">
                  <a:latin typeface="Cambria" panose="02040503050406030204" pitchFamily="18" charset="0"/>
                  <a:ea typeface="Cambria" panose="02040503050406030204" pitchFamily="18" charset="0"/>
                </a:rPr>
                <a:t>Đưa ra lời khuyên cho bạn trong các tình huống dưới đây:</a:t>
              </a:r>
              <a:endParaRPr lang="en-US" sz="3000" b="1"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2400" b="1">
              <a:solidFill>
                <a:srgbClr val="336699"/>
              </a:solidFill>
              <a:latin typeface="Cambria" panose="02040503050406030204" pitchFamily="18" charset="0"/>
              <a:ea typeface="Cambria" panose="02040503050406030204" pitchFamily="18" charset="0"/>
            </a:endParaRPr>
          </a:p>
          <a:p>
            <a:pPr algn="just"/>
            <a:r>
              <a:rPr lang="en-US" sz="2400" b="1">
                <a:solidFill>
                  <a:srgbClr val="336699"/>
                </a:solidFill>
                <a:latin typeface="Cambria" panose="02040503050406030204" pitchFamily="18" charset="0"/>
                <a:ea typeface="Cambria" panose="02040503050406030204" pitchFamily="18" charset="0"/>
              </a:rPr>
              <a:t>Em sẽ khuyên Lan điều gì?</a:t>
            </a:r>
            <a:endParaRPr lang="en-US" sz="2400" b="1">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Đưa ra lời khuyên cho bạn trong các tình huống dưới đây:</a:t>
              </a:r>
              <a:endParaRPr lang="en-US" sz="36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Thái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1. </a:t>
              </a:r>
              <a:r>
                <a:rPr lang="vi-VN" sz="3600" b="1">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2.</a:t>
              </a:r>
              <a:r>
                <a:rPr lang="vi-VN" sz="3600" b="1">
                  <a:latin typeface="Cambria" panose="02040503050406030204" pitchFamily="18" charset="0"/>
                  <a:ea typeface="Cambria" panose="02040503050406030204" pitchFamily="18" charset="0"/>
                </a:rPr>
                <a:t> Em hãy vẽ hoặc viết về bản thân để tự giới thiệu về những người bạn mới</a:t>
              </a:r>
              <a:r>
                <a:rPr lang="en-US" sz="3600" b="1">
                  <a:latin typeface="Cambria" panose="02040503050406030204" pitchFamily="18" charset="0"/>
                  <a:ea typeface="Cambria" panose="02040503050406030204" pitchFamily="18" charset="0"/>
                </a:rPr>
                <a:t>.</a:t>
              </a: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a:solidFill>
                  <a:srgbClr val="002060"/>
                </a:solidFill>
                <a:latin typeface="Cambria" panose="02040503050406030204" pitchFamily="18" charset="0"/>
                <a:ea typeface="Cambria" panose="02040503050406030204" pitchFamily="18" charset="0"/>
              </a:rPr>
              <a:t>Gợi</a:t>
            </a:r>
            <a:r>
              <a:rPr lang="en-US" sz="3600" dirty="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tuổi</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Lớp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trường</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Tại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quan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bè</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quan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quan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trọng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cuộc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sống</a:t>
              </a:r>
              <a:r>
                <a:rPr lang="en-US" sz="4000" b="1" dirty="0">
                  <a:latin typeface="Cambria" panose="02040503050406030204" pitchFamily="18" charset="0"/>
                  <a:ea typeface="Cambria" panose="02040503050406030204" pitchFamily="18" charset="0"/>
                </a:rPr>
                <a:t>?</a:t>
              </a: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Để</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thành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tốt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chúng</a:t>
              </a:r>
              <a:r>
                <a:rPr lang="en-US" sz="4000" b="1" dirty="0">
                  <a:latin typeface="Cambria" panose="02040503050406030204" pitchFamily="18" charset="0"/>
                  <a:ea typeface="Cambria" panose="02040503050406030204" pitchFamily="18" charset="0"/>
                </a:rPr>
                <a:t> ta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a:t>
              </a: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Nếu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muốn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với</a:t>
              </a:r>
              <a:r>
                <a:rPr lang="en-US" sz="4000" b="1" dirty="0">
                  <a:latin typeface="Cambria" panose="02040503050406030204" pitchFamily="18" charset="0"/>
                  <a:ea typeface="Cambria" panose="02040503050406030204" pitchFamily="18" charset="0"/>
                </a:rPr>
                <a:t> ai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nên</a:t>
              </a:r>
              <a:r>
                <a:rPr lang="en-US" sz="4000" b="1" dirty="0">
                  <a:latin typeface="Cambria" panose="02040503050406030204" pitchFamily="18" charset="0"/>
                  <a:ea typeface="Cambria" panose="02040503050406030204" pitchFamily="18" charset="0"/>
                </a:rPr>
                <a:t>:</a:t>
              </a: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4. </a:t>
              </a:r>
              <a:r>
                <a:rPr lang="en-US" sz="4000" b="1" dirty="0" err="1">
                  <a:latin typeface="Cambria" panose="02040503050406030204" pitchFamily="18" charset="0"/>
                  <a:ea typeface="Cambria" panose="02040503050406030204" pitchFamily="18" charset="0"/>
                </a:rPr>
                <a:t>Điều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quan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trọng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nhất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một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quan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bè</a:t>
              </a:r>
              <a:r>
                <a:rPr lang="en-US" sz="4000" b="1" dirty="0">
                  <a:latin typeface="Cambria" panose="02040503050406030204" pitchFamily="18" charset="0"/>
                  <a:ea typeface="Cambria" panose="02040503050406030204" pitchFamily="18" charset="0"/>
                </a:rPr>
                <a:t>?</a:t>
              </a: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dirty="0">
                  <a:latin typeface="Cambria" panose="02040503050406030204" pitchFamily="18" charset="0"/>
                  <a:ea typeface="Cambria" panose="02040503050406030204" pitchFamily="18" charset="0"/>
                </a:rPr>
                <a:t>1. </a:t>
              </a:r>
              <a:r>
                <a:rPr lang="vi-VN" sz="3000" b="1" dirty="0">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dirty="0">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a. Cả nhà Linh đi nghỉ mát với gia đình cá cô chú cùng cơ quan của bố. Ở đó, có rất nhiều bạn cùng lứa tuổi nhưng Linh cảm thấy không thoải mái và tỏ ra không thích chơi cùng các bạn.</a:t>
              </a: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1737</Words>
  <Application>Microsoft Office PowerPoint</Application>
  <PresentationFormat>Widescreen</PresentationFormat>
  <Paragraphs>78</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#9Slide07 HoneyCream</vt: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Dell</cp:lastModifiedBy>
  <cp:revision>44</cp:revision>
  <dcterms:created xsi:type="dcterms:W3CDTF">2023-12-23T13:27:46Z</dcterms:created>
  <dcterms:modified xsi:type="dcterms:W3CDTF">2024-01-24T14:19:19Z</dcterms:modified>
</cp:coreProperties>
</file>