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65" r:id="rId7"/>
    <p:sldId id="266" r:id="rId8"/>
    <p:sldId id="269" r:id="rId9"/>
    <p:sldId id="271" r:id="rId10"/>
    <p:sldId id="272" r:id="rId11"/>
    <p:sldId id="270" r:id="rId12"/>
    <p:sldId id="262" r:id="rId13"/>
    <p:sldId id="277" r:id="rId14"/>
    <p:sldId id="278" r:id="rId15"/>
    <p:sldId id="279" r:id="rId16"/>
    <p:sldId id="280" r:id="rId17"/>
    <p:sldId id="281" r:id="rId18"/>
    <p:sldId id="291" r:id="rId19"/>
    <p:sldId id="275" r:id="rId20"/>
    <p:sldId id="283" r:id="rId21"/>
    <p:sldId id="284" r:id="rId22"/>
    <p:sldId id="285" r:id="rId23"/>
    <p:sldId id="286" r:id="rId24"/>
    <p:sldId id="287" r:id="rId25"/>
    <p:sldId id="288" r:id="rId26"/>
    <p:sldId id="289" r:id="rId27"/>
    <p:sldId id="290" r:id="rId28"/>
    <p:sldId id="273"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5.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 xmlns:asvg="http://schemas.microsoft.com/office/drawing/2016/SVG/main"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7" name="Picture 6"/>
          <p:cNvPicPr>
            <a:picLocks noChangeAspect="1"/>
          </p:cNvPicPr>
          <p:nvPr/>
        </p:nvPicPr>
        <p:blipFill>
          <a:blip r:embed="rId4"/>
          <a:stretch>
            <a:fillRect/>
          </a:stretch>
        </p:blipFill>
        <p:spPr>
          <a:xfrm>
            <a:off x="914262" y="392769"/>
            <a:ext cx="5500826" cy="1736069"/>
          </a:xfrm>
          <a:prstGeom prst="rect">
            <a:avLst/>
          </a:prstGeom>
        </p:spPr>
      </p:pic>
      <p:sp>
        <p:nvSpPr>
          <p:cNvPr id="9" name="TextBox 8"/>
          <p:cNvSpPr txBox="1"/>
          <p:nvPr/>
        </p:nvSpPr>
        <p:spPr>
          <a:xfrm>
            <a:off x="1303679" y="2059997"/>
            <a:ext cx="9753744" cy="3785652"/>
          </a:xfrm>
          <a:prstGeom prst="rect">
            <a:avLst/>
          </a:prstGeom>
          <a:solidFill>
            <a:schemeClr val="bg1"/>
          </a:solidFill>
        </p:spPr>
        <p:txBody>
          <a:bodyPr wrap="square" rtlCol="0">
            <a:spAutoFit/>
          </a:bodyPr>
          <a:lstStyle/>
          <a:p>
            <a:pPr algn="just"/>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nước</a:t>
            </a:r>
            <a:r>
              <a:rPr lang="en-US" sz="4800" b="1" dirty="0">
                <a:solidFill>
                  <a:srgbClr val="002060"/>
                </a:solidFill>
                <a:latin typeface="Cambria" panose="02040503050406030204" pitchFamily="18" charset="0"/>
                <a:ea typeface="Cambria" panose="02040503050406030204" pitchFamily="18" charset="0"/>
              </a:rPr>
              <a:t>,</a:t>
            </a:r>
            <a:r>
              <a:rPr lang="vi-VN" sz="4800" b="1" dirty="0">
                <a:solidFill>
                  <a:srgbClr val="002060"/>
                </a:solidFill>
                <a:latin typeface="Cambria" panose="02040503050406030204" pitchFamily="18" charset="0"/>
                <a:ea typeface="Cambria" panose="02040503050406030204" pitchFamily="18" charset="0"/>
              </a:rPr>
              <a:t> cứu </a:t>
            </a:r>
            <a:r>
              <a:rPr lang="en-US" sz="4800" b="1" dirty="0" err="1">
                <a:solidFill>
                  <a:srgbClr val="002060"/>
                </a:solidFill>
                <a:latin typeface="Cambria" panose="02040503050406030204" pitchFamily="18" charset="0"/>
                <a:ea typeface="Cambria" panose="02040503050406030204" pitchFamily="18" charset="0"/>
              </a:rPr>
              <a:t>dân</a:t>
            </a:r>
            <a:r>
              <a:rPr lang="vi-VN" sz="4800" b="1" dirty="0">
                <a:solidFill>
                  <a:srgbClr val="002060"/>
                </a:solidFill>
                <a:latin typeface="Cambria" panose="02040503050406030204" pitchFamily="18" charset="0"/>
                <a:ea typeface="Cambria" panose="02040503050406030204" pitchFamily="18" charset="0"/>
              </a:rPr>
              <a:t>.  </a:t>
            </a:r>
            <a:r>
              <a:rPr lang="en-US" sz="4800" b="1" dirty="0">
                <a:solidFill>
                  <a:srgbClr val="002060"/>
                </a:solidFill>
                <a:latin typeface="Cambria" panose="02040503050406030204" pitchFamily="18" charset="0"/>
                <a:ea typeface="Cambria" panose="02040503050406030204" pitchFamily="18" charset="0"/>
              </a:rPr>
              <a:t> </a:t>
            </a:r>
          </a:p>
        </p:txBody>
      </p:sp>
      <p:cxnSp>
        <p:nvCxnSpPr>
          <p:cNvPr id="16" name="Straight Connector 15"/>
          <p:cNvCxnSpPr/>
          <p:nvPr/>
        </p:nvCxnSpPr>
        <p:spPr>
          <a:xfrm flipH="1">
            <a:off x="2780126" y="447972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151141" y="2296086"/>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787834" y="3758643"/>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45718" y="-290585"/>
            <a:ext cx="3932712" cy="2099218"/>
          </a:xfrm>
          <a:prstGeom prst="rect">
            <a:avLst/>
          </a:prstGeom>
        </p:spPr>
      </p:pic>
      <p:sp>
        <p:nvSpPr>
          <p:cNvPr id="6" name="TextBox 5"/>
          <p:cNvSpPr txBox="1"/>
          <p:nvPr/>
        </p:nvSpPr>
        <p:spPr>
          <a:xfrm>
            <a:off x="3759930" y="1373997"/>
            <a:ext cx="8041545" cy="2308324"/>
          </a:xfrm>
          <a:prstGeom prst="rect">
            <a:avLst/>
          </a:prstGeom>
          <a:solidFill>
            <a:schemeClr val="bg1"/>
          </a:solidFill>
        </p:spPr>
        <p:txBody>
          <a:bodyPr wrap="square" rtlCol="0">
            <a:spAutoFit/>
          </a:bodyPr>
          <a:lstStyle/>
          <a:p>
            <a:pPr algn="just"/>
            <a:r>
              <a:rPr lang="en-US" sz="48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Liều</a:t>
            </a:r>
            <a:r>
              <a:rPr lang="en-US" sz="4800" b="1" dirty="0" smtClean="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lĩnh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làm</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một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việc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dù</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biết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là</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nguy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hiểm</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có</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thể</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gây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ra</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hậu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quả</a:t>
            </a:r>
            <a:r>
              <a:rPr lang="en-US" sz="4800" b="1" dirty="0">
                <a:solidFill>
                  <a:srgbClr val="002060"/>
                </a:solidFill>
                <a:latin typeface="Cambria" panose="02040503050406030204" pitchFamily="18" charset="0"/>
                <a:ea typeface="Cambria" panose="02040503050406030204" pitchFamily="18" charset="0"/>
              </a:rPr>
              <a:t> tai </a:t>
            </a:r>
            <a:r>
              <a:rPr lang="en-US" sz="4800" b="1" dirty="0" err="1">
                <a:solidFill>
                  <a:srgbClr val="002060"/>
                </a:solidFill>
                <a:latin typeface="Cambria" panose="02040503050406030204" pitchFamily="18" charset="0"/>
                <a:ea typeface="Cambria" panose="02040503050406030204" pitchFamily="18" charset="0"/>
              </a:rPr>
              <a:t>hại</a:t>
            </a:r>
            <a:r>
              <a:rPr lang="en-US" sz="4800" b="1" dirty="0">
                <a:solidFill>
                  <a:srgbClr val="002060"/>
                </a:solidFill>
                <a:latin typeface="Cambria" panose="02040503050406030204" pitchFamily="18" charset="0"/>
                <a:ea typeface="Cambria" panose="02040503050406030204" pitchFamily="18" charset="0"/>
              </a:rPr>
              <a:t>.</a:t>
            </a:r>
          </a:p>
        </p:txBody>
      </p:sp>
      <p:sp>
        <p:nvSpPr>
          <p:cNvPr id="7" name="Google Shape;276;p7">
            <a:extLst>
              <a:ext uri="{FF2B5EF4-FFF2-40B4-BE49-F238E27FC236}">
                <a16:creationId xmlns:a16="http://schemas.microsoft.com/office/drawing/2014/main" id="{D33CB0D1-8FD9-7C5D-268F-E2711EEE24E1}"/>
              </a:ext>
            </a:extLst>
          </p:cNvPr>
          <p:cNvSpPr/>
          <p:nvPr/>
        </p:nvSpPr>
        <p:spPr>
          <a:xfrm>
            <a:off x="157162" y="1373997"/>
            <a:ext cx="3459552"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ln w="3175">
                  <a:solidFill>
                    <a:schemeClr val="bg1"/>
                  </a:solidFill>
                </a:ln>
                <a:solidFill>
                  <a:srgbClr val="009999"/>
                </a:solidFill>
                <a:latin typeface="UTM Avo" panose="02040603050506020204" pitchFamily="18" charset="0"/>
              </a:rPr>
              <a:t> </a:t>
            </a:r>
            <a:r>
              <a:rPr lang="en-US" sz="4400" dirty="0" err="1">
                <a:ln w="3175">
                  <a:solidFill>
                    <a:srgbClr val="990033"/>
                  </a:solidFill>
                </a:ln>
                <a:solidFill>
                  <a:srgbClr val="800000"/>
                </a:solidFill>
                <a:latin typeface="Cambria" panose="02040503050406030204" pitchFamily="18" charset="0"/>
                <a:ea typeface="Cambria" panose="02040503050406030204" pitchFamily="18" charset="0"/>
              </a:rPr>
              <a:t>mạo</a:t>
            </a:r>
            <a:r>
              <a:rPr lang="en-US" sz="44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4400" dirty="0" err="1">
                <a:ln w="3175">
                  <a:solidFill>
                    <a:srgbClr val="990033"/>
                  </a:solidFill>
                </a:ln>
                <a:solidFill>
                  <a:srgbClr val="800000"/>
                </a:solidFill>
                <a:latin typeface="Cambria" panose="02040503050406030204" pitchFamily="18" charset="0"/>
                <a:ea typeface="Cambria" panose="02040503050406030204" pitchFamily="18" charset="0"/>
              </a:rPr>
              <a:t>hiểm</a:t>
            </a:r>
            <a:endParaRPr sz="44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8" name="TextBox 7"/>
          <p:cNvSpPr txBox="1"/>
          <p:nvPr/>
        </p:nvSpPr>
        <p:spPr>
          <a:xfrm>
            <a:off x="3759930" y="4288372"/>
            <a:ext cx="7947071" cy="1446550"/>
          </a:xfrm>
          <a:prstGeom prst="rect">
            <a:avLst/>
          </a:prstGeom>
          <a:solidFill>
            <a:schemeClr val="bg1"/>
          </a:solidFill>
        </p:spPr>
        <p:txBody>
          <a:bodyPr wrap="square" rtlCol="0">
            <a:spAutoFit/>
          </a:bodyPr>
          <a:lstStyle/>
          <a:p>
            <a:pPr algn="just"/>
            <a:r>
              <a:rPr lang="en-US" sz="4400" b="1" dirty="0" err="1">
                <a:solidFill>
                  <a:srgbClr val="002060"/>
                </a:solidFill>
                <a:latin typeface="Cambria" panose="02040503050406030204" pitchFamily="18" charset="0"/>
                <a:ea typeface="Cambria" panose="02040503050406030204" pitchFamily="18" charset="0"/>
              </a:rPr>
              <a:t>Thống</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trị</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cai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quản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một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nước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phụ</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thuộc</a:t>
            </a:r>
            <a:r>
              <a:rPr lang="en-US" sz="4400" b="1" dirty="0">
                <a:solidFill>
                  <a:srgbClr val="002060"/>
                </a:solidFill>
                <a:latin typeface="Cambria" panose="02040503050406030204" pitchFamily="18" charset="0"/>
                <a:ea typeface="Cambria" panose="02040503050406030204" pitchFamily="18" charset="0"/>
              </a:rPr>
              <a:t>.</a:t>
            </a:r>
          </a:p>
        </p:txBody>
      </p:sp>
      <p:sp>
        <p:nvSpPr>
          <p:cNvPr id="9" name="Google Shape;276;p7">
            <a:extLst>
              <a:ext uri="{FF2B5EF4-FFF2-40B4-BE49-F238E27FC236}">
                <a16:creationId xmlns:a16="http://schemas.microsoft.com/office/drawing/2014/main" id="{D33CB0D1-8FD9-7C5D-268F-E2711EEE24E1}"/>
              </a:ext>
            </a:extLst>
          </p:cNvPr>
          <p:cNvSpPr/>
          <p:nvPr/>
        </p:nvSpPr>
        <p:spPr>
          <a:xfrm>
            <a:off x="328946" y="4431246"/>
            <a:ext cx="2771442"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a:ln w="3175">
                  <a:solidFill>
                    <a:schemeClr val="bg1"/>
                  </a:solidFill>
                </a:ln>
                <a:solidFill>
                  <a:srgbClr val="009999"/>
                </a:solidFill>
                <a:latin typeface="UTM Avo" panose="02040603050506020204" pitchFamily="18" charset="0"/>
              </a:rPr>
              <a:t> </a:t>
            </a:r>
            <a:r>
              <a:rPr lang="en-US" sz="4400">
                <a:ln w="3175">
                  <a:solidFill>
                    <a:srgbClr val="990033"/>
                  </a:solidFill>
                </a:ln>
                <a:solidFill>
                  <a:srgbClr val="800000"/>
                </a:solidFill>
                <a:latin typeface="Cambria" panose="02040503050406030204" pitchFamily="18" charset="0"/>
                <a:ea typeface="Cambria" panose="02040503050406030204" pitchFamily="18" charset="0"/>
              </a:rPr>
              <a:t>đô hộ</a:t>
            </a:r>
            <a:endParaRPr sz="44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2998727" y="-2235029"/>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2" name="Picture 1"/>
          <p:cNvPicPr>
            <a:picLocks noChangeAspect="1"/>
          </p:cNvPicPr>
          <p:nvPr/>
        </p:nvPicPr>
        <p:blipFill>
          <a:blip r:embed="rId6"/>
          <a:stretch>
            <a:fillRect/>
          </a:stretch>
        </p:blipFill>
        <p:spPr>
          <a:xfrm>
            <a:off x="0" y="1364907"/>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0" y="214796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470" y="3082761"/>
            <a:ext cx="8158739" cy="1938992"/>
          </a:xfrm>
          <a:prstGeom prst="rect">
            <a:avLst/>
          </a:prstGeom>
          <a:noFill/>
        </p:spPr>
        <p:txBody>
          <a:bodyPr wrap="square" rtlCol="0">
            <a:spAutoFit/>
          </a:bodyPr>
          <a:lstStyle/>
          <a:p>
            <a:pPr>
              <a:lnSpc>
                <a:spcPct val="150000"/>
              </a:lnSpc>
            </a:pPr>
            <a:r>
              <a:rPr lang="vi-VN" sz="40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4000" b="1" dirty="0">
                <a:solidFill>
                  <a:srgbClr val="002060"/>
                </a:solidFill>
                <a:latin typeface="Cambria" panose="02040503050406030204" pitchFamily="18" charset="0"/>
                <a:ea typeface="Cambria" panose="02040503050406030204" pitchFamily="18" charset="0"/>
              </a:rPr>
              <a:t>- Anh có thể giữ bí mật không?</a:t>
            </a:r>
          </a:p>
        </p:txBody>
      </p:sp>
      <p:pic>
        <p:nvPicPr>
          <p:cNvPr id="5" name="Picture 4"/>
          <p:cNvPicPr>
            <a:picLocks noChangeAspect="1"/>
          </p:cNvPicPr>
          <p:nvPr/>
        </p:nvPicPr>
        <p:blipFill>
          <a:blip r:embed="rId2"/>
          <a:stretch>
            <a:fillRect/>
          </a:stretch>
        </p:blipFill>
        <p:spPr>
          <a:xfrm>
            <a:off x="9184884" y="2468659"/>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133881" y="2119386"/>
            <a:ext cx="10927721" cy="4581452"/>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4183" y="2281671"/>
            <a:ext cx="8902691" cy="2554545"/>
          </a:xfrm>
          <a:prstGeom prst="rect">
            <a:avLst/>
          </a:prstGeom>
          <a:noFill/>
        </p:spPr>
        <p:txBody>
          <a:bodyPr wrap="square" rtlCol="0">
            <a:spAutoFit/>
          </a:bodyPr>
          <a:lstStyle/>
          <a:p>
            <a:pPr algn="just"/>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Tôi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muốn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ra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nước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xem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Pháp</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nước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em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xét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họ</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như</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thế</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tôi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sẽ</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trở</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giúp</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đồng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chúng</a:t>
            </a:r>
            <a:r>
              <a:rPr lang="en-US" sz="4000" b="1" dirty="0">
                <a:solidFill>
                  <a:srgbClr val="002060"/>
                </a:solidFill>
                <a:latin typeface="Cambria" panose="02040503050406030204" pitchFamily="18" charset="0"/>
                <a:ea typeface="Cambria" panose="02040503050406030204" pitchFamily="18" charset="0"/>
              </a:rPr>
              <a:t> ta.</a:t>
            </a:r>
            <a:endParaRPr lang="vi-VN" sz="66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9442059" y="2332158"/>
            <a:ext cx="2883878" cy="3965333"/>
          </a:xfrm>
          <a:prstGeom prst="rect">
            <a:avLst/>
          </a:prstGeom>
          <a:ln>
            <a:noFill/>
          </a:ln>
          <a:effectLst>
            <a:softEdge rad="112500"/>
          </a:effectLst>
        </p:spPr>
      </p:pic>
      <p:sp>
        <p:nvSpPr>
          <p:cNvPr id="6" name="TextBox 5"/>
          <p:cNvSpPr txBox="1"/>
          <p:nvPr/>
        </p:nvSpPr>
        <p:spPr>
          <a:xfrm>
            <a:off x="283338" y="5099475"/>
            <a:ext cx="9104382" cy="1323439"/>
          </a:xfrm>
          <a:prstGeom prst="rect">
            <a:avLst/>
          </a:prstGeom>
          <a:noFill/>
        </p:spPr>
        <p:txBody>
          <a:bodyPr wrap="square" rtlCol="0">
            <a:spAutoFit/>
          </a:bodyPr>
          <a:lstStyle/>
          <a:p>
            <a:pPr algn="just"/>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Chúng</a:t>
            </a:r>
            <a:r>
              <a:rPr lang="en-US" sz="4000" b="1" dirty="0">
                <a:solidFill>
                  <a:srgbClr val="002060"/>
                </a:solidFill>
                <a:latin typeface="Cambria" panose="02040503050406030204" pitchFamily="18" charset="0"/>
                <a:ea typeface="Cambria" panose="02040503050406030204" pitchFamily="18" charset="0"/>
              </a:rPr>
              <a:t> ta </a:t>
            </a:r>
            <a:r>
              <a:rPr lang="en-US" sz="4000" b="1" dirty="0" err="1">
                <a:solidFill>
                  <a:srgbClr val="002060"/>
                </a:solidFill>
                <a:latin typeface="Cambria" panose="02040503050406030204" pitchFamily="18" charset="0"/>
                <a:ea typeface="Cambria" panose="02040503050406030204" pitchFamily="18" charset="0"/>
              </a:rPr>
              <a:t>sẽ</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việc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chúng</a:t>
            </a:r>
            <a:r>
              <a:rPr lang="en-US" sz="4000" b="1" dirty="0">
                <a:solidFill>
                  <a:srgbClr val="002060"/>
                </a:solidFill>
                <a:latin typeface="Cambria" panose="02040503050406030204" pitchFamily="18" charset="0"/>
                <a:ea typeface="Cambria" panose="02040503050406030204" pitchFamily="18" charset="0"/>
              </a:rPr>
              <a:t> ta </a:t>
            </a:r>
            <a:r>
              <a:rPr lang="en-US" sz="4000" b="1" dirty="0" err="1">
                <a:solidFill>
                  <a:srgbClr val="002060"/>
                </a:solidFill>
                <a:latin typeface="Cambria" panose="02040503050406030204" pitchFamily="18" charset="0"/>
                <a:ea typeface="Cambria" panose="02040503050406030204" pitchFamily="18" charset="0"/>
              </a:rPr>
              <a:t>sẽ</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bất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cứ</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việc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a:t>
            </a:r>
            <a:r>
              <a:rPr lang="en-US" sz="4000" b="1" dirty="0">
                <a:solidFill>
                  <a:srgbClr val="002060"/>
                </a:solidFill>
                <a:latin typeface="Cambria" panose="02040503050406030204" pitchFamily="18" charset="0"/>
                <a:ea typeface="Cambria" panose="02040503050406030204" pitchFamily="18" charset="0"/>
              </a:rPr>
              <a:t>.</a:t>
            </a:r>
            <a:endParaRPr lang="vi-VN" sz="9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0" y="2107288"/>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2464" y="2522293"/>
            <a:ext cx="8925657" cy="3477875"/>
          </a:xfrm>
          <a:prstGeom prst="rect">
            <a:avLst/>
          </a:prstGeom>
          <a:noFill/>
        </p:spPr>
        <p:txBody>
          <a:bodyPr wrap="square" rtlCol="0">
            <a:spAutoFit/>
          </a:bodyPr>
          <a:lstStyle/>
          <a:p>
            <a:pPr algn="just"/>
            <a:r>
              <a:rPr lang="en-US" sz="4400" b="1" dirty="0" smtClean="0">
                <a:solidFill>
                  <a:srgbClr val="002060"/>
                </a:solidFill>
                <a:latin typeface="Cambria" panose="02040503050406030204" pitchFamily="18" charset="0"/>
                <a:ea typeface="Cambria" panose="02040503050406030204" pitchFamily="18" charset="0"/>
              </a:rPr>
              <a:t>        </a:t>
            </a:r>
            <a:r>
              <a:rPr lang="vi-VN" sz="4400" b="1" dirty="0" smtClean="0">
                <a:solidFill>
                  <a:srgbClr val="002060"/>
                </a:solidFill>
                <a:latin typeface="Cambria" panose="02040503050406030204" pitchFamily="18" charset="0"/>
                <a:ea typeface="Cambria" panose="02040503050406030204" pitchFamily="18" charset="0"/>
              </a:rPr>
              <a:t>Câu </a:t>
            </a:r>
            <a:r>
              <a:rPr lang="vi-VN" sz="4400" b="1" dirty="0">
                <a:solidFill>
                  <a:srgbClr val="002060"/>
                </a:solidFill>
                <a:latin typeface="Cambria" panose="02040503050406030204" pitchFamily="18" charset="0"/>
                <a:ea typeface="Cambria" panose="02040503050406030204" pitchFamily="18" charset="0"/>
              </a:rPr>
              <a:t>nói “Chúng ta sẽ làm việc, chúng ta sẽ làm bất cứ việc gì để sống và để đi!” thể hiện nhiệt huyết, ý chí quyết tâm ra đi tìm đường cứu nước của anh Ba.</a:t>
            </a:r>
            <a:endParaRPr lang="vi-VN" sz="115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9308122" y="232006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119594" y="2369528"/>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3890" y="2582300"/>
            <a:ext cx="8518648" cy="3785652"/>
          </a:xfrm>
          <a:prstGeom prst="rect">
            <a:avLst/>
          </a:prstGeom>
          <a:noFill/>
        </p:spPr>
        <p:txBody>
          <a:bodyPr wrap="square" rtlCol="0">
            <a:spAutoFit/>
          </a:bodyPr>
          <a:lstStyle/>
          <a:p>
            <a:pPr algn="just"/>
            <a:r>
              <a:rPr lang="en-US" sz="4000" b="1" dirty="0" smtClean="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Qua </a:t>
            </a:r>
            <a:r>
              <a:rPr lang="vi-VN" sz="4000" b="1" dirty="0">
                <a:solidFill>
                  <a:srgbClr val="002060"/>
                </a:solidFill>
                <a:latin typeface="Cambria" panose="02040503050406030204" pitchFamily="18" charset="0"/>
                <a:ea typeface="Cambria" panose="02040503050406030204" pitchFamily="18" charset="0"/>
              </a:rPr>
              <a:t>câu chuyện này, tác giả muốn nhắn nhủ rằng mỗi chúng ta hãy luôn mang trong mình sự nhiệt huyết, ý chí quyết tâm để thực hiện những mục tiêu, ước mơ của chính mình. </a:t>
            </a:r>
            <a:endParaRPr lang="vi-VN" sz="239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9308122"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737" y="984100"/>
            <a:ext cx="10121901" cy="1569660"/>
          </a:xfrm>
          <a:prstGeom prst="rect">
            <a:avLst/>
          </a:prstGeom>
          <a:solidFill>
            <a:schemeClr val="bg1"/>
          </a:solidFill>
        </p:spPr>
        <p:txBody>
          <a:bodyPr wrap="square" rtlCol="0">
            <a:spAutoFit/>
          </a:bodyPr>
          <a:lstStyle/>
          <a:p>
            <a:pPr algn="just"/>
            <a:r>
              <a:rPr lang="en-US" sz="4800" b="1" dirty="0">
                <a:solidFill>
                  <a:srgbClr val="990033"/>
                </a:solidFill>
                <a:latin typeface="Cambria" panose="02040503050406030204" pitchFamily="18" charset="0"/>
                <a:ea typeface="Cambria" panose="02040503050406030204" pitchFamily="18" charset="0"/>
              </a:rPr>
              <a:t>5. </a:t>
            </a:r>
            <a:r>
              <a:rPr lang="en-US" sz="4800" b="1" dirty="0" err="1">
                <a:solidFill>
                  <a:srgbClr val="990033"/>
                </a:solidFill>
                <a:latin typeface="Cambria" panose="02040503050406030204" pitchFamily="18" charset="0"/>
                <a:ea typeface="Cambria" panose="02040503050406030204" pitchFamily="18" charset="0"/>
              </a:rPr>
              <a:t>Kể</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lại</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một</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câu</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chuyện</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về</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Bác</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Hồ</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mà</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em</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đã</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đọc</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hoặc</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đã</a:t>
            </a:r>
            <a:r>
              <a:rPr lang="en-US" sz="4800" b="1" dirty="0">
                <a:solidFill>
                  <a:srgbClr val="990033"/>
                </a:solidFill>
                <a:latin typeface="Cambria" panose="02040503050406030204" pitchFamily="18" charset="0"/>
                <a:ea typeface="Cambria" panose="02040503050406030204" pitchFamily="18" charset="0"/>
              </a:rPr>
              <a:t> </a:t>
            </a:r>
            <a:r>
              <a:rPr lang="en-US" sz="4800" b="1" dirty="0" err="1">
                <a:solidFill>
                  <a:srgbClr val="990033"/>
                </a:solidFill>
                <a:latin typeface="Cambria" panose="02040503050406030204" pitchFamily="18" charset="0"/>
                <a:ea typeface="Cambria" panose="02040503050406030204" pitchFamily="18" charset="0"/>
              </a:rPr>
              <a:t>nghe</a:t>
            </a:r>
            <a:r>
              <a:rPr lang="en-US" sz="4800" b="1" dirty="0">
                <a:solidFill>
                  <a:srgbClr val="990033"/>
                </a:solidFill>
                <a:latin typeface="Cambria" panose="02040503050406030204" pitchFamily="18" charset="0"/>
                <a:ea typeface="Cambria" panose="02040503050406030204" pitchFamily="18" charset="0"/>
              </a:rPr>
              <a:t>. </a:t>
            </a:r>
            <a:endParaRPr lang="en-US" sz="88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424" y="412600"/>
            <a:ext cx="7550151" cy="830997"/>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Nội</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dung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là</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gì</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a:t>
            </a:r>
            <a:endParaRPr kumimoji="0" lang="en-US" sz="88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3" name="TextBox 2"/>
          <p:cNvSpPr txBox="1"/>
          <p:nvPr/>
        </p:nvSpPr>
        <p:spPr>
          <a:xfrm>
            <a:off x="211200" y="1957174"/>
            <a:ext cx="10066656" cy="2308324"/>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Nội</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dung: Ý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chí</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quyết</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tâm</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lòng</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hăng</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hái</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của</a:t>
            </a:r>
            <a:r>
              <a:rPr kumimoji="0" lang="en-US" sz="4800" b="1" i="0" u="none" strike="noStrike" kern="1200" cap="none" spc="0" normalizeH="0" noProof="0" dirty="0" smtClean="0">
                <a:ln>
                  <a:noFill/>
                </a:ln>
                <a:solidFill>
                  <a:srgbClr val="990033"/>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smtClean="0">
                <a:ln>
                  <a:noFill/>
                </a:ln>
                <a:solidFill>
                  <a:srgbClr val="990033"/>
                </a:solidFill>
                <a:effectLst/>
                <a:uLnTx/>
                <a:uFillTx/>
                <a:latin typeface="Cambria" panose="02040503050406030204" pitchFamily="18" charset="0"/>
                <a:ea typeface="Cambria" panose="02040503050406030204" pitchFamily="18" charset="0"/>
                <a:cs typeface="+mn-cs"/>
              </a:rPr>
              <a:t>Bá</a:t>
            </a:r>
            <a:r>
              <a:rPr lang="en-US" sz="4800" b="1" dirty="0" smtClean="0">
                <a:solidFill>
                  <a:srgbClr val="990033"/>
                </a:solidFill>
                <a:latin typeface="Cambria" panose="02040503050406030204" pitchFamily="18" charset="0"/>
                <a:ea typeface="Cambria" panose="02040503050406030204" pitchFamily="18" charset="0"/>
              </a:rPr>
              <a:t>c </a:t>
            </a:r>
            <a:r>
              <a:rPr lang="en-US" sz="4800" b="1" dirty="0" err="1" smtClean="0">
                <a:solidFill>
                  <a:srgbClr val="990033"/>
                </a:solidFill>
                <a:latin typeface="Cambria" panose="02040503050406030204" pitchFamily="18" charset="0"/>
                <a:ea typeface="Cambria" panose="02040503050406030204" pitchFamily="18" charset="0"/>
              </a:rPr>
              <a:t>Hồ</a:t>
            </a:r>
            <a:r>
              <a:rPr lang="en-US" sz="4800" b="1" dirty="0" smtClean="0">
                <a:solidFill>
                  <a:srgbClr val="990033"/>
                </a:solidFill>
                <a:latin typeface="Cambria" panose="02040503050406030204" pitchFamily="18" charset="0"/>
                <a:ea typeface="Cambria" panose="02040503050406030204" pitchFamily="18" charset="0"/>
              </a:rPr>
              <a:t> </a:t>
            </a:r>
            <a:r>
              <a:rPr lang="en-US" sz="4800" b="1" dirty="0" err="1" smtClean="0">
                <a:solidFill>
                  <a:srgbClr val="990033"/>
                </a:solidFill>
                <a:latin typeface="Cambria" panose="02040503050406030204" pitchFamily="18" charset="0"/>
                <a:ea typeface="Cambria" panose="02040503050406030204" pitchFamily="18" charset="0"/>
              </a:rPr>
              <a:t>khi</a:t>
            </a:r>
            <a:r>
              <a:rPr lang="en-US" sz="4800" b="1" dirty="0" smtClean="0">
                <a:solidFill>
                  <a:srgbClr val="990033"/>
                </a:solidFill>
                <a:latin typeface="Cambria" panose="02040503050406030204" pitchFamily="18" charset="0"/>
                <a:ea typeface="Cambria" panose="02040503050406030204" pitchFamily="18" charset="0"/>
              </a:rPr>
              <a:t> </a:t>
            </a:r>
            <a:r>
              <a:rPr lang="en-US" sz="4800" b="1" dirty="0" err="1" smtClean="0">
                <a:solidFill>
                  <a:srgbClr val="990033"/>
                </a:solidFill>
                <a:latin typeface="Cambria" panose="02040503050406030204" pitchFamily="18" charset="0"/>
                <a:ea typeface="Cambria" panose="02040503050406030204" pitchFamily="18" charset="0"/>
              </a:rPr>
              <a:t>tìm</a:t>
            </a:r>
            <a:r>
              <a:rPr lang="en-US" sz="4800" b="1" dirty="0" smtClean="0">
                <a:solidFill>
                  <a:srgbClr val="990033"/>
                </a:solidFill>
                <a:latin typeface="Cambria" panose="02040503050406030204" pitchFamily="18" charset="0"/>
                <a:ea typeface="Cambria" panose="02040503050406030204" pitchFamily="18" charset="0"/>
              </a:rPr>
              <a:t> </a:t>
            </a:r>
            <a:r>
              <a:rPr lang="en-US" sz="4800" b="1" dirty="0" err="1" smtClean="0">
                <a:solidFill>
                  <a:srgbClr val="990033"/>
                </a:solidFill>
                <a:latin typeface="Cambria" panose="02040503050406030204" pitchFamily="18" charset="0"/>
                <a:ea typeface="Cambria" panose="02040503050406030204" pitchFamily="18" charset="0"/>
              </a:rPr>
              <a:t>đường</a:t>
            </a:r>
            <a:r>
              <a:rPr lang="en-US" sz="4800" b="1" dirty="0" smtClean="0">
                <a:solidFill>
                  <a:srgbClr val="990033"/>
                </a:solidFill>
                <a:latin typeface="Cambria" panose="02040503050406030204" pitchFamily="18" charset="0"/>
                <a:ea typeface="Cambria" panose="02040503050406030204" pitchFamily="18" charset="0"/>
              </a:rPr>
              <a:t> </a:t>
            </a:r>
            <a:r>
              <a:rPr lang="en-US" sz="4800" b="1" dirty="0" err="1" smtClean="0">
                <a:solidFill>
                  <a:srgbClr val="990033"/>
                </a:solidFill>
                <a:latin typeface="Cambria" panose="02040503050406030204" pitchFamily="18" charset="0"/>
                <a:ea typeface="Cambria" panose="02040503050406030204" pitchFamily="18" charset="0"/>
              </a:rPr>
              <a:t>cứu</a:t>
            </a:r>
            <a:r>
              <a:rPr lang="en-US" sz="4800" b="1" dirty="0" smtClean="0">
                <a:solidFill>
                  <a:srgbClr val="990033"/>
                </a:solidFill>
                <a:latin typeface="Cambria" panose="02040503050406030204" pitchFamily="18" charset="0"/>
                <a:ea typeface="Cambria" panose="02040503050406030204" pitchFamily="18" charset="0"/>
              </a:rPr>
              <a:t> </a:t>
            </a:r>
            <a:r>
              <a:rPr lang="en-US" sz="4800" b="1" dirty="0" err="1" smtClean="0">
                <a:solidFill>
                  <a:srgbClr val="990033"/>
                </a:solidFill>
                <a:latin typeface="Cambria" panose="02040503050406030204" pitchFamily="18" charset="0"/>
                <a:ea typeface="Cambria" panose="02040503050406030204" pitchFamily="18" charset="0"/>
              </a:rPr>
              <a:t>nước</a:t>
            </a:r>
            <a:r>
              <a:rPr lang="en-US" sz="4800" b="1" dirty="0" smtClean="0">
                <a:solidFill>
                  <a:srgbClr val="990033"/>
                </a:solidFill>
                <a:latin typeface="Cambria" panose="02040503050406030204" pitchFamily="18" charset="0"/>
                <a:ea typeface="Cambria" panose="02040503050406030204" pitchFamily="18" charset="0"/>
              </a:rPr>
              <a:t>.</a:t>
            </a:r>
            <a:endParaRPr kumimoji="0" lang="en-US" sz="88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1758150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Anh</a:t>
            </a:r>
            <a:r>
              <a:rPr lang="en-US" sz="4400" b="1" dirty="0">
                <a:solidFill>
                  <a:srgbClr val="990033"/>
                </a:solidFill>
                <a:latin typeface="Cambria" panose="02040503050406030204" pitchFamily="18" charset="0"/>
                <a:ea typeface="Cambria" panose="02040503050406030204" pitchFamily="18" charset="0"/>
              </a:rPr>
              <a:t>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76;p7">
            <a:extLst>
              <a:ext uri="{FF2B5EF4-FFF2-40B4-BE49-F238E27FC236}">
                <a16:creationId xmlns:a16="http://schemas.microsoft.com/office/drawing/2014/main" id="{D33CB0D1-8FD9-7C5D-268F-E2711EEE24E1}"/>
              </a:ext>
            </a:extLst>
          </p:cNvPr>
          <p:cNvSpPr/>
          <p:nvPr/>
        </p:nvSpPr>
        <p:spPr>
          <a:xfrm>
            <a:off x="1890493" y="1802675"/>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UTM Avo" panose="02040603050506020204" pitchFamily="18" charset="0"/>
              </a:rPr>
              <a:t>Sài Gòn</a:t>
            </a:r>
            <a:endParaRPr kumimoji="0" sz="44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5636137" y="1731880"/>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UTM Avo" panose="02040603050506020204" pitchFamily="18" charset="0"/>
                <a:cs typeface="+mn-cs"/>
              </a:rPr>
              <a:t> </a:t>
            </a:r>
            <a:r>
              <a:rPr kumimoji="0" lang="en-US" sz="44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44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1804167" y="3125539"/>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UTM Avo" panose="02040603050506020204" pitchFamily="18" charset="0"/>
                <a:cs typeface="+mn-cs"/>
              </a:rPr>
              <a:t> </a:t>
            </a:r>
            <a:r>
              <a:rPr kumimoji="0" lang="en-US" sz="44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44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5289809" y="3125539"/>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UTM Avo" panose="02040603050506020204" pitchFamily="18" charset="0"/>
                <a:cs typeface="+mn-cs"/>
              </a:rPr>
              <a:t> </a:t>
            </a:r>
            <a:r>
              <a:rPr kumimoji="0" lang="en-US" sz="44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44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227505" y="127073"/>
            <a:ext cx="963887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1.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Tìm</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các</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danh</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từ</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riêng</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trong</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bài</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đọc</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Anh</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Ba.  </a:t>
            </a:r>
            <a:endPar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2973199" y="4519198"/>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UTM Avo" panose="02040603050506020204" pitchFamily="18" charset="0"/>
              </a:rPr>
              <a:t>Bác Hồ</a:t>
            </a:r>
            <a:endParaRPr kumimoji="0" sz="44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a:solidFill>
                  <a:srgbClr val="990033"/>
                </a:solidFill>
                <a:latin typeface="Cambria" panose="02040503050406030204" pitchFamily="18" charset="0"/>
                <a:ea typeface="Cambria" panose="02040503050406030204" pitchFamily="18" charset="0"/>
              </a:rPr>
              <a:t>2. </a:t>
            </a:r>
            <a:r>
              <a:rPr lang="vi-VN" sz="4400" b="1">
                <a:solidFill>
                  <a:srgbClr val="990033"/>
                </a:solidFill>
                <a:latin typeface="Cambria" panose="02040503050406030204" pitchFamily="18" charset="0"/>
                <a:ea typeface="Cambria" panose="02040503050406030204" pitchFamily="18" charset="0"/>
              </a:rPr>
              <a:t>Tìm từ có nghĩa giống với từ </a:t>
            </a:r>
            <a:r>
              <a:rPr lang="vi-VN" sz="4400" b="1" i="1">
                <a:solidFill>
                  <a:srgbClr val="CC3300"/>
                </a:solidFill>
                <a:latin typeface="Cambria" panose="02040503050406030204" pitchFamily="18" charset="0"/>
                <a:ea typeface="Cambria" panose="02040503050406030204" pitchFamily="18" charset="0"/>
              </a:rPr>
              <a:t>hăng hái, can đảm</a:t>
            </a:r>
            <a:r>
              <a:rPr lang="vi-VN" sz="4400" b="1">
                <a:solidFill>
                  <a:srgbClr val="990033"/>
                </a:solidFill>
                <a:latin typeface="Cambria" panose="02040503050406030204" pitchFamily="18" charset="0"/>
                <a:ea typeface="Cambria" panose="02040503050406030204" pitchFamily="18" charset="0"/>
              </a:rPr>
              <a:t> và đặt câu với những từ em tìm được.  </a:t>
            </a: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13" name="TextBox 12"/>
          <p:cNvSpPr txBox="1"/>
          <p:nvPr/>
        </p:nvSpPr>
        <p:spPr>
          <a:xfrm>
            <a:off x="6893751" y="4345180"/>
            <a:ext cx="4829589" cy="1200329"/>
          </a:xfrm>
          <a:prstGeom prst="rect">
            <a:avLst/>
          </a:prstGeom>
          <a:noFill/>
        </p:spPr>
        <p:txBody>
          <a:bodyPr wrap="square" rtlCol="0">
            <a:spAutoFit/>
          </a:bodyPr>
          <a:lstStyle/>
          <a:p>
            <a:pPr algn="ctr"/>
            <a:r>
              <a:rPr lang="en-US" sz="72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Đặt</a:t>
            </a:r>
            <a:r>
              <a:rPr lang="en-US" sz="7200" b="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câu</a:t>
            </a:r>
          </a:p>
        </p:txBody>
      </p:sp>
      <p:sp>
        <p:nvSpPr>
          <p:cNvPr id="15" name="TextBox 14"/>
          <p:cNvSpPr txBox="1"/>
          <p:nvPr/>
        </p:nvSpPr>
        <p:spPr>
          <a:xfrm>
            <a:off x="1093326" y="807624"/>
            <a:ext cx="4447938" cy="2431435"/>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là một vị anh hùng tràn đầy nhiệt huyết, dũng cảm.</a:t>
            </a:r>
            <a:r>
              <a:rPr lang="vi-VN" sz="3800" b="1">
                <a:solidFill>
                  <a:srgbClr val="990033"/>
                </a:solidFill>
                <a:latin typeface="Cambria" panose="02040503050406030204" pitchFamily="18" charset="0"/>
                <a:ea typeface="Cambria" panose="02040503050406030204" pitchFamily="18" charset="0"/>
              </a:rPr>
              <a:t> </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6" name="TextBox 15"/>
          <p:cNvSpPr txBox="1"/>
          <p:nvPr/>
        </p:nvSpPr>
        <p:spPr>
          <a:xfrm>
            <a:off x="914400" y="3243317"/>
            <a:ext cx="4720782" cy="3016210"/>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rất dũng cảm khi ra đi tìm đường cứu nước với hai bàn tay trắng.</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858117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9" name="Picture 8"/>
          <p:cNvPicPr>
            <a:picLocks noChangeAspect="1"/>
          </p:cNvPicPr>
          <p:nvPr/>
        </p:nvPicPr>
        <p:blipFill>
          <a:blip r:embed="rId8"/>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1" y="3168851"/>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7416648" y="3757613"/>
            <a:ext cx="1927322" cy="2528887"/>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987023" y="3863878"/>
            <a:ext cx="2017176" cy="2422622"/>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5" name="Picture 4"/>
          <p:cNvPicPr>
            <a:picLocks noChangeAspect="1"/>
          </p:cNvPicPr>
          <p:nvPr/>
        </p:nvPicPr>
        <p:blipFill>
          <a:blip r:embed="rId4"/>
          <a:stretch>
            <a:fillRect/>
          </a:stretch>
        </p:blipFill>
        <p:spPr>
          <a:xfrm>
            <a:off x="638103" y="-387318"/>
            <a:ext cx="4974767" cy="4974767"/>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4</a:t>
            </a:r>
            <a:r>
              <a:rPr lang="en-US" sz="4400" b="1" dirty="0" smtClean="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9" name="Freeform 4"/>
          <p:cNvSpPr/>
          <p:nvPr/>
        </p:nvSpPr>
        <p:spPr>
          <a:xfrm>
            <a:off x="632997" y="4463817"/>
            <a:ext cx="938628"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8745" y="1771037"/>
            <a:ext cx="11022680" cy="769441"/>
            <a:chOff x="1445877" y="3086151"/>
            <a:chExt cx="11022680" cy="769441"/>
          </a:xfrm>
          <a:solidFill>
            <a:schemeClr val="bg1"/>
          </a:solidFill>
        </p:grpSpPr>
        <p:sp>
          <p:nvSpPr>
            <p:cNvPr id="11" name="TextBox 10"/>
            <p:cNvSpPr txBox="1"/>
            <p:nvPr/>
          </p:nvSpPr>
          <p:spPr>
            <a:xfrm>
              <a:off x="1445877" y="3086151"/>
              <a:ext cx="2154231" cy="769441"/>
            </a:xfrm>
            <a:prstGeom prst="rect">
              <a:avLst/>
            </a:prstGeom>
            <a:grpFill/>
          </p:spPr>
          <p:txBody>
            <a:bodyPr wrap="square" rtlCol="0">
              <a:spAutoFit/>
            </a:bodyPr>
            <a:lstStyle/>
            <a:p>
              <a:r>
                <a:rPr lang="en-US" sz="4400" b="1" dirty="0" err="1">
                  <a:solidFill>
                    <a:srgbClr val="990033"/>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solidFill>
                    <a:srgbClr val="990033"/>
                  </a:solidFill>
                  <a:latin typeface="Times New Roman" panose="02020603050405020304" pitchFamily="18" charset="0"/>
                  <a:ea typeface="Cambria" panose="02040503050406030204" pitchFamily="18" charset="0"/>
                  <a:cs typeface="Times New Roman" panose="02020603050405020304" pitchFamily="18" charset="0"/>
                </a:rPr>
                <a:t> 1:</a:t>
              </a:r>
            </a:p>
          </p:txBody>
        </p:sp>
        <p:sp>
          <p:nvSpPr>
            <p:cNvPr id="13" name="TextBox 12"/>
            <p:cNvSpPr txBox="1"/>
            <p:nvPr/>
          </p:nvSpPr>
          <p:spPr>
            <a:xfrm>
              <a:off x="3872465" y="3086151"/>
              <a:ext cx="8596092" cy="769441"/>
            </a:xfrm>
            <a:prstGeom prst="rect">
              <a:avLst/>
            </a:prstGeom>
            <a:grpFill/>
          </p:spPr>
          <p:txBody>
            <a:bodyPr wrap="square" rtlCol="0">
              <a:spAutoFit/>
            </a:bodyPr>
            <a:lstStyle/>
            <a:p>
              <a:pPr algn="just"/>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đầu</a:t>
              </a:r>
              <a:r>
                <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 </a:t>
              </a:r>
              <a:r>
                <a:rPr lang="en-US" sz="4400" b="1" i="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Anh</a:t>
              </a:r>
              <a:r>
                <a:rPr lang="en-US" sz="4400" b="1" i="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4400" b="1" i="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4400" b="1" i="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lạ</a:t>
              </a:r>
              <a:r>
                <a:rPr lang="en-US" sz="4400" b="1" i="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6" name="TextBox 15"/>
          <p:cNvSpPr txBox="1"/>
          <p:nvPr/>
        </p:nvSpPr>
        <p:spPr>
          <a:xfrm>
            <a:off x="322158" y="2926336"/>
            <a:ext cx="2287464" cy="769441"/>
          </a:xfrm>
          <a:prstGeom prst="rect">
            <a:avLst/>
          </a:prstGeom>
          <a:solidFill>
            <a:schemeClr val="bg1"/>
          </a:solidFill>
        </p:spPr>
        <p:txBody>
          <a:bodyPr wrap="square" rtlCol="0">
            <a:spAutoFit/>
          </a:bodyPr>
          <a:lstStyle/>
          <a:p>
            <a:r>
              <a:rPr lang="en-US" sz="4400" b="1" dirty="0" err="1" smtClean="0">
                <a:solidFill>
                  <a:srgbClr val="990033"/>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solidFill>
                  <a:srgbClr val="990033"/>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smtClean="0">
                <a:solidFill>
                  <a:srgbClr val="990033"/>
                </a:solidFill>
                <a:latin typeface="Times New Roman" panose="02020603050405020304" pitchFamily="18" charset="0"/>
                <a:ea typeface="Cambria" panose="02040503050406030204" pitchFamily="18" charset="0"/>
                <a:cs typeface="Times New Roman" panose="02020603050405020304" pitchFamily="18" charset="0"/>
              </a:rPr>
              <a:t>2</a:t>
            </a:r>
            <a:r>
              <a:rPr lang="en-US" sz="4400" b="1" dirty="0">
                <a:solidFill>
                  <a:srgbClr val="990033"/>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7" name="TextBox 16"/>
          <p:cNvSpPr txBox="1"/>
          <p:nvPr/>
        </p:nvSpPr>
        <p:spPr>
          <a:xfrm>
            <a:off x="2805332" y="2873026"/>
            <a:ext cx="9196167" cy="1446550"/>
          </a:xfrm>
          <a:prstGeom prst="rect">
            <a:avLst/>
          </a:prstGeom>
          <a:solidFill>
            <a:schemeClr val="bg1"/>
          </a:solidFill>
        </p:spPr>
        <p:txBody>
          <a:bodyPr wrap="square" rtlCol="0">
            <a:spAutoFit/>
          </a:bodyPr>
          <a:lstStyle/>
          <a:p>
            <a:pPr algn="just"/>
            <a:r>
              <a:rPr lang="en-US" sz="44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Ít</a:t>
            </a:r>
            <a:r>
              <a:rPr lang="en-US" sz="44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hôm</a:t>
            </a:r>
            <a:r>
              <a:rPr lang="en-US" sz="44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sau</a:t>
            </a:r>
            <a:r>
              <a:rPr lang="en-US" sz="44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4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cùng</a:t>
            </a:r>
            <a:r>
              <a:rPr lang="en-US" sz="44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4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4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4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4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4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4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nvGrpSpPr>
          <p:cNvPr id="18" name="Group 17"/>
          <p:cNvGrpSpPr/>
          <p:nvPr/>
        </p:nvGrpSpPr>
        <p:grpSpPr>
          <a:xfrm>
            <a:off x="322158" y="5886437"/>
            <a:ext cx="7755264" cy="786766"/>
            <a:chOff x="1398596" y="2264393"/>
            <a:chExt cx="7755264" cy="786766"/>
          </a:xfrm>
          <a:solidFill>
            <a:schemeClr val="bg1"/>
          </a:solidFill>
        </p:grpSpPr>
        <p:sp>
          <p:nvSpPr>
            <p:cNvPr id="19" name="TextBox 18"/>
            <p:cNvSpPr txBox="1"/>
            <p:nvPr/>
          </p:nvSpPr>
          <p:spPr>
            <a:xfrm>
              <a:off x="1398596" y="2281718"/>
              <a:ext cx="2221017" cy="769441"/>
            </a:xfrm>
            <a:prstGeom prst="rect">
              <a:avLst/>
            </a:prstGeom>
            <a:grpFill/>
          </p:spPr>
          <p:txBody>
            <a:bodyPr wrap="square" rtlCol="0">
              <a:spAutoFit/>
            </a:bodyPr>
            <a:lstStyle/>
            <a:p>
              <a:r>
                <a:rPr lang="en-US" sz="4400" b="1" dirty="0" err="1">
                  <a:solidFill>
                    <a:srgbClr val="990033"/>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solidFill>
                    <a:srgbClr val="990033"/>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smtClean="0">
                  <a:solidFill>
                    <a:srgbClr val="990033"/>
                  </a:solidFill>
                  <a:latin typeface="Times New Roman" panose="02020603050405020304" pitchFamily="18" charset="0"/>
                  <a:ea typeface="Cambria" panose="02040503050406030204" pitchFamily="18" charset="0"/>
                  <a:cs typeface="Times New Roman" panose="02020603050405020304" pitchFamily="18" charset="0"/>
                </a:rPr>
                <a:t>4:</a:t>
              </a:r>
              <a:endParaRPr lang="en-US" sz="4400" b="1" dirty="0">
                <a:solidFill>
                  <a:srgbClr val="990033"/>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p:cNvSpPr txBox="1"/>
            <p:nvPr/>
          </p:nvSpPr>
          <p:spPr>
            <a:xfrm>
              <a:off x="3881770" y="2264393"/>
              <a:ext cx="5272090" cy="769441"/>
            </a:xfrm>
            <a:prstGeom prst="rect">
              <a:avLst/>
            </a:prstGeom>
            <a:grpFill/>
          </p:spPr>
          <p:txBody>
            <a:bodyPr wrap="square" rtlCol="0">
              <a:spAutoFit/>
            </a:bodyPr>
            <a:lstStyle/>
            <a:p>
              <a:pPr algn="just"/>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còn</a:t>
              </a:r>
              <a:r>
                <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grpSp>
      <p:pic>
        <p:nvPicPr>
          <p:cNvPr id="21" name="Picture 20"/>
          <p:cNvPicPr>
            <a:picLocks noChangeAspect="1"/>
          </p:cNvPicPr>
          <p:nvPr/>
        </p:nvPicPr>
        <p:blipFill>
          <a:blip r:embed="rId2"/>
          <a:stretch>
            <a:fillRect/>
          </a:stretch>
        </p:blipFill>
        <p:spPr>
          <a:xfrm>
            <a:off x="1455861" y="172022"/>
            <a:ext cx="6187951" cy="1306368"/>
          </a:xfrm>
          <a:prstGeom prst="rect">
            <a:avLst/>
          </a:prstGeom>
          <a:solidFill>
            <a:schemeClr val="bg1"/>
          </a:solidFill>
        </p:spPr>
      </p:pic>
      <p:sp>
        <p:nvSpPr>
          <p:cNvPr id="22" name="TextBox 21"/>
          <p:cNvSpPr txBox="1"/>
          <p:nvPr/>
        </p:nvSpPr>
        <p:spPr>
          <a:xfrm>
            <a:off x="311959" y="4773924"/>
            <a:ext cx="2221017" cy="769441"/>
          </a:xfrm>
          <a:prstGeom prst="rect">
            <a:avLst/>
          </a:prstGeom>
          <a:solidFill>
            <a:schemeClr val="bg1"/>
          </a:solidFill>
        </p:spPr>
        <p:txBody>
          <a:bodyPr wrap="square" rtlCol="0">
            <a:spAutoFit/>
          </a:bodyPr>
          <a:lstStyle/>
          <a:p>
            <a:r>
              <a:rPr lang="en-US" sz="4400" b="1" dirty="0" err="1">
                <a:solidFill>
                  <a:srgbClr val="990033"/>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solidFill>
                  <a:srgbClr val="990033"/>
                </a:solidFill>
                <a:latin typeface="Times New Roman" panose="02020603050405020304" pitchFamily="18" charset="0"/>
                <a:ea typeface="Cambria" panose="02040503050406030204" pitchFamily="18" charset="0"/>
                <a:cs typeface="Times New Roman" panose="02020603050405020304" pitchFamily="18" charset="0"/>
              </a:rPr>
              <a:t> 3:</a:t>
            </a:r>
          </a:p>
        </p:txBody>
      </p:sp>
      <p:sp>
        <p:nvSpPr>
          <p:cNvPr id="23" name="TextBox 22"/>
          <p:cNvSpPr txBox="1"/>
          <p:nvPr/>
        </p:nvSpPr>
        <p:spPr>
          <a:xfrm>
            <a:off x="2805332" y="4773924"/>
            <a:ext cx="7986713" cy="769441"/>
          </a:xfrm>
          <a:prstGeom prst="rect">
            <a:avLst/>
          </a:prstGeom>
          <a:solidFill>
            <a:schemeClr val="bg1"/>
          </a:solidFill>
        </p:spPr>
        <p:txBody>
          <a:bodyPr wrap="square" rtlCol="0">
            <a:spAutoFit/>
          </a:bodyPr>
          <a:lstStyle/>
          <a:p>
            <a:pPr algn="just"/>
            <a:r>
              <a:rPr lang="en-US" sz="4400" b="1" dirty="0" err="1"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b="1" dirty="0"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lôi</a:t>
            </a:r>
            <a:r>
              <a:rPr lang="en-US" sz="4400" b="1" dirty="0"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cuốn</a:t>
            </a:r>
            <a:r>
              <a:rPr lang="en-US" sz="4400" b="1" dirty="0"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 </a:t>
            </a:r>
            <a:r>
              <a:rPr lang="en-US" sz="4400" b="1" dirty="0" err="1">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g</a:t>
            </a:r>
            <a:r>
              <a:rPr lang="en-US" sz="4400" b="1" dirty="0" err="1"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iữ</a:t>
            </a:r>
            <a:r>
              <a:rPr lang="en-US" sz="4400" b="1" dirty="0"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rPr>
              <a:t>hứa</a:t>
            </a:r>
            <a:endParaRPr lang="en-US" sz="44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14339" y="309781"/>
            <a:ext cx="11092592" cy="6305984"/>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8350269" y="2686050"/>
            <a:ext cx="2628024" cy="2997776"/>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5757" y="653369"/>
            <a:ext cx="4144843" cy="3454402"/>
          </a:xfrm>
          <a:prstGeom prst="rect">
            <a:avLst/>
          </a:prstGeom>
          <a:ln>
            <a:solidFill>
              <a:schemeClr val="bg1"/>
            </a:solidFill>
          </a:ln>
        </p:spPr>
      </p:pic>
      <p:sp>
        <p:nvSpPr>
          <p:cNvPr id="23" name="Google Shape;276;p7">
            <a:extLst>
              <a:ext uri="{FF2B5EF4-FFF2-40B4-BE49-F238E27FC236}">
                <a16:creationId xmlns:a16="http://schemas.microsoft.com/office/drawing/2014/main" id="{D33CB0D1-8FD9-7C5D-268F-E2711EEE24E1}"/>
              </a:ext>
            </a:extLst>
          </p:cNvPr>
          <p:cNvSpPr/>
          <p:nvPr/>
        </p:nvSpPr>
        <p:spPr>
          <a:xfrm>
            <a:off x="5525832" y="489851"/>
            <a:ext cx="478202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solidFill>
                  <a:schemeClr val="bg1"/>
                </a:solidFill>
                <a:latin typeface="UTM Avo" panose="0204060305050602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mạo</a:t>
            </a:r>
            <a:r>
              <a:rPr lang="en-US" sz="4800" b="1" dirty="0">
                <a:ln>
                  <a:solidFill>
                    <a:schemeClr val="bg1"/>
                  </a:solidFill>
                </a:ln>
                <a:solidFill>
                  <a:schemeClr val="bg1"/>
                </a:solidFill>
                <a:latin typeface="Cambria" panose="02040503050406030204" pitchFamily="18" charset="0"/>
                <a:ea typeface="Cambria" panose="0204050305040603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hiểm</a:t>
            </a:r>
            <a:endParaRPr sz="48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5519259" y="1895624"/>
            <a:ext cx="478202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solidFill>
                  <a:schemeClr val="bg1"/>
                </a:solidFill>
                <a:latin typeface="UTM Avo" panose="0204060305050602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lôi</a:t>
            </a:r>
            <a:r>
              <a:rPr lang="en-US" sz="4800" b="1" dirty="0">
                <a:ln>
                  <a:solidFill>
                    <a:schemeClr val="bg1"/>
                  </a:solidFill>
                </a:ln>
                <a:solidFill>
                  <a:schemeClr val="bg1"/>
                </a:solidFill>
                <a:latin typeface="Cambria" panose="02040503050406030204" pitchFamily="18" charset="0"/>
                <a:ea typeface="Cambria" panose="0204050305040603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cuốn</a:t>
            </a:r>
            <a:endParaRPr sz="48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5519260" y="3302072"/>
            <a:ext cx="478202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solidFill>
                  <a:schemeClr val="bg1"/>
                </a:solidFill>
                <a:latin typeface="UTM Avo" panose="0204060305050602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phiêu</a:t>
            </a:r>
            <a:r>
              <a:rPr lang="en-US" sz="4800" b="1" dirty="0">
                <a:ln>
                  <a:solidFill>
                    <a:schemeClr val="bg1"/>
                  </a:solidFill>
                </a:ln>
                <a:solidFill>
                  <a:schemeClr val="bg1"/>
                </a:solidFill>
                <a:latin typeface="Cambria" panose="02040503050406030204" pitchFamily="18" charset="0"/>
                <a:ea typeface="Cambria" panose="0204050305040603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lưu</a:t>
            </a:r>
            <a:endParaRPr sz="48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5374295" y="4958290"/>
            <a:ext cx="532262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solidFill>
                  <a:schemeClr val="bg1"/>
                </a:solidFill>
                <a:latin typeface="UTM Avo" panose="0204060305050602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nhiệt</a:t>
            </a:r>
            <a:r>
              <a:rPr lang="en-US" sz="4800" b="1" dirty="0">
                <a:ln>
                  <a:solidFill>
                    <a:schemeClr val="bg1"/>
                  </a:solidFill>
                </a:ln>
                <a:solidFill>
                  <a:schemeClr val="bg1"/>
                </a:solidFill>
                <a:latin typeface="Cambria" panose="02040503050406030204" pitchFamily="18" charset="0"/>
                <a:ea typeface="Cambria" panose="02040503050406030204" pitchFamily="18" charset="0"/>
              </a:rPr>
              <a:t> </a:t>
            </a:r>
            <a:r>
              <a:rPr lang="en-US" sz="4800" b="1" dirty="0" err="1">
                <a:ln>
                  <a:solidFill>
                    <a:schemeClr val="bg1"/>
                  </a:solidFill>
                </a:ln>
                <a:solidFill>
                  <a:schemeClr val="bg1"/>
                </a:solidFill>
                <a:latin typeface="Cambria" panose="02040503050406030204" pitchFamily="18" charset="0"/>
                <a:ea typeface="Cambria" panose="02040503050406030204" pitchFamily="18" charset="0"/>
              </a:rPr>
              <a:t>huyết</a:t>
            </a:r>
            <a:endParaRPr sz="48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953</Words>
  <Application>Microsoft Office PowerPoint</Application>
  <PresentationFormat>Widescreen</PresentationFormat>
  <Paragraphs>78</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#9Slide05 Pattaya</vt:lpstr>
      <vt:lpstr>#9Slide07 HoneyCream</vt:lpstr>
      <vt:lpstr>Arial</vt:lpstr>
      <vt:lpstr>Calibri</vt:lpstr>
      <vt:lpstr>Cambria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42</cp:revision>
  <dcterms:created xsi:type="dcterms:W3CDTF">2023-11-19T07:39:47Z</dcterms:created>
  <dcterms:modified xsi:type="dcterms:W3CDTF">2025-01-05T13:43:43Z</dcterms:modified>
</cp:coreProperties>
</file>