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92" r:id="rId2"/>
    <p:sldId id="298" r:id="rId3"/>
    <p:sldId id="323" r:id="rId4"/>
    <p:sldId id="324" r:id="rId5"/>
    <p:sldId id="299" r:id="rId6"/>
    <p:sldId id="311" r:id="rId7"/>
    <p:sldId id="320" r:id="rId8"/>
    <p:sldId id="312" r:id="rId9"/>
    <p:sldId id="325" r:id="rId10"/>
    <p:sldId id="326" r:id="rId11"/>
    <p:sldId id="327" r:id="rId12"/>
    <p:sldId id="328" r:id="rId13"/>
    <p:sldId id="329" r:id="rId14"/>
    <p:sldId id="330" r:id="rId15"/>
    <p:sldId id="332" r:id="rId16"/>
    <p:sldId id="321" r:id="rId17"/>
    <p:sldId id="316" r:id="rId18"/>
    <p:sldId id="334" r:id="rId19"/>
    <p:sldId id="301" r:id="rId20"/>
  </p:sldIdLst>
  <p:sldSz cx="18288000" cy="10287000"/>
  <p:notesSz cx="6858000" cy="9144000"/>
  <p:embeddedFontLst>
    <p:embeddedFont>
      <p:font typeface="Cambria" panose="02040503050406030204"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83B"/>
    <a:srgbClr val="0068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89" autoAdjust="0"/>
  </p:normalViewPr>
  <p:slideViewPr>
    <p:cSldViewPr>
      <p:cViewPr varScale="1">
        <p:scale>
          <a:sx n="41" d="100"/>
          <a:sy n="41" d="100"/>
        </p:scale>
        <p:origin x="81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BFCDE-4AB8-B04F-86A8-260D1C9E160F}" type="datetimeFigureOut">
              <a:rPr lang="x-none" smtClean="0"/>
              <a:t>31-Dec-25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79E3F-9C03-4D4D-B928-78AB530F4323}" type="slidenum">
              <a:rPr lang="x-none" smtClean="0"/>
              <a:t>‹#›</a:t>
            </a:fld>
            <a:endParaRPr lang="x-none"/>
          </a:p>
        </p:txBody>
      </p:sp>
    </p:spTree>
    <p:extLst>
      <p:ext uri="{BB962C8B-B14F-4D97-AF65-F5344CB8AC3E}">
        <p14:creationId xmlns:p14="http://schemas.microsoft.com/office/powerpoint/2010/main" val="360907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3A79E3F-9C03-4D4D-B928-78AB530F4323}" type="slidenum">
              <a:rPr lang="x-none" smtClean="0"/>
              <a:t>1</a:t>
            </a:fld>
            <a:endParaRPr lang="x-none"/>
          </a:p>
        </p:txBody>
      </p:sp>
    </p:spTree>
    <p:extLst>
      <p:ext uri="{BB962C8B-B14F-4D97-AF65-F5344CB8AC3E}">
        <p14:creationId xmlns:p14="http://schemas.microsoft.com/office/powerpoint/2010/main" val="338546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31-Dec-25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9.emf"/><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sv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sv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3">
              <a:alphaModFix amt="51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3231309" y="5894061"/>
            <a:ext cx="3884317" cy="3877254"/>
          </a:xfrm>
          <a:custGeom>
            <a:avLst/>
            <a:gdLst/>
            <a:ahLst/>
            <a:cxnLst/>
            <a:rect l="l" t="t" r="r" b="b"/>
            <a:pathLst>
              <a:path w="3884317" h="3877254">
                <a:moveTo>
                  <a:pt x="0" y="0"/>
                </a:moveTo>
                <a:lnTo>
                  <a:pt x="3884316" y="0"/>
                </a:lnTo>
                <a:lnTo>
                  <a:pt x="3884316" y="3877254"/>
                </a:lnTo>
                <a:lnTo>
                  <a:pt x="0" y="38772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4737787" y="7605074"/>
            <a:ext cx="1562965" cy="1923112"/>
          </a:xfrm>
          <a:custGeom>
            <a:avLst/>
            <a:gdLst/>
            <a:ahLst/>
            <a:cxnLst/>
            <a:rect l="l" t="t" r="r" b="b"/>
            <a:pathLst>
              <a:path w="1562965" h="1923112">
                <a:moveTo>
                  <a:pt x="0" y="0"/>
                </a:moveTo>
                <a:lnTo>
                  <a:pt x="1562965" y="0"/>
                </a:lnTo>
                <a:lnTo>
                  <a:pt x="1562965" y="1923111"/>
                </a:lnTo>
                <a:lnTo>
                  <a:pt x="0" y="1923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16076047" y="6595686"/>
            <a:ext cx="2446094" cy="3009735"/>
          </a:xfrm>
          <a:custGeom>
            <a:avLst/>
            <a:gdLst/>
            <a:ahLst/>
            <a:cxnLst/>
            <a:rect l="l" t="t" r="r" b="b"/>
            <a:pathLst>
              <a:path w="2446094" h="3009735">
                <a:moveTo>
                  <a:pt x="0" y="0"/>
                </a:moveTo>
                <a:lnTo>
                  <a:pt x="2446094" y="0"/>
                </a:lnTo>
                <a:lnTo>
                  <a:pt x="2446094" y="3009734"/>
                </a:lnTo>
                <a:lnTo>
                  <a:pt x="0" y="30097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11">
              <a:alphaModFix amt="56000"/>
            </a:blip>
            <a:stretch>
              <a:fillRect/>
            </a:stretch>
          </a:blipFill>
        </p:spPr>
        <p:txBody>
          <a:bodyPr/>
          <a:lstStyle/>
          <a:p>
            <a:endParaRPr lang="en-US"/>
          </a:p>
        </p:txBody>
      </p:sp>
      <p:sp>
        <p:nvSpPr>
          <p:cNvPr id="29" name="Freeform 6">
            <a:extLst>
              <a:ext uri="{FF2B5EF4-FFF2-40B4-BE49-F238E27FC236}">
                <a16:creationId xmlns:a16="http://schemas.microsoft.com/office/drawing/2014/main" id="{D0C13E03-59F1-E246-8684-E8CE963447E8}"/>
              </a:ext>
            </a:extLst>
          </p:cNvPr>
          <p:cNvSpPr/>
          <p:nvPr/>
        </p:nvSpPr>
        <p:spPr>
          <a:xfrm flipH="1">
            <a:off x="12572930" y="6807998"/>
            <a:ext cx="2640593" cy="3136756"/>
          </a:xfrm>
          <a:custGeom>
            <a:avLst/>
            <a:gdLst/>
            <a:ahLst/>
            <a:cxnLst/>
            <a:rect l="l" t="t" r="r" b="b"/>
            <a:pathLst>
              <a:path w="2640593" h="3136756">
                <a:moveTo>
                  <a:pt x="2640593" y="0"/>
                </a:moveTo>
                <a:lnTo>
                  <a:pt x="0" y="0"/>
                </a:lnTo>
                <a:lnTo>
                  <a:pt x="0" y="3136756"/>
                </a:lnTo>
                <a:lnTo>
                  <a:pt x="2640593" y="3136756"/>
                </a:lnTo>
                <a:lnTo>
                  <a:pt x="264059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54611931-87FE-5047-9F59-7F01B5AD4CE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8506" y="4672877"/>
            <a:ext cx="5864394" cy="5864394"/>
          </a:xfrm>
          <a:prstGeom prst="rect">
            <a:avLst/>
          </a:prstGeom>
        </p:spPr>
      </p:pic>
      <p:pic>
        <p:nvPicPr>
          <p:cNvPr id="1026" name="Picture 2" descr="TLTH - Bộ SGK Lớp 6 - Kết nối tri thức với cuộc sống - Công ...">
            <a:extLst>
              <a:ext uri="{FF2B5EF4-FFF2-40B4-BE49-F238E27FC236}">
                <a16:creationId xmlns:a16="http://schemas.microsoft.com/office/drawing/2014/main" id="{A588BCDA-B361-5E44-BBB1-D2BB5C955DC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8316" y="713417"/>
            <a:ext cx="1993900" cy="19939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9E0D6277-8B7A-FB4E-A729-2A33E7C29885}"/>
              </a:ext>
            </a:extLst>
          </p:cNvPr>
          <p:cNvGrpSpPr/>
          <p:nvPr/>
        </p:nvGrpSpPr>
        <p:grpSpPr>
          <a:xfrm>
            <a:off x="5606427" y="1460328"/>
            <a:ext cx="7095386" cy="5846300"/>
            <a:chOff x="5670550" y="1138497"/>
            <a:chExt cx="7095386" cy="5846300"/>
          </a:xfrm>
        </p:grpSpPr>
        <p:pic>
          <p:nvPicPr>
            <p:cNvPr id="14" name="Picture 13">
              <a:extLst>
                <a:ext uri="{FF2B5EF4-FFF2-40B4-BE49-F238E27FC236}">
                  <a16:creationId xmlns:a16="http://schemas.microsoft.com/office/drawing/2014/main" id="{1066A291-5915-B74E-BAD3-2C756898BD8F}"/>
                </a:ext>
              </a:extLst>
            </p:cNvPr>
            <p:cNvPicPr>
              <a:picLocks noChangeAspect="1"/>
            </p:cNvPicPr>
            <p:nvPr/>
          </p:nvPicPr>
          <p:blipFill>
            <a:blip r:embed="rId16"/>
            <a:stretch>
              <a:fillRect/>
            </a:stretch>
          </p:blipFill>
          <p:spPr>
            <a:xfrm>
              <a:off x="8041536" y="5003597"/>
              <a:ext cx="4724400" cy="1981200"/>
            </a:xfrm>
            <a:prstGeom prst="rect">
              <a:avLst/>
            </a:prstGeom>
          </p:spPr>
        </p:pic>
        <p:pic>
          <p:nvPicPr>
            <p:cNvPr id="24" name="Picture 23">
              <a:extLst>
                <a:ext uri="{FF2B5EF4-FFF2-40B4-BE49-F238E27FC236}">
                  <a16:creationId xmlns:a16="http://schemas.microsoft.com/office/drawing/2014/main" id="{F25024BA-7898-1446-A779-A9175386073D}"/>
                </a:ext>
              </a:extLst>
            </p:cNvPr>
            <p:cNvPicPr>
              <a:picLocks noChangeAspect="1"/>
            </p:cNvPicPr>
            <p:nvPr/>
          </p:nvPicPr>
          <p:blipFill>
            <a:blip r:embed="rId17"/>
            <a:stretch>
              <a:fillRect/>
            </a:stretch>
          </p:blipFill>
          <p:spPr>
            <a:xfrm>
              <a:off x="5670550" y="1138497"/>
              <a:ext cx="6946900" cy="2349500"/>
            </a:xfrm>
            <a:prstGeom prst="rect">
              <a:avLst/>
            </a:prstGeom>
          </p:spPr>
        </p:pic>
      </p:grpSp>
      <p:pic>
        <p:nvPicPr>
          <p:cNvPr id="15" name="Picture 14"/>
          <p:cNvPicPr>
            <a:picLocks noChangeAspect="1"/>
          </p:cNvPicPr>
          <p:nvPr/>
        </p:nvPicPr>
        <p:blipFill>
          <a:blip r:embed="rId18"/>
          <a:stretch>
            <a:fillRect/>
          </a:stretch>
        </p:blipFill>
        <p:spPr>
          <a:xfrm>
            <a:off x="697261" y="3189137"/>
            <a:ext cx="16893480" cy="2194750"/>
          </a:xfrm>
          <a:prstGeom prst="rect">
            <a:avLst/>
          </a:prstGeom>
        </p:spPr>
      </p:pic>
    </p:spTree>
    <p:extLst>
      <p:ext uri="{BB962C8B-B14F-4D97-AF65-F5344CB8AC3E}">
        <p14:creationId xmlns:p14="http://schemas.microsoft.com/office/powerpoint/2010/main" val="1096254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2">
            <a:extLst>
              <a:ext uri="{FF2B5EF4-FFF2-40B4-BE49-F238E27FC236}">
                <a16:creationId xmlns:a16="http://schemas.microsoft.com/office/drawing/2014/main" id="{6CBEF7A4-60DE-E641-A198-D452FDBD9BBE}"/>
              </a:ext>
            </a:extLst>
          </p:cNvPr>
          <p:cNvGrpSpPr/>
          <p:nvPr/>
        </p:nvGrpSpPr>
        <p:grpSpPr>
          <a:xfrm>
            <a:off x="1886071" y="2048268"/>
            <a:ext cx="14859000" cy="3958060"/>
            <a:chOff x="1886071" y="1642640"/>
            <a:chExt cx="14859000" cy="3958060"/>
          </a:xfrm>
        </p:grpSpPr>
        <p:sp>
          <p:nvSpPr>
            <p:cNvPr id="4" name="Rounded Rectangle 3">
              <a:extLst>
                <a:ext uri="{FF2B5EF4-FFF2-40B4-BE49-F238E27FC236}">
                  <a16:creationId xmlns:a16="http://schemas.microsoft.com/office/drawing/2014/main" id="{C50165D1-2DAD-5C44-A2CD-1627E97F7FED}"/>
                </a:ext>
              </a:extLst>
            </p:cNvPr>
            <p:cNvSpPr/>
            <p:nvPr/>
          </p:nvSpPr>
          <p:spPr>
            <a:xfrm>
              <a:off x="1886071" y="1642640"/>
              <a:ext cx="14859000" cy="39580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79432811-F045-7140-970C-B6403A280F11}"/>
                </a:ext>
              </a:extLst>
            </p:cNvPr>
            <p:cNvSpPr txBox="1"/>
            <p:nvPr/>
          </p:nvSpPr>
          <p:spPr>
            <a:xfrm>
              <a:off x="2384088" y="2559841"/>
              <a:ext cx="13827370" cy="2123658"/>
            </a:xfrm>
            <a:prstGeom prst="rect">
              <a:avLst/>
            </a:prstGeom>
            <a:noFill/>
          </p:spPr>
          <p:txBody>
            <a:bodyPr wrap="square" rtlCol="0">
              <a:spAutoFit/>
            </a:bodyPr>
            <a:lstStyle/>
            <a:p>
              <a:r>
                <a:rPr lang="nl-NL" sz="6600" b="1" i="1" dirty="0" err="1">
                  <a:solidFill>
                    <a:srgbClr val="C00000"/>
                  </a:solidFill>
                  <a:effectLst/>
                  <a:latin typeface="Cambria" panose="02040503050406030204" pitchFamily="18" charset="0"/>
                  <a:ea typeface="Calibri" panose="020F0502020204030204" pitchFamily="34" charset="0"/>
                </a:rPr>
                <a:t>Mỗi</a:t>
              </a:r>
              <a:r>
                <a:rPr lang="nl-NL" sz="6600" b="1" i="1" dirty="0">
                  <a:solidFill>
                    <a:srgbClr val="C00000"/>
                  </a:solidFill>
                  <a:effectLst/>
                  <a:latin typeface="Cambria" panose="02040503050406030204" pitchFamily="18" charset="0"/>
                  <a:ea typeface="Calibri" panose="020F0502020204030204" pitchFamily="34" charset="0"/>
                </a:rPr>
                <a:t> con </a:t>
              </a:r>
              <a:r>
                <a:rPr lang="nl-NL" sz="6600" b="1" i="1" dirty="0" err="1">
                  <a:solidFill>
                    <a:srgbClr val="C00000"/>
                  </a:solidFill>
                  <a:effectLst/>
                  <a:latin typeface="Cambria" panose="02040503050406030204" pitchFamily="18" charset="0"/>
                  <a:ea typeface="Calibri" panose="020F0502020204030204" pitchFamily="34" charset="0"/>
                </a:rPr>
                <a:t>vật</a:t>
              </a:r>
              <a:r>
                <a:rPr lang="nl-NL" sz="6600" b="1" i="1" dirty="0">
                  <a:solidFill>
                    <a:srgbClr val="C00000"/>
                  </a:solidFill>
                  <a:effectLst/>
                  <a:latin typeface="Cambria" panose="02040503050406030204" pitchFamily="18" charset="0"/>
                  <a:ea typeface="Calibri" panose="020F0502020204030204" pitchFamily="34" charset="0"/>
                </a:rPr>
                <a:t> có </a:t>
              </a:r>
              <a:r>
                <a:rPr lang="nl-NL" sz="6600" b="1" i="1" dirty="0" err="1">
                  <a:solidFill>
                    <a:srgbClr val="C00000"/>
                  </a:solidFill>
                  <a:effectLst/>
                  <a:latin typeface="Cambria" panose="02040503050406030204" pitchFamily="18" charset="0"/>
                  <a:ea typeface="Calibri" panose="020F0502020204030204" pitchFamily="34" charset="0"/>
                </a:rPr>
                <a:t>một</a:t>
              </a:r>
              <a:r>
                <a:rPr lang="nl-NL" sz="6600" b="1" i="1" dirty="0">
                  <a:solidFill>
                    <a:srgbClr val="C00000"/>
                  </a:solidFill>
                  <a:effectLst/>
                  <a:latin typeface="Cambria" panose="02040503050406030204" pitchFamily="18" charset="0"/>
                  <a:ea typeface="Calibri" panose="020F0502020204030204" pitchFamily="34" charset="0"/>
                </a:rPr>
                <a:t> </a:t>
              </a:r>
              <a:r>
                <a:rPr lang="nl-NL" sz="6600" b="1" i="1" dirty="0" err="1">
                  <a:solidFill>
                    <a:srgbClr val="C00000"/>
                  </a:solidFill>
                  <a:effectLst/>
                  <a:latin typeface="Cambria" panose="02040503050406030204" pitchFamily="18" charset="0"/>
                  <a:ea typeface="Calibri" panose="020F0502020204030204" pitchFamily="34" charset="0"/>
                </a:rPr>
                <a:t>nhu</a:t>
              </a:r>
              <a:r>
                <a:rPr lang="nl-NL" sz="6600" b="1" i="1" dirty="0">
                  <a:solidFill>
                    <a:srgbClr val="C00000"/>
                  </a:solidFill>
                  <a:effectLst/>
                  <a:latin typeface="Cambria" panose="02040503050406030204" pitchFamily="18" charset="0"/>
                  <a:ea typeface="Calibri" panose="020F0502020204030204" pitchFamily="34" charset="0"/>
                </a:rPr>
                <a:t> </a:t>
              </a:r>
              <a:r>
                <a:rPr lang="nl-NL" sz="6600" b="1" i="1" dirty="0" err="1">
                  <a:solidFill>
                    <a:srgbClr val="C00000"/>
                  </a:solidFill>
                  <a:effectLst/>
                  <a:latin typeface="Cambria" panose="02040503050406030204" pitchFamily="18" charset="0"/>
                  <a:ea typeface="Calibri" panose="020F0502020204030204" pitchFamily="34" charset="0"/>
                </a:rPr>
                <a:t>cầu</a:t>
              </a:r>
              <a:r>
                <a:rPr lang="nl-NL" sz="6600" b="1" i="1" dirty="0">
                  <a:solidFill>
                    <a:srgbClr val="C00000"/>
                  </a:solidFill>
                  <a:effectLst/>
                  <a:latin typeface="Cambria" panose="02040503050406030204" pitchFamily="18" charset="0"/>
                  <a:ea typeface="Calibri" panose="020F0502020204030204" pitchFamily="34" charset="0"/>
                </a:rPr>
                <a:t> </a:t>
              </a:r>
              <a:r>
                <a:rPr lang="nl-NL" sz="6600" b="1" i="1" dirty="0" err="1">
                  <a:solidFill>
                    <a:srgbClr val="C00000"/>
                  </a:solidFill>
                  <a:effectLst/>
                  <a:latin typeface="Cambria" panose="02040503050406030204" pitchFamily="18" charset="0"/>
                  <a:ea typeface="Calibri" panose="020F0502020204030204" pitchFamily="34" charset="0"/>
                </a:rPr>
                <a:t>về</a:t>
              </a:r>
              <a:r>
                <a:rPr lang="nl-NL" sz="6600" b="1" i="1" dirty="0">
                  <a:solidFill>
                    <a:srgbClr val="C00000"/>
                  </a:solidFill>
                  <a:effectLst/>
                  <a:latin typeface="Cambria" panose="02040503050406030204" pitchFamily="18" charset="0"/>
                  <a:ea typeface="Calibri" panose="020F0502020204030204" pitchFamily="34" charset="0"/>
                </a:rPr>
                <a:t> </a:t>
              </a:r>
              <a:r>
                <a:rPr lang="nl-NL" sz="6600" b="1" i="1" dirty="0" err="1">
                  <a:solidFill>
                    <a:srgbClr val="C00000"/>
                  </a:solidFill>
                  <a:effectLst/>
                  <a:latin typeface="Cambria" panose="02040503050406030204" pitchFamily="18" charset="0"/>
                  <a:ea typeface="Calibri" panose="020F0502020204030204" pitchFamily="34" charset="0"/>
                </a:rPr>
                <a:t>thức</a:t>
              </a:r>
              <a:r>
                <a:rPr lang="nl-NL" sz="6600" b="1" i="1" dirty="0">
                  <a:solidFill>
                    <a:srgbClr val="C00000"/>
                  </a:solidFill>
                  <a:effectLst/>
                  <a:latin typeface="Cambria" panose="02040503050406030204" pitchFamily="18" charset="0"/>
                  <a:ea typeface="Calibri" panose="020F0502020204030204" pitchFamily="34" charset="0"/>
                </a:rPr>
                <a:t> </a:t>
              </a:r>
              <a:r>
                <a:rPr lang="nl-NL" sz="6600" b="1" i="1" dirty="0" err="1">
                  <a:solidFill>
                    <a:srgbClr val="C00000"/>
                  </a:solidFill>
                  <a:effectLst/>
                  <a:latin typeface="Cambria" panose="02040503050406030204" pitchFamily="18" charset="0"/>
                  <a:ea typeface="Calibri" panose="020F0502020204030204" pitchFamily="34" charset="0"/>
                </a:rPr>
                <a:t>ăn</a:t>
              </a:r>
              <a:r>
                <a:rPr lang="nl-NL" sz="6600" b="1" i="1" dirty="0">
                  <a:solidFill>
                    <a:srgbClr val="C00000"/>
                  </a:solidFill>
                  <a:effectLst/>
                  <a:latin typeface="Cambria" panose="02040503050406030204" pitchFamily="18" charset="0"/>
                  <a:ea typeface="Calibri" panose="020F0502020204030204" pitchFamily="34" charset="0"/>
                </a:rPr>
                <a:t> </a:t>
              </a:r>
              <a:r>
                <a:rPr lang="nl-NL" sz="6600" b="1" i="1" dirty="0" err="1">
                  <a:solidFill>
                    <a:srgbClr val="C00000"/>
                  </a:solidFill>
                  <a:effectLst/>
                  <a:latin typeface="Cambria" panose="02040503050406030204" pitchFamily="18" charset="0"/>
                  <a:ea typeface="Calibri" panose="020F0502020204030204" pitchFamily="34" charset="0"/>
                </a:rPr>
                <a:t>khác</a:t>
              </a:r>
              <a:r>
                <a:rPr lang="nl-NL" sz="6600" b="1" i="1" dirty="0">
                  <a:solidFill>
                    <a:srgbClr val="C00000"/>
                  </a:solidFill>
                  <a:effectLst/>
                  <a:latin typeface="Cambria" panose="02040503050406030204" pitchFamily="18" charset="0"/>
                  <a:ea typeface="Calibri" panose="020F0502020204030204" pitchFamily="34" charset="0"/>
                </a:rPr>
                <a:t> </a:t>
              </a:r>
              <a:r>
                <a:rPr lang="nl-NL" sz="6600" b="1" i="1" dirty="0" err="1">
                  <a:solidFill>
                    <a:srgbClr val="C00000"/>
                  </a:solidFill>
                  <a:effectLst/>
                  <a:latin typeface="Cambria" panose="02040503050406030204" pitchFamily="18" charset="0"/>
                  <a:ea typeface="Calibri" panose="020F0502020204030204" pitchFamily="34" charset="0"/>
                </a:rPr>
                <a:t>nhau</a:t>
              </a:r>
              <a:r>
                <a:rPr lang="nl-NL" sz="6600" b="1" i="1" dirty="0">
                  <a:solidFill>
                    <a:srgbClr val="C00000"/>
                  </a:solidFill>
                  <a:effectLst/>
                  <a:latin typeface="Cambria" panose="02040503050406030204" pitchFamily="18" charset="0"/>
                  <a:ea typeface="Calibri" panose="020F0502020204030204" pitchFamily="34" charset="0"/>
                </a:rPr>
                <a:t>. </a:t>
              </a:r>
              <a:endParaRPr lang="x-none" sz="41300" b="1" i="1" dirty="0">
                <a:solidFill>
                  <a:srgbClr val="C00000"/>
                </a:solidFill>
                <a:latin typeface="Cambria" panose="02040503050406030204" pitchFamily="18" charset="0"/>
              </a:endParaRPr>
            </a:p>
          </p:txBody>
        </p:sp>
      </p:grpSp>
    </p:spTree>
    <p:extLst>
      <p:ext uri="{BB962C8B-B14F-4D97-AF65-F5344CB8AC3E}">
        <p14:creationId xmlns:p14="http://schemas.microsoft.com/office/powerpoint/2010/main" val="144628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Rounded Rectangle 3">
            <a:extLst>
              <a:ext uri="{FF2B5EF4-FFF2-40B4-BE49-F238E27FC236}">
                <a16:creationId xmlns:a16="http://schemas.microsoft.com/office/drawing/2014/main" id="{C50165D1-2DAD-5C44-A2CD-1627E97F7FED}"/>
              </a:ext>
            </a:extLst>
          </p:cNvPr>
          <p:cNvSpPr/>
          <p:nvPr/>
        </p:nvSpPr>
        <p:spPr>
          <a:xfrm>
            <a:off x="1695843" y="1090631"/>
            <a:ext cx="14859000" cy="81057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a:extLst>
              <a:ext uri="{FF2B5EF4-FFF2-40B4-BE49-F238E27FC236}">
                <a16:creationId xmlns:a16="http://schemas.microsoft.com/office/drawing/2014/main" id="{BB8F9D19-DE7D-7044-9ECA-435096B47236}"/>
              </a:ext>
            </a:extLst>
          </p:cNvPr>
          <p:cNvPicPr>
            <a:picLocks noChangeAspect="1"/>
          </p:cNvPicPr>
          <p:nvPr/>
        </p:nvPicPr>
        <p:blipFill>
          <a:blip r:embed="rId7"/>
          <a:stretch>
            <a:fillRect/>
          </a:stretch>
        </p:blipFill>
        <p:spPr>
          <a:xfrm>
            <a:off x="2457843" y="1508971"/>
            <a:ext cx="13335000" cy="1308100"/>
          </a:xfrm>
          <a:prstGeom prst="rect">
            <a:avLst/>
          </a:prstGeom>
        </p:spPr>
      </p:pic>
      <p:pic>
        <p:nvPicPr>
          <p:cNvPr id="12" name="Picture 11">
            <a:extLst>
              <a:ext uri="{FF2B5EF4-FFF2-40B4-BE49-F238E27FC236}">
                <a16:creationId xmlns:a16="http://schemas.microsoft.com/office/drawing/2014/main" id="{3B6300CC-1DEE-4D45-AE16-BF239FFBDB33}"/>
              </a:ext>
            </a:extLst>
          </p:cNvPr>
          <p:cNvPicPr>
            <a:picLocks noChangeAspect="1"/>
          </p:cNvPicPr>
          <p:nvPr/>
        </p:nvPicPr>
        <p:blipFill>
          <a:blip r:embed="rId8"/>
          <a:stretch>
            <a:fillRect/>
          </a:stretch>
        </p:blipFill>
        <p:spPr>
          <a:xfrm>
            <a:off x="4191000" y="2700853"/>
            <a:ext cx="9276330" cy="5650917"/>
          </a:xfrm>
          <a:prstGeom prst="rect">
            <a:avLst/>
          </a:prstGeom>
        </p:spPr>
      </p:pic>
    </p:spTree>
    <p:extLst>
      <p:ext uri="{BB962C8B-B14F-4D97-AF65-F5344CB8AC3E}">
        <p14:creationId xmlns:p14="http://schemas.microsoft.com/office/powerpoint/2010/main" val="39287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Rounded Rectangle 3">
            <a:extLst>
              <a:ext uri="{FF2B5EF4-FFF2-40B4-BE49-F238E27FC236}">
                <a16:creationId xmlns:a16="http://schemas.microsoft.com/office/drawing/2014/main" id="{C50165D1-2DAD-5C44-A2CD-1627E97F7FED}"/>
              </a:ext>
            </a:extLst>
          </p:cNvPr>
          <p:cNvSpPr/>
          <p:nvPr/>
        </p:nvSpPr>
        <p:spPr>
          <a:xfrm>
            <a:off x="1695843" y="1090631"/>
            <a:ext cx="14859000" cy="81057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a:extLst>
              <a:ext uri="{FF2B5EF4-FFF2-40B4-BE49-F238E27FC236}">
                <a16:creationId xmlns:a16="http://schemas.microsoft.com/office/drawing/2014/main" id="{BB8F9D19-DE7D-7044-9ECA-435096B47236}"/>
              </a:ext>
            </a:extLst>
          </p:cNvPr>
          <p:cNvPicPr>
            <a:picLocks noChangeAspect="1"/>
          </p:cNvPicPr>
          <p:nvPr/>
        </p:nvPicPr>
        <p:blipFill>
          <a:blip r:embed="rId7"/>
          <a:stretch>
            <a:fillRect/>
          </a:stretch>
        </p:blipFill>
        <p:spPr>
          <a:xfrm>
            <a:off x="2457843" y="1508971"/>
            <a:ext cx="13335000" cy="1308100"/>
          </a:xfrm>
          <a:prstGeom prst="rect">
            <a:avLst/>
          </a:prstGeom>
        </p:spPr>
      </p:pic>
      <p:pic>
        <p:nvPicPr>
          <p:cNvPr id="12" name="Picture 11">
            <a:extLst>
              <a:ext uri="{FF2B5EF4-FFF2-40B4-BE49-F238E27FC236}">
                <a16:creationId xmlns:a16="http://schemas.microsoft.com/office/drawing/2014/main" id="{3B6300CC-1DEE-4D45-AE16-BF239FFBDB33}"/>
              </a:ext>
            </a:extLst>
          </p:cNvPr>
          <p:cNvPicPr>
            <a:picLocks noChangeAspect="1"/>
          </p:cNvPicPr>
          <p:nvPr/>
        </p:nvPicPr>
        <p:blipFill>
          <a:blip r:embed="rId8"/>
          <a:stretch>
            <a:fillRect/>
          </a:stretch>
        </p:blipFill>
        <p:spPr>
          <a:xfrm>
            <a:off x="2959625" y="2576439"/>
            <a:ext cx="6003863" cy="3657409"/>
          </a:xfrm>
          <a:prstGeom prst="rect">
            <a:avLst/>
          </a:prstGeom>
        </p:spPr>
      </p:pic>
      <p:sp>
        <p:nvSpPr>
          <p:cNvPr id="13" name="TextBox 12">
            <a:extLst>
              <a:ext uri="{FF2B5EF4-FFF2-40B4-BE49-F238E27FC236}">
                <a16:creationId xmlns:a16="http://schemas.microsoft.com/office/drawing/2014/main" id="{4E099BDD-764B-9046-826F-BDBC314D7E2E}"/>
              </a:ext>
            </a:extLst>
          </p:cNvPr>
          <p:cNvSpPr txBox="1"/>
          <p:nvPr/>
        </p:nvSpPr>
        <p:spPr>
          <a:xfrm>
            <a:off x="9144000" y="2685678"/>
            <a:ext cx="10210800" cy="1496820"/>
          </a:xfrm>
          <a:prstGeom prst="rect">
            <a:avLst/>
          </a:prstGeom>
          <a:noFill/>
        </p:spPr>
        <p:txBody>
          <a:bodyPr wrap="square" rtlCol="0">
            <a:spAutoFit/>
          </a:bodyPr>
          <a:lstStyle/>
          <a:p>
            <a:pPr algn="just">
              <a:lnSpc>
                <a:spcPct val="135000"/>
              </a:lnSpc>
              <a:spcAft>
                <a:spcPts val="800"/>
              </a:spcAft>
            </a:pPr>
            <a:r>
              <a:rPr lang="en-US" sz="3600" dirty="0">
                <a:effectLst/>
                <a:latin typeface="Cambria" panose="02040503050406030204" pitchFamily="18" charset="0"/>
              </a:rPr>
              <a:t>a) </a:t>
            </a:r>
            <a:r>
              <a:rPr lang="en-US" sz="3600" dirty="0" err="1">
                <a:effectLst/>
                <a:latin typeface="Cambria" panose="02040503050406030204" pitchFamily="18" charset="0"/>
              </a:rPr>
              <a:t>Chim</a:t>
            </a:r>
            <a:r>
              <a:rPr lang="en-US" sz="3600" dirty="0">
                <a:effectLst/>
                <a:latin typeface="Cambria" panose="02040503050406030204" pitchFamily="18" charset="0"/>
              </a:rPr>
              <a:t> </a:t>
            </a:r>
            <a:r>
              <a:rPr lang="en-US" sz="3600" dirty="0" err="1">
                <a:effectLst/>
                <a:latin typeface="Cambria" panose="02040503050406030204" pitchFamily="18" charset="0"/>
              </a:rPr>
              <a:t>đại</a:t>
            </a:r>
            <a:r>
              <a:rPr lang="en-US" sz="3600" dirty="0">
                <a:effectLst/>
                <a:latin typeface="Cambria" panose="02040503050406030204" pitchFamily="18" charset="0"/>
              </a:rPr>
              <a:t> </a:t>
            </a:r>
            <a:r>
              <a:rPr lang="en-US" sz="3600" dirty="0" err="1">
                <a:effectLst/>
                <a:latin typeface="Cambria" panose="02040503050406030204" pitchFamily="18" charset="0"/>
              </a:rPr>
              <a:t>bàng</a:t>
            </a:r>
            <a:r>
              <a:rPr lang="en-US" sz="3600" dirty="0">
                <a:effectLst/>
                <a:latin typeface="Cambria" panose="02040503050406030204" pitchFamily="18" charset="0"/>
              </a:rPr>
              <a:t>, </a:t>
            </a:r>
            <a:r>
              <a:rPr lang="en-US" sz="3600" dirty="0" err="1">
                <a:effectLst/>
                <a:latin typeface="Cambria" panose="02040503050406030204" pitchFamily="18" charset="0"/>
              </a:rPr>
              <a:t>hổ</a:t>
            </a:r>
            <a:r>
              <a:rPr lang="en-US" sz="3600" dirty="0">
                <a:effectLst/>
                <a:latin typeface="Cambria" panose="02040503050406030204" pitchFamily="18" charset="0"/>
              </a:rPr>
              <a:t>, </a:t>
            </a:r>
            <a:r>
              <a:rPr lang="en-US" sz="3600" dirty="0" err="1">
                <a:effectLst/>
                <a:latin typeface="Cambria" panose="02040503050406030204" pitchFamily="18" charset="0"/>
              </a:rPr>
              <a:t>cá</a:t>
            </a:r>
            <a:r>
              <a:rPr lang="en-US" sz="3600" dirty="0">
                <a:effectLst/>
                <a:latin typeface="Cambria" panose="02040503050406030204" pitchFamily="18" charset="0"/>
              </a:rPr>
              <a:t> </a:t>
            </a:r>
            <a:r>
              <a:rPr lang="en-US" sz="3600" dirty="0" err="1">
                <a:effectLst/>
                <a:latin typeface="Cambria" panose="02040503050406030204" pitchFamily="18" charset="0"/>
              </a:rPr>
              <a:t>sấu</a:t>
            </a:r>
            <a:r>
              <a:rPr lang="en-US" sz="3600" dirty="0">
                <a:effectLst/>
                <a:latin typeface="Cambria" panose="02040503050406030204" pitchFamily="18" charset="0"/>
              </a:rPr>
              <a:t> </a:t>
            </a:r>
            <a:r>
              <a:rPr lang="en-US" sz="3600" dirty="0" err="1">
                <a:effectLst/>
                <a:latin typeface="Cambria" panose="02040503050406030204" pitchFamily="18" charset="0"/>
              </a:rPr>
              <a:t>ăn</a:t>
            </a:r>
            <a:r>
              <a:rPr lang="en-US" sz="3600" dirty="0">
                <a:effectLst/>
                <a:latin typeface="Cambria" panose="02040503050406030204" pitchFamily="18" charset="0"/>
              </a:rPr>
              <a:t> </a:t>
            </a:r>
            <a:r>
              <a:rPr lang="en-US" sz="3600" dirty="0" err="1">
                <a:effectLst/>
                <a:latin typeface="Cambria" panose="02040503050406030204" pitchFamily="18" charset="0"/>
              </a:rPr>
              <a:t>thịt</a:t>
            </a:r>
            <a:r>
              <a:rPr lang="en-US" sz="3600" dirty="0">
                <a:effectLst/>
                <a:latin typeface="Cambria" panose="02040503050406030204" pitchFamily="18" charset="0"/>
              </a:rPr>
              <a:t>.</a:t>
            </a:r>
            <a:endParaRPr lang="x-none" sz="3600" dirty="0">
              <a:effectLst/>
              <a:latin typeface="Cambria" panose="02040503050406030204" pitchFamily="18" charset="0"/>
            </a:endParaRPr>
          </a:p>
          <a:p>
            <a:endParaRPr lang="x-none" sz="3600" dirty="0"/>
          </a:p>
        </p:txBody>
      </p:sp>
      <p:sp>
        <p:nvSpPr>
          <p:cNvPr id="14" name="TextBox 13">
            <a:extLst>
              <a:ext uri="{FF2B5EF4-FFF2-40B4-BE49-F238E27FC236}">
                <a16:creationId xmlns:a16="http://schemas.microsoft.com/office/drawing/2014/main" id="{F2A05AAA-45A6-FD4C-8A1E-C3533EBBDF38}"/>
              </a:ext>
            </a:extLst>
          </p:cNvPr>
          <p:cNvSpPr txBox="1"/>
          <p:nvPr/>
        </p:nvSpPr>
        <p:spPr>
          <a:xfrm>
            <a:off x="9144000" y="3976398"/>
            <a:ext cx="7010400" cy="758221"/>
          </a:xfrm>
          <a:prstGeom prst="rect">
            <a:avLst/>
          </a:prstGeom>
          <a:noFill/>
        </p:spPr>
        <p:txBody>
          <a:bodyPr wrap="square" rtlCol="0">
            <a:spAutoFit/>
          </a:bodyPr>
          <a:lstStyle/>
          <a:p>
            <a:pPr algn="just">
              <a:lnSpc>
                <a:spcPct val="135000"/>
              </a:lnSpc>
              <a:spcAft>
                <a:spcPts val="800"/>
              </a:spcAft>
            </a:pPr>
            <a:r>
              <a:rPr lang="en-US" sz="3600" dirty="0">
                <a:effectLst/>
                <a:latin typeface="Cambria" panose="02040503050406030204" pitchFamily="18" charset="0"/>
              </a:rPr>
              <a:t>b) </a:t>
            </a:r>
            <a:r>
              <a:rPr lang="en-US" sz="3600" dirty="0" err="1">
                <a:effectLst/>
                <a:latin typeface="Cambria" panose="02040503050406030204" pitchFamily="18" charset="0"/>
              </a:rPr>
              <a:t>Ngựa</a:t>
            </a:r>
            <a:r>
              <a:rPr lang="en-US" sz="3600" dirty="0">
                <a:effectLst/>
                <a:latin typeface="Cambria" panose="02040503050406030204" pitchFamily="18" charset="0"/>
              </a:rPr>
              <a:t>, </a:t>
            </a:r>
            <a:r>
              <a:rPr lang="en-US" sz="3600" dirty="0" err="1">
                <a:effectLst/>
                <a:latin typeface="Cambria" panose="02040503050406030204" pitchFamily="18" charset="0"/>
              </a:rPr>
              <a:t>cừu</a:t>
            </a:r>
            <a:r>
              <a:rPr lang="en-US" sz="3600" dirty="0">
                <a:effectLst/>
                <a:latin typeface="Cambria" panose="02040503050406030204" pitchFamily="18" charset="0"/>
              </a:rPr>
              <a:t>, </a:t>
            </a:r>
            <a:r>
              <a:rPr lang="en-US" sz="3600" dirty="0" err="1">
                <a:effectLst/>
                <a:latin typeface="Cambria" panose="02040503050406030204" pitchFamily="18" charset="0"/>
              </a:rPr>
              <a:t>thỏ</a:t>
            </a:r>
            <a:r>
              <a:rPr lang="en-US" sz="3600" dirty="0">
                <a:effectLst/>
                <a:latin typeface="Cambria" panose="02040503050406030204" pitchFamily="18" charset="0"/>
              </a:rPr>
              <a:t>, </a:t>
            </a:r>
            <a:r>
              <a:rPr lang="en-US" sz="3600" dirty="0" err="1">
                <a:effectLst/>
                <a:latin typeface="Cambria" panose="02040503050406030204" pitchFamily="18" charset="0"/>
              </a:rPr>
              <a:t>bò</a:t>
            </a:r>
            <a:r>
              <a:rPr lang="en-US" sz="3600" dirty="0">
                <a:effectLst/>
                <a:latin typeface="Cambria" panose="02040503050406030204" pitchFamily="18" charset="0"/>
              </a:rPr>
              <a:t> </a:t>
            </a:r>
            <a:r>
              <a:rPr lang="en-US" sz="3600" dirty="0" err="1">
                <a:effectLst/>
                <a:latin typeface="Cambria" panose="02040503050406030204" pitchFamily="18" charset="0"/>
              </a:rPr>
              <a:t>ăn</a:t>
            </a:r>
            <a:r>
              <a:rPr lang="en-US" sz="3600" dirty="0">
                <a:effectLst/>
                <a:latin typeface="Cambria" panose="02040503050406030204" pitchFamily="18" charset="0"/>
              </a:rPr>
              <a:t> </a:t>
            </a:r>
            <a:r>
              <a:rPr lang="en-US" sz="3600" dirty="0" err="1">
                <a:effectLst/>
                <a:latin typeface="Cambria" panose="02040503050406030204" pitchFamily="18" charset="0"/>
              </a:rPr>
              <a:t>cỏ</a:t>
            </a:r>
            <a:r>
              <a:rPr lang="en-US" sz="3600" dirty="0">
                <a:effectLst/>
                <a:latin typeface="Cambria" panose="02040503050406030204" pitchFamily="18" charset="0"/>
              </a:rPr>
              <a:t>.</a:t>
            </a:r>
            <a:endParaRPr lang="x-none" sz="3600" dirty="0">
              <a:effectLst/>
              <a:latin typeface="Cambria" panose="02040503050406030204" pitchFamily="18" charset="0"/>
            </a:endParaRPr>
          </a:p>
        </p:txBody>
      </p:sp>
      <p:sp>
        <p:nvSpPr>
          <p:cNvPr id="15" name="TextBox 14">
            <a:extLst>
              <a:ext uri="{FF2B5EF4-FFF2-40B4-BE49-F238E27FC236}">
                <a16:creationId xmlns:a16="http://schemas.microsoft.com/office/drawing/2014/main" id="{11C8BEF2-4B18-634D-8E54-BF4690BE3D46}"/>
              </a:ext>
            </a:extLst>
          </p:cNvPr>
          <p:cNvSpPr txBox="1"/>
          <p:nvPr/>
        </p:nvSpPr>
        <p:spPr>
          <a:xfrm>
            <a:off x="9125343" y="5320758"/>
            <a:ext cx="8621029" cy="4048288"/>
          </a:xfrm>
          <a:prstGeom prst="rect">
            <a:avLst/>
          </a:prstGeom>
          <a:noFill/>
        </p:spPr>
        <p:txBody>
          <a:bodyPr wrap="square" rtlCol="0">
            <a:spAutoFit/>
          </a:bodyPr>
          <a:lstStyle/>
          <a:p>
            <a:pPr algn="just">
              <a:lnSpc>
                <a:spcPct val="135000"/>
              </a:lnSpc>
              <a:spcAft>
                <a:spcPts val="800"/>
              </a:spcAft>
            </a:pPr>
            <a:r>
              <a:rPr lang="en-US" sz="3600" dirty="0">
                <a:effectLst/>
                <a:latin typeface="Cambria" panose="02040503050406030204" pitchFamily="18" charset="0"/>
              </a:rPr>
              <a:t>c) </a:t>
            </a:r>
            <a:r>
              <a:rPr lang="en-US" sz="3600" dirty="0" err="1">
                <a:effectLst/>
                <a:latin typeface="Cambria" panose="02040503050406030204" pitchFamily="18" charset="0"/>
              </a:rPr>
              <a:t>Gấu</a:t>
            </a:r>
            <a:r>
              <a:rPr lang="en-US" sz="3600" dirty="0">
                <a:effectLst/>
                <a:latin typeface="Cambria" panose="02040503050406030204" pitchFamily="18" charset="0"/>
              </a:rPr>
              <a:t> </a:t>
            </a:r>
            <a:r>
              <a:rPr lang="en-US" sz="3600" dirty="0" err="1">
                <a:effectLst/>
                <a:latin typeface="Cambria" panose="02040503050406030204" pitchFamily="18" charset="0"/>
              </a:rPr>
              <a:t>ăn</a:t>
            </a:r>
            <a:r>
              <a:rPr lang="en-US" sz="3600" dirty="0">
                <a:effectLst/>
                <a:latin typeface="Cambria" panose="02040503050406030204" pitchFamily="18" charset="0"/>
              </a:rPr>
              <a:t> </a:t>
            </a:r>
            <a:r>
              <a:rPr lang="en-US" sz="3600" dirty="0" err="1">
                <a:effectLst/>
                <a:latin typeface="Cambria" panose="02040503050406030204" pitchFamily="18" charset="0"/>
              </a:rPr>
              <a:t>trái</a:t>
            </a:r>
            <a:r>
              <a:rPr lang="en-US" sz="3600" dirty="0">
                <a:effectLst/>
                <a:latin typeface="Cambria" panose="02040503050406030204" pitchFamily="18" charset="0"/>
              </a:rPr>
              <a:t> </a:t>
            </a:r>
            <a:r>
              <a:rPr lang="en-US" sz="3600" dirty="0" err="1">
                <a:effectLst/>
                <a:latin typeface="Cambria" panose="02040503050406030204" pitchFamily="18" charset="0"/>
              </a:rPr>
              <a:t>cây</a:t>
            </a:r>
            <a:r>
              <a:rPr lang="en-US" sz="3600" dirty="0">
                <a:effectLst/>
                <a:latin typeface="Cambria" panose="02040503050406030204" pitchFamily="18" charset="0"/>
              </a:rPr>
              <a:t>, </a:t>
            </a:r>
            <a:r>
              <a:rPr lang="en-US" sz="3600" dirty="0" err="1">
                <a:effectLst/>
                <a:latin typeface="Cambria" panose="02040503050406030204" pitchFamily="18" charset="0"/>
              </a:rPr>
              <a:t>cá</a:t>
            </a:r>
            <a:r>
              <a:rPr lang="en-US" sz="3600" dirty="0">
                <a:effectLst/>
                <a:latin typeface="Cambria" panose="02040503050406030204" pitchFamily="18" charset="0"/>
              </a:rPr>
              <a:t>, </a:t>
            </a:r>
            <a:r>
              <a:rPr lang="en-US" sz="3600" dirty="0" err="1">
                <a:effectLst/>
                <a:latin typeface="Cambria" panose="02040503050406030204" pitchFamily="18" charset="0"/>
              </a:rPr>
              <a:t>thịt</a:t>
            </a:r>
            <a:r>
              <a:rPr lang="en-US" sz="3600" dirty="0">
                <a:effectLst/>
                <a:latin typeface="Cambria" panose="02040503050406030204" pitchFamily="18" charset="0"/>
              </a:rPr>
              <a:t>.</a:t>
            </a:r>
            <a:endParaRPr lang="x-none" sz="3600" dirty="0">
              <a:effectLst/>
              <a:latin typeface="Cambria" panose="02040503050406030204" pitchFamily="18" charset="0"/>
            </a:endParaRPr>
          </a:p>
          <a:p>
            <a:pPr lvl="0">
              <a:lnSpc>
                <a:spcPct val="135000"/>
              </a:lnSpc>
              <a:spcAft>
                <a:spcPts val="800"/>
              </a:spcAft>
              <a:buSzPts val="1000"/>
              <a:tabLst>
                <a:tab pos="457200" algn="l"/>
              </a:tabLst>
            </a:pPr>
            <a:r>
              <a:rPr lang="en-US" sz="3600" dirty="0">
                <a:effectLst/>
                <a:latin typeface="Cambria" panose="02040503050406030204" pitchFamily="18" charset="0"/>
              </a:rPr>
              <a:t>     </a:t>
            </a:r>
            <a:r>
              <a:rPr lang="en-US" sz="3600" dirty="0" err="1">
                <a:effectLst/>
                <a:latin typeface="Cambria" panose="02040503050406030204" pitchFamily="18" charset="0"/>
              </a:rPr>
              <a:t>Lợn</a:t>
            </a:r>
            <a:r>
              <a:rPr lang="en-US" sz="3600" dirty="0">
                <a:effectLst/>
                <a:latin typeface="Cambria" panose="02040503050406030204" pitchFamily="18" charset="0"/>
              </a:rPr>
              <a:t> </a:t>
            </a:r>
            <a:r>
              <a:rPr lang="en-US" sz="3600" dirty="0" err="1">
                <a:effectLst/>
                <a:latin typeface="Cambria" panose="02040503050406030204" pitchFamily="18" charset="0"/>
              </a:rPr>
              <a:t>ăn</a:t>
            </a:r>
            <a:r>
              <a:rPr lang="en-US" sz="3600" dirty="0">
                <a:effectLst/>
                <a:latin typeface="Cambria" panose="02040503050406030204" pitchFamily="18" charset="0"/>
              </a:rPr>
              <a:t> </a:t>
            </a:r>
            <a:r>
              <a:rPr lang="en-US" sz="3600" dirty="0" err="1">
                <a:effectLst/>
                <a:latin typeface="Cambria" panose="02040503050406030204" pitchFamily="18" charset="0"/>
              </a:rPr>
              <a:t>cá</a:t>
            </a:r>
            <a:r>
              <a:rPr lang="en-US" sz="3600" dirty="0">
                <a:effectLst/>
                <a:latin typeface="Cambria" panose="02040503050406030204" pitchFamily="18" charset="0"/>
              </a:rPr>
              <a:t>, </a:t>
            </a:r>
            <a:r>
              <a:rPr lang="en-US" sz="3600" dirty="0" err="1">
                <a:effectLst/>
                <a:latin typeface="Cambria" panose="02040503050406030204" pitchFamily="18" charset="0"/>
              </a:rPr>
              <a:t>tôm</a:t>
            </a:r>
            <a:r>
              <a:rPr lang="en-US" sz="3600" dirty="0">
                <a:effectLst/>
                <a:latin typeface="Cambria" panose="02040503050406030204" pitchFamily="18" charset="0"/>
              </a:rPr>
              <a:t>, </a:t>
            </a:r>
            <a:r>
              <a:rPr lang="en-US" sz="3600" dirty="0" err="1">
                <a:effectLst/>
                <a:latin typeface="Cambria" panose="02040503050406030204" pitchFamily="18" charset="0"/>
              </a:rPr>
              <a:t>rau</a:t>
            </a:r>
            <a:r>
              <a:rPr lang="en-US" sz="3600" dirty="0">
                <a:effectLst/>
                <a:latin typeface="Cambria" panose="02040503050406030204" pitchFamily="18" charset="0"/>
              </a:rPr>
              <a:t> </a:t>
            </a:r>
            <a:r>
              <a:rPr lang="en-US" sz="3600" dirty="0" err="1">
                <a:effectLst/>
                <a:latin typeface="Cambria" panose="02040503050406030204" pitchFamily="18" charset="0"/>
              </a:rPr>
              <a:t>củ</a:t>
            </a:r>
            <a:r>
              <a:rPr lang="en-US" sz="3600" dirty="0">
                <a:effectLst/>
                <a:latin typeface="Cambria" panose="02040503050406030204" pitchFamily="18" charset="0"/>
              </a:rPr>
              <a:t>.</a:t>
            </a:r>
            <a:endParaRPr lang="x-none" sz="3600" dirty="0">
              <a:latin typeface="Cambria" panose="02040503050406030204" pitchFamily="18" charset="0"/>
            </a:endParaRPr>
          </a:p>
          <a:p>
            <a:pPr lvl="0">
              <a:lnSpc>
                <a:spcPct val="135000"/>
              </a:lnSpc>
              <a:spcAft>
                <a:spcPts val="800"/>
              </a:spcAft>
              <a:buSzPts val="1000"/>
              <a:tabLst>
                <a:tab pos="457200" algn="l"/>
              </a:tabLst>
            </a:pPr>
            <a:r>
              <a:rPr lang="x-none" sz="3600" dirty="0">
                <a:effectLst/>
                <a:latin typeface="Cambria" panose="02040503050406030204" pitchFamily="18" charset="0"/>
              </a:rPr>
              <a:t>     </a:t>
            </a:r>
            <a:r>
              <a:rPr lang="en-US" sz="3600" dirty="0" err="1">
                <a:effectLst/>
                <a:latin typeface="Cambria" panose="02040503050406030204" pitchFamily="18" charset="0"/>
              </a:rPr>
              <a:t>Gà</a:t>
            </a:r>
            <a:r>
              <a:rPr lang="en-US" sz="3600" dirty="0">
                <a:effectLst/>
                <a:latin typeface="Cambria" panose="02040503050406030204" pitchFamily="18" charset="0"/>
              </a:rPr>
              <a:t> </a:t>
            </a:r>
            <a:r>
              <a:rPr lang="en-US" sz="3600" dirty="0" err="1">
                <a:effectLst/>
                <a:latin typeface="Cambria" panose="02040503050406030204" pitchFamily="18" charset="0"/>
              </a:rPr>
              <a:t>ăn</a:t>
            </a:r>
            <a:r>
              <a:rPr lang="en-US" sz="3600" dirty="0">
                <a:effectLst/>
                <a:latin typeface="Cambria" panose="02040503050406030204" pitchFamily="18" charset="0"/>
              </a:rPr>
              <a:t> </a:t>
            </a:r>
            <a:r>
              <a:rPr lang="en-US" sz="3600" dirty="0" err="1">
                <a:effectLst/>
                <a:latin typeface="Cambria" panose="02040503050406030204" pitchFamily="18" charset="0"/>
              </a:rPr>
              <a:t>cá</a:t>
            </a:r>
            <a:r>
              <a:rPr lang="en-US" sz="3600" dirty="0">
                <a:effectLst/>
                <a:latin typeface="Cambria" panose="02040503050406030204" pitchFamily="18" charset="0"/>
              </a:rPr>
              <a:t>, </a:t>
            </a:r>
            <a:r>
              <a:rPr lang="en-US" sz="3600" dirty="0" err="1">
                <a:effectLst/>
                <a:latin typeface="Cambria" panose="02040503050406030204" pitchFamily="18" charset="0"/>
              </a:rPr>
              <a:t>tôm</a:t>
            </a:r>
            <a:r>
              <a:rPr lang="en-US" sz="3600" dirty="0">
                <a:effectLst/>
                <a:latin typeface="Cambria" panose="02040503050406030204" pitchFamily="18" charset="0"/>
              </a:rPr>
              <a:t>, </a:t>
            </a:r>
            <a:r>
              <a:rPr lang="en-US" sz="3600" dirty="0" err="1">
                <a:effectLst/>
                <a:latin typeface="Cambria" panose="02040503050406030204" pitchFamily="18" charset="0"/>
              </a:rPr>
              <a:t>rau</a:t>
            </a:r>
            <a:r>
              <a:rPr lang="en-US" sz="3600" dirty="0">
                <a:effectLst/>
                <a:latin typeface="Cambria" panose="02040503050406030204" pitchFamily="18" charset="0"/>
              </a:rPr>
              <a:t>.</a:t>
            </a:r>
            <a:endParaRPr lang="x-none" sz="3600" dirty="0">
              <a:latin typeface="Cambria" panose="02040503050406030204" pitchFamily="18" charset="0"/>
            </a:endParaRPr>
          </a:p>
          <a:p>
            <a:pPr lvl="0">
              <a:lnSpc>
                <a:spcPct val="135000"/>
              </a:lnSpc>
              <a:spcAft>
                <a:spcPts val="800"/>
              </a:spcAft>
              <a:buSzPts val="1000"/>
              <a:tabLst>
                <a:tab pos="457200" algn="l"/>
              </a:tabLst>
            </a:pPr>
            <a:r>
              <a:rPr lang="x-none" sz="3600" dirty="0">
                <a:effectLst/>
                <a:latin typeface="Cambria" panose="02040503050406030204" pitchFamily="18" charset="0"/>
              </a:rPr>
              <a:t>     </a:t>
            </a:r>
            <a:r>
              <a:rPr lang="en-US" sz="3600" dirty="0" err="1">
                <a:effectLst/>
                <a:latin typeface="Cambria" panose="02040503050406030204" pitchFamily="18" charset="0"/>
              </a:rPr>
              <a:t>Vịt</a:t>
            </a:r>
            <a:r>
              <a:rPr lang="en-US" sz="3600" dirty="0">
                <a:effectLst/>
                <a:latin typeface="Cambria" panose="02040503050406030204" pitchFamily="18" charset="0"/>
              </a:rPr>
              <a:t> </a:t>
            </a:r>
            <a:r>
              <a:rPr lang="en-US" sz="3600" dirty="0" err="1">
                <a:effectLst/>
                <a:latin typeface="Cambria" panose="02040503050406030204" pitchFamily="18" charset="0"/>
              </a:rPr>
              <a:t>ăn</a:t>
            </a:r>
            <a:r>
              <a:rPr lang="en-US" sz="3600" dirty="0">
                <a:effectLst/>
                <a:latin typeface="Cambria" panose="02040503050406030204" pitchFamily="18" charset="0"/>
              </a:rPr>
              <a:t> </a:t>
            </a:r>
            <a:r>
              <a:rPr lang="en-US" sz="3600" dirty="0" err="1">
                <a:effectLst/>
                <a:latin typeface="Cambria" panose="02040503050406030204" pitchFamily="18" charset="0"/>
              </a:rPr>
              <a:t>cá</a:t>
            </a:r>
            <a:r>
              <a:rPr lang="en-US" sz="3600" dirty="0">
                <a:effectLst/>
                <a:latin typeface="Cambria" panose="02040503050406030204" pitchFamily="18" charset="0"/>
              </a:rPr>
              <a:t>, </a:t>
            </a:r>
            <a:r>
              <a:rPr lang="en-US" sz="3600" dirty="0" err="1">
                <a:effectLst/>
                <a:latin typeface="Cambria" panose="02040503050406030204" pitchFamily="18" charset="0"/>
              </a:rPr>
              <a:t>tôm</a:t>
            </a:r>
            <a:r>
              <a:rPr lang="en-US" sz="3600" dirty="0">
                <a:effectLst/>
                <a:latin typeface="Cambria" panose="02040503050406030204" pitchFamily="18" charset="0"/>
              </a:rPr>
              <a:t>, </a:t>
            </a:r>
            <a:r>
              <a:rPr lang="en-US" sz="3600" dirty="0" err="1">
                <a:effectLst/>
                <a:latin typeface="Cambria" panose="02040503050406030204" pitchFamily="18" charset="0"/>
              </a:rPr>
              <a:t>rau</a:t>
            </a:r>
            <a:r>
              <a:rPr lang="en-US" sz="3600" dirty="0">
                <a:effectLst/>
                <a:latin typeface="Cambria" panose="02040503050406030204" pitchFamily="18" charset="0"/>
              </a:rPr>
              <a:t>.</a:t>
            </a:r>
            <a:endParaRPr lang="x-none" sz="36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p>
            <a:endParaRPr lang="x-none" sz="3600" dirty="0"/>
          </a:p>
        </p:txBody>
      </p:sp>
    </p:spTree>
    <p:extLst>
      <p:ext uri="{BB962C8B-B14F-4D97-AF65-F5344CB8AC3E}">
        <p14:creationId xmlns:p14="http://schemas.microsoft.com/office/powerpoint/2010/main" val="50934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656B1DC1-5ABD-FE4C-BEF2-4B4354BDFD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629" y="3025994"/>
            <a:ext cx="7121424" cy="7121424"/>
          </a:xfrm>
          <a:prstGeom prst="rect">
            <a:avLst/>
          </a:prstGeom>
        </p:spPr>
      </p:pic>
      <p:grpSp>
        <p:nvGrpSpPr>
          <p:cNvPr id="13" name="Group 12">
            <a:extLst>
              <a:ext uri="{FF2B5EF4-FFF2-40B4-BE49-F238E27FC236}">
                <a16:creationId xmlns:a16="http://schemas.microsoft.com/office/drawing/2014/main" id="{F3D3926B-8702-584A-A22E-685EC26313B0}"/>
              </a:ext>
            </a:extLst>
          </p:cNvPr>
          <p:cNvGrpSpPr/>
          <p:nvPr/>
        </p:nvGrpSpPr>
        <p:grpSpPr>
          <a:xfrm>
            <a:off x="5613952" y="1166336"/>
            <a:ext cx="9829800" cy="6126043"/>
            <a:chOff x="5613952" y="1166336"/>
            <a:chExt cx="9829800" cy="6126043"/>
          </a:xfrm>
        </p:grpSpPr>
        <p:sp>
          <p:nvSpPr>
            <p:cNvPr id="5" name="Oval Callout 4">
              <a:extLst>
                <a:ext uri="{FF2B5EF4-FFF2-40B4-BE49-F238E27FC236}">
                  <a16:creationId xmlns:a16="http://schemas.microsoft.com/office/drawing/2014/main" id="{EE64ADDB-FB2D-0147-ACFE-5989A29A2BF9}"/>
                </a:ext>
              </a:extLst>
            </p:cNvPr>
            <p:cNvSpPr/>
            <p:nvPr/>
          </p:nvSpPr>
          <p:spPr>
            <a:xfrm>
              <a:off x="5613952" y="1166336"/>
              <a:ext cx="9829800" cy="6126043"/>
            </a:xfrm>
            <a:prstGeom prst="wedgeEllipseCallout">
              <a:avLst>
                <a:gd name="adj1" fmla="val -56908"/>
                <a:gd name="adj2" fmla="val 417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extBox 11">
              <a:extLst>
                <a:ext uri="{FF2B5EF4-FFF2-40B4-BE49-F238E27FC236}">
                  <a16:creationId xmlns:a16="http://schemas.microsoft.com/office/drawing/2014/main" id="{959682C7-881E-0E41-8ECF-5FB0482560CB}"/>
                </a:ext>
              </a:extLst>
            </p:cNvPr>
            <p:cNvSpPr txBox="1"/>
            <p:nvPr/>
          </p:nvSpPr>
          <p:spPr>
            <a:xfrm>
              <a:off x="6155795" y="2869189"/>
              <a:ext cx="8838099" cy="2862322"/>
            </a:xfrm>
            <a:prstGeom prst="rect">
              <a:avLst/>
            </a:prstGeom>
            <a:noFill/>
          </p:spPr>
          <p:txBody>
            <a:bodyPr wrap="square" rtlCol="0">
              <a:spAutoFit/>
            </a:bodyPr>
            <a:lstStyle/>
            <a:p>
              <a:pPr algn="ctr"/>
              <a:r>
                <a:rPr lang="en-US" sz="6000" b="1" dirty="0" err="1">
                  <a:solidFill>
                    <a:srgbClr val="C00000"/>
                  </a:solidFill>
                  <a:effectLst/>
                  <a:latin typeface="Cambria" panose="02040503050406030204" pitchFamily="18" charset="0"/>
                  <a:ea typeface="Calibri" panose="020F0502020204030204" pitchFamily="34" charset="0"/>
                </a:rPr>
                <a:t>Hãy</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cho</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biết</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thức</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ăn</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của</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động</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vật</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khác</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gì</a:t>
              </a:r>
              <a:r>
                <a:rPr lang="en-US" sz="6000" b="1" dirty="0">
                  <a:solidFill>
                    <a:srgbClr val="C00000"/>
                  </a:solidFill>
                  <a:effectLst/>
                  <a:latin typeface="Cambria" panose="02040503050406030204" pitchFamily="18" charset="0"/>
                  <a:ea typeface="Calibri" panose="020F0502020204030204" pitchFamily="34" charset="0"/>
                </a:rPr>
                <a:t> so </a:t>
              </a:r>
              <a:r>
                <a:rPr lang="en-US" sz="6000" b="1" dirty="0" err="1">
                  <a:solidFill>
                    <a:srgbClr val="C00000"/>
                  </a:solidFill>
                  <a:effectLst/>
                  <a:latin typeface="Cambria" panose="02040503050406030204" pitchFamily="18" charset="0"/>
                  <a:ea typeface="Calibri" panose="020F0502020204030204" pitchFamily="34" charset="0"/>
                </a:rPr>
                <a:t>với</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thức</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ăn</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của</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thực</a:t>
              </a:r>
              <a:r>
                <a:rPr lang="en-US" sz="6000" b="1" dirty="0">
                  <a:solidFill>
                    <a:srgbClr val="C00000"/>
                  </a:solidFill>
                  <a:effectLst/>
                  <a:latin typeface="Cambria" panose="02040503050406030204" pitchFamily="18" charset="0"/>
                  <a:ea typeface="Calibri" panose="020F0502020204030204" pitchFamily="34" charset="0"/>
                </a:rPr>
                <a:t> </a:t>
              </a:r>
              <a:r>
                <a:rPr lang="en-US" sz="6000" b="1" dirty="0" err="1">
                  <a:solidFill>
                    <a:srgbClr val="C00000"/>
                  </a:solidFill>
                  <a:effectLst/>
                  <a:latin typeface="Cambria" panose="02040503050406030204" pitchFamily="18" charset="0"/>
                  <a:ea typeface="Calibri" panose="020F0502020204030204" pitchFamily="34" charset="0"/>
                </a:rPr>
                <a:t>vật</a:t>
              </a:r>
              <a:r>
                <a:rPr lang="en-US" sz="6000" b="1" dirty="0">
                  <a:solidFill>
                    <a:srgbClr val="C00000"/>
                  </a:solidFill>
                  <a:effectLst/>
                  <a:latin typeface="Cambria" panose="02040503050406030204" pitchFamily="18" charset="0"/>
                  <a:ea typeface="Calibri" panose="020F0502020204030204" pitchFamily="34" charset="0"/>
                </a:rPr>
                <a:t>.</a:t>
              </a:r>
              <a:r>
                <a:rPr lang="x-none" sz="6000" b="1" dirty="0">
                  <a:solidFill>
                    <a:srgbClr val="C00000"/>
                  </a:solidFill>
                  <a:effectLst/>
                  <a:latin typeface="Cambria" panose="02040503050406030204" pitchFamily="18" charset="0"/>
                </a:rPr>
                <a:t> </a:t>
              </a:r>
              <a:endParaRPr lang="x-none" sz="6000" b="1" dirty="0">
                <a:solidFill>
                  <a:srgbClr val="C00000"/>
                </a:solidFill>
                <a:latin typeface="Cambria" panose="02040503050406030204" pitchFamily="18" charset="0"/>
              </a:endParaRPr>
            </a:p>
          </p:txBody>
        </p:sp>
      </p:grpSp>
    </p:spTree>
    <p:extLst>
      <p:ext uri="{BB962C8B-B14F-4D97-AF65-F5344CB8AC3E}">
        <p14:creationId xmlns:p14="http://schemas.microsoft.com/office/powerpoint/2010/main" val="3886190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2">
            <a:extLst>
              <a:ext uri="{FF2B5EF4-FFF2-40B4-BE49-F238E27FC236}">
                <a16:creationId xmlns:a16="http://schemas.microsoft.com/office/drawing/2014/main" id="{8777A425-4F8B-C646-852E-D3B5803B6B55}"/>
              </a:ext>
            </a:extLst>
          </p:cNvPr>
          <p:cNvGrpSpPr/>
          <p:nvPr/>
        </p:nvGrpSpPr>
        <p:grpSpPr>
          <a:xfrm>
            <a:off x="638650" y="581354"/>
            <a:ext cx="9829800" cy="6126043"/>
            <a:chOff x="638650" y="581354"/>
            <a:chExt cx="9829800" cy="6126043"/>
          </a:xfrm>
        </p:grpSpPr>
        <p:sp>
          <p:nvSpPr>
            <p:cNvPr id="5" name="Oval Callout 4">
              <a:extLst>
                <a:ext uri="{FF2B5EF4-FFF2-40B4-BE49-F238E27FC236}">
                  <a16:creationId xmlns:a16="http://schemas.microsoft.com/office/drawing/2014/main" id="{EE64ADDB-FB2D-0147-ACFE-5989A29A2BF9}"/>
                </a:ext>
              </a:extLst>
            </p:cNvPr>
            <p:cNvSpPr/>
            <p:nvPr/>
          </p:nvSpPr>
          <p:spPr>
            <a:xfrm>
              <a:off x="638650" y="581354"/>
              <a:ext cx="9829800" cy="6126043"/>
            </a:xfrm>
            <a:prstGeom prst="wedgeEllipseCallout">
              <a:avLst>
                <a:gd name="adj1" fmla="val 57443"/>
                <a:gd name="adj2" fmla="val 4611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extBox 11">
              <a:extLst>
                <a:ext uri="{FF2B5EF4-FFF2-40B4-BE49-F238E27FC236}">
                  <a16:creationId xmlns:a16="http://schemas.microsoft.com/office/drawing/2014/main" id="{959682C7-881E-0E41-8ECF-5FB0482560CB}"/>
                </a:ext>
              </a:extLst>
            </p:cNvPr>
            <p:cNvSpPr txBox="1"/>
            <p:nvPr/>
          </p:nvSpPr>
          <p:spPr>
            <a:xfrm>
              <a:off x="961860" y="1718505"/>
              <a:ext cx="9183380" cy="3662541"/>
            </a:xfrm>
            <a:prstGeom prst="rect">
              <a:avLst/>
            </a:prstGeom>
            <a:noFill/>
          </p:spPr>
          <p:txBody>
            <a:bodyPr wrap="square" rtlCol="0">
              <a:spAutoFit/>
            </a:bodyPr>
            <a:lstStyle/>
            <a:p>
              <a:pPr algn="ctr"/>
              <a:r>
                <a:rPr lang="en-US" sz="5800" dirty="0">
                  <a:solidFill>
                    <a:srgbClr val="000000"/>
                  </a:solidFill>
                  <a:effectLst/>
                  <a:latin typeface="Cambria" panose="02040503050406030204" pitchFamily="18" charset="0"/>
                  <a:ea typeface="Times New Roman" panose="02020603050405020304" pitchFamily="18" charset="0"/>
                </a:rPr>
                <a:t>“</a:t>
              </a:r>
              <a:r>
                <a:rPr lang="en-US" sz="5800" dirty="0" err="1">
                  <a:solidFill>
                    <a:srgbClr val="000000"/>
                  </a:solidFill>
                  <a:effectLst/>
                  <a:latin typeface="Cambria" panose="02040503050406030204" pitchFamily="18" charset="0"/>
                  <a:ea typeface="Times New Roman" panose="02020603050405020304" pitchFamily="18" charset="0"/>
                </a:rPr>
                <a:t>Thức</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ăn</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của</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thực</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vật</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là</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nước</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chất</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khoáng</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khí</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các-bô-níc</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Thức</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ăn</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của</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động</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vật</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là</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thực</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vật</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và</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động</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vật</a:t>
              </a:r>
              <a:r>
                <a:rPr lang="en-US" sz="5800" dirty="0">
                  <a:solidFill>
                    <a:srgbClr val="000000"/>
                  </a:solidFill>
                  <a:effectLst/>
                  <a:latin typeface="Cambria" panose="02040503050406030204" pitchFamily="18" charset="0"/>
                  <a:ea typeface="Times New Roman" panose="02020603050405020304" pitchFamily="18" charset="0"/>
                </a:rPr>
                <a:t> </a:t>
              </a:r>
              <a:r>
                <a:rPr lang="en-US" sz="5800" dirty="0" err="1">
                  <a:solidFill>
                    <a:srgbClr val="000000"/>
                  </a:solidFill>
                  <a:effectLst/>
                  <a:latin typeface="Cambria" panose="02040503050406030204" pitchFamily="18" charset="0"/>
                  <a:ea typeface="Times New Roman" panose="02020603050405020304" pitchFamily="18" charset="0"/>
                </a:rPr>
                <a:t>khác</a:t>
              </a:r>
              <a:r>
                <a:rPr lang="en-US" sz="5800" dirty="0">
                  <a:solidFill>
                    <a:srgbClr val="000000"/>
                  </a:solidFill>
                  <a:effectLst/>
                  <a:latin typeface="Cambria" panose="02040503050406030204" pitchFamily="18" charset="0"/>
                  <a:ea typeface="Times New Roman" panose="02020603050405020304" pitchFamily="18" charset="0"/>
                </a:rPr>
                <a:t>.</a:t>
              </a:r>
              <a:r>
                <a:rPr lang="x-none" sz="5800" dirty="0">
                  <a:effectLst/>
                  <a:latin typeface="Cambria" panose="02040503050406030204" pitchFamily="18" charset="0"/>
                </a:rPr>
                <a:t> </a:t>
              </a:r>
              <a:endParaRPr lang="x-none" sz="5800" b="1" dirty="0">
                <a:solidFill>
                  <a:srgbClr val="C00000"/>
                </a:solidFill>
                <a:latin typeface="Cambria" panose="02040503050406030204" pitchFamily="18" charset="0"/>
              </a:endParaRPr>
            </a:p>
          </p:txBody>
        </p:sp>
      </p:grpSp>
      <p:pic>
        <p:nvPicPr>
          <p:cNvPr id="10" name="Picture 9">
            <a:extLst>
              <a:ext uri="{FF2B5EF4-FFF2-40B4-BE49-F238E27FC236}">
                <a16:creationId xmlns:a16="http://schemas.microsoft.com/office/drawing/2014/main" id="{28B23EF2-963C-A448-BCBC-AB72CB3CE4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0400" y="2554755"/>
            <a:ext cx="7732245" cy="7732245"/>
          </a:xfrm>
          <a:prstGeom prst="rect">
            <a:avLst/>
          </a:prstGeom>
        </p:spPr>
      </p:pic>
    </p:spTree>
    <p:extLst>
      <p:ext uri="{BB962C8B-B14F-4D97-AF65-F5344CB8AC3E}">
        <p14:creationId xmlns:p14="http://schemas.microsoft.com/office/powerpoint/2010/main" val="1683054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2">
            <a:extLst>
              <a:ext uri="{FF2B5EF4-FFF2-40B4-BE49-F238E27FC236}">
                <a16:creationId xmlns:a16="http://schemas.microsoft.com/office/drawing/2014/main" id="{6CBEF7A4-60DE-E641-A198-D452FDBD9BBE}"/>
              </a:ext>
            </a:extLst>
          </p:cNvPr>
          <p:cNvGrpSpPr/>
          <p:nvPr/>
        </p:nvGrpSpPr>
        <p:grpSpPr>
          <a:xfrm>
            <a:off x="1524000" y="2048268"/>
            <a:ext cx="15221071" cy="4543032"/>
            <a:chOff x="1524000" y="1642640"/>
            <a:chExt cx="15221071" cy="4543032"/>
          </a:xfrm>
        </p:grpSpPr>
        <p:sp>
          <p:nvSpPr>
            <p:cNvPr id="4" name="Rounded Rectangle 3">
              <a:extLst>
                <a:ext uri="{FF2B5EF4-FFF2-40B4-BE49-F238E27FC236}">
                  <a16:creationId xmlns:a16="http://schemas.microsoft.com/office/drawing/2014/main" id="{C50165D1-2DAD-5C44-A2CD-1627E97F7FED}"/>
                </a:ext>
              </a:extLst>
            </p:cNvPr>
            <p:cNvSpPr/>
            <p:nvPr/>
          </p:nvSpPr>
          <p:spPr>
            <a:xfrm>
              <a:off x="1524000" y="1642640"/>
              <a:ext cx="15221071" cy="4543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79432811-F045-7140-970C-B6403A280F11}"/>
                </a:ext>
              </a:extLst>
            </p:cNvPr>
            <p:cNvSpPr txBox="1"/>
            <p:nvPr/>
          </p:nvSpPr>
          <p:spPr>
            <a:xfrm>
              <a:off x="1714501" y="1744331"/>
              <a:ext cx="14859000" cy="4339650"/>
            </a:xfrm>
            <a:prstGeom prst="rect">
              <a:avLst/>
            </a:prstGeom>
            <a:noFill/>
          </p:spPr>
          <p:txBody>
            <a:bodyPr wrap="square" rtlCol="0">
              <a:spAutoFit/>
            </a:bodyPr>
            <a:lstStyle/>
            <a:p>
              <a:pPr>
                <a:lnSpc>
                  <a:spcPct val="115000"/>
                </a:lnSpc>
                <a:spcAft>
                  <a:spcPts val="800"/>
                </a:spcAft>
              </a:pPr>
              <a:r>
                <a:rPr lang="nl-NL" sz="6000" dirty="0">
                  <a:effectLst/>
                  <a:latin typeface="Cambria" panose="02040503050406030204" pitchFamily="18" charset="0"/>
                  <a:ea typeface="Calibri" panose="020F0502020204030204" pitchFamily="34" charset="0"/>
                </a:rPr>
                <a:t>	Động vật không tự tổng hợp được các chất dinh dưỡng như thực vật, phải sử dụng thức ăn từ thực vật và động vật khác để sống và phát triển.</a:t>
              </a:r>
              <a:r>
                <a:rPr lang="x-none" sz="6000" dirty="0">
                  <a:effectLst/>
                  <a:latin typeface="Cambria" panose="02040503050406030204" pitchFamily="18" charset="0"/>
                </a:rPr>
                <a:t> </a:t>
              </a:r>
              <a:endParaRPr lang="x-none" sz="6000" b="1" dirty="0">
                <a:effectLst/>
                <a:latin typeface="Cambria" panose="02040503050406030204" pitchFamily="18" charset="0"/>
                <a:ea typeface="Calibri" panose="020F0502020204030204" pitchFamily="34" charset="0"/>
              </a:endParaRPr>
            </a:p>
          </p:txBody>
        </p:sp>
      </p:grpSp>
    </p:spTree>
    <p:extLst>
      <p:ext uri="{BB962C8B-B14F-4D97-AF65-F5344CB8AC3E}">
        <p14:creationId xmlns:p14="http://schemas.microsoft.com/office/powerpoint/2010/main" val="1229559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6">
              <a:alphaModFix amt="56000"/>
            </a:blip>
            <a:stretch>
              <a:fillRect/>
            </a:stretch>
          </a:blipFill>
        </p:spPr>
        <p:txBody>
          <a:bodyPr/>
          <a:lstStyle/>
          <a:p>
            <a:endParaRPr lang="en-US"/>
          </a:p>
        </p:txBody>
      </p:sp>
      <p:sp>
        <p:nvSpPr>
          <p:cNvPr id="31" name="Freeform 3">
            <a:extLst>
              <a:ext uri="{FF2B5EF4-FFF2-40B4-BE49-F238E27FC236}">
                <a16:creationId xmlns:a16="http://schemas.microsoft.com/office/drawing/2014/main" id="{65089339-7738-514B-B373-BD1BB505E401}"/>
              </a:ext>
            </a:extLst>
          </p:cNvPr>
          <p:cNvSpPr/>
          <p:nvPr/>
        </p:nvSpPr>
        <p:spPr>
          <a:xfrm>
            <a:off x="12985926" y="4559087"/>
            <a:ext cx="4938239" cy="5540801"/>
          </a:xfrm>
          <a:custGeom>
            <a:avLst/>
            <a:gdLst/>
            <a:ahLst/>
            <a:cxnLst/>
            <a:rect l="l" t="t" r="r" b="b"/>
            <a:pathLst>
              <a:path w="4938239" h="5540801">
                <a:moveTo>
                  <a:pt x="0" y="0"/>
                </a:moveTo>
                <a:lnTo>
                  <a:pt x="4938239" y="0"/>
                </a:lnTo>
                <a:lnTo>
                  <a:pt x="4938239" y="5540801"/>
                </a:lnTo>
                <a:lnTo>
                  <a:pt x="0" y="5540801"/>
                </a:lnTo>
                <a:lnTo>
                  <a:pt x="0" y="0"/>
                </a:lnTo>
                <a:close/>
              </a:path>
            </a:pathLst>
          </a:custGeom>
          <a:blipFill>
            <a:blip r:embed="rId7"/>
            <a:stretch>
              <a:fillRect/>
            </a:stretch>
          </a:blipFill>
        </p:spPr>
        <p:txBody>
          <a:bodyPr/>
          <a:lstStyle/>
          <a:p>
            <a:endParaRPr lang="en-US"/>
          </a:p>
        </p:txBody>
      </p:sp>
      <p:pic>
        <p:nvPicPr>
          <p:cNvPr id="6" name="Picture 5">
            <a:extLst>
              <a:ext uri="{FF2B5EF4-FFF2-40B4-BE49-F238E27FC236}">
                <a16:creationId xmlns:a16="http://schemas.microsoft.com/office/drawing/2014/main" id="{1ADC70CF-5873-0841-AFD1-3E330D50FA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4600" y="1381162"/>
            <a:ext cx="9017000" cy="7442200"/>
          </a:xfrm>
          <a:prstGeom prst="rect">
            <a:avLst/>
          </a:prstGeom>
        </p:spPr>
      </p:pic>
    </p:spTree>
    <p:extLst>
      <p:ext uri="{BB962C8B-B14F-4D97-AF65-F5344CB8AC3E}">
        <p14:creationId xmlns:p14="http://schemas.microsoft.com/office/powerpoint/2010/main" val="138641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5">
            <a:extLst>
              <a:ext uri="{FF2B5EF4-FFF2-40B4-BE49-F238E27FC236}">
                <a16:creationId xmlns:a16="http://schemas.microsoft.com/office/drawing/2014/main" id="{2C913993-872A-3845-9AD5-BBB4A8D59359}"/>
              </a:ext>
            </a:extLst>
          </p:cNvPr>
          <p:cNvGrpSpPr/>
          <p:nvPr/>
        </p:nvGrpSpPr>
        <p:grpSpPr>
          <a:xfrm>
            <a:off x="1695843" y="1608257"/>
            <a:ext cx="11791557" cy="5698371"/>
            <a:chOff x="1695843" y="1608257"/>
            <a:chExt cx="11791557" cy="5698371"/>
          </a:xfrm>
        </p:grpSpPr>
        <p:sp>
          <p:nvSpPr>
            <p:cNvPr id="4" name="Rounded Rectangle 3">
              <a:extLst>
                <a:ext uri="{FF2B5EF4-FFF2-40B4-BE49-F238E27FC236}">
                  <a16:creationId xmlns:a16="http://schemas.microsoft.com/office/drawing/2014/main" id="{C50165D1-2DAD-5C44-A2CD-1627E97F7FED}"/>
                </a:ext>
              </a:extLst>
            </p:cNvPr>
            <p:cNvSpPr/>
            <p:nvPr/>
          </p:nvSpPr>
          <p:spPr>
            <a:xfrm>
              <a:off x="1695843" y="1608257"/>
              <a:ext cx="11791557" cy="56983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5235850A-3B01-CF45-AB30-26D318C8FE21}"/>
                </a:ext>
              </a:extLst>
            </p:cNvPr>
            <p:cNvSpPr txBox="1"/>
            <p:nvPr/>
          </p:nvSpPr>
          <p:spPr>
            <a:xfrm>
              <a:off x="2185385" y="2197020"/>
              <a:ext cx="11302015" cy="4349909"/>
            </a:xfrm>
            <a:prstGeom prst="rect">
              <a:avLst/>
            </a:prstGeom>
            <a:noFill/>
          </p:spPr>
          <p:txBody>
            <a:bodyPr wrap="square" rtlCol="0">
              <a:spAutoFit/>
            </a:bodyPr>
            <a:lstStyle/>
            <a:p>
              <a:pPr marL="742950" indent="-742950">
                <a:lnSpc>
                  <a:spcPct val="150000"/>
                </a:lnSpc>
                <a:spcAft>
                  <a:spcPts val="800"/>
                </a:spcAft>
                <a:buFont typeface="+mj-lt"/>
                <a:buAutoNum type="arabicPeriod"/>
                <a:tabLst>
                  <a:tab pos="255270" algn="l"/>
                </a:tabLst>
              </a:pPr>
              <a:r>
                <a:rPr lang="en-US" sz="6000" dirty="0" err="1">
                  <a:effectLst/>
                  <a:latin typeface="Cambria" panose="02040503050406030204" pitchFamily="18" charset="0"/>
                </a:rPr>
                <a:t>Thức</a:t>
              </a:r>
              <a:r>
                <a:rPr lang="en-US" sz="6000" dirty="0">
                  <a:effectLst/>
                  <a:latin typeface="Cambria" panose="02040503050406030204" pitchFamily="18" charset="0"/>
                </a:rPr>
                <a:t> </a:t>
              </a:r>
              <a:r>
                <a:rPr lang="en-US" sz="6000" dirty="0" err="1">
                  <a:effectLst/>
                  <a:latin typeface="Cambria" panose="02040503050406030204" pitchFamily="18" charset="0"/>
                </a:rPr>
                <a:t>ăn</a:t>
              </a:r>
              <a:r>
                <a:rPr lang="en-US" sz="6000" dirty="0">
                  <a:effectLst/>
                  <a:latin typeface="Cambria" panose="02040503050406030204" pitchFamily="18" charset="0"/>
                </a:rPr>
                <a:t> </a:t>
              </a:r>
              <a:r>
                <a:rPr lang="en-US" sz="6000" dirty="0" err="1">
                  <a:effectLst/>
                  <a:latin typeface="Cambria" panose="02040503050406030204" pitchFamily="18" charset="0"/>
                </a:rPr>
                <a:t>của</a:t>
              </a:r>
              <a:r>
                <a:rPr lang="en-US" sz="6000" dirty="0">
                  <a:effectLst/>
                  <a:latin typeface="Cambria" panose="02040503050406030204" pitchFamily="18" charset="0"/>
                </a:rPr>
                <a:t> </a:t>
              </a:r>
              <a:r>
                <a:rPr lang="en-US" sz="6000" dirty="0" err="1">
                  <a:effectLst/>
                  <a:latin typeface="Cambria" panose="02040503050406030204" pitchFamily="18" charset="0"/>
                </a:rPr>
                <a:t>động</a:t>
              </a:r>
              <a:r>
                <a:rPr lang="en-US" sz="6000" dirty="0">
                  <a:effectLst/>
                  <a:latin typeface="Cambria" panose="02040503050406030204" pitchFamily="18" charset="0"/>
                </a:rPr>
                <a:t> </a:t>
              </a:r>
              <a:r>
                <a:rPr lang="en-US" sz="6000" dirty="0" err="1">
                  <a:effectLst/>
                  <a:latin typeface="Cambria" panose="02040503050406030204" pitchFamily="18" charset="0"/>
                </a:rPr>
                <a:t>vật</a:t>
              </a:r>
              <a:r>
                <a:rPr lang="en-US" sz="6000" dirty="0">
                  <a:effectLst/>
                  <a:latin typeface="Cambria" panose="02040503050406030204" pitchFamily="18" charset="0"/>
                </a:rPr>
                <a:t> </a:t>
              </a:r>
              <a:r>
                <a:rPr lang="en-US" sz="6000" dirty="0" err="1">
                  <a:effectLst/>
                  <a:latin typeface="Cambria" panose="02040503050406030204" pitchFamily="18" charset="0"/>
                </a:rPr>
                <a:t>là</a:t>
              </a:r>
              <a:r>
                <a:rPr lang="en-US" sz="6000" dirty="0">
                  <a:effectLst/>
                  <a:latin typeface="Cambria" panose="02040503050406030204" pitchFamily="18" charset="0"/>
                </a:rPr>
                <a:t> </a:t>
              </a:r>
              <a:r>
                <a:rPr lang="en-US" sz="6000" dirty="0" err="1">
                  <a:effectLst/>
                  <a:latin typeface="Cambria" panose="02040503050406030204" pitchFamily="18" charset="0"/>
                </a:rPr>
                <a:t>gì</a:t>
              </a:r>
              <a:r>
                <a:rPr lang="en-US" sz="6000" dirty="0">
                  <a:effectLst/>
                  <a:latin typeface="Cambria" panose="02040503050406030204" pitchFamily="18" charset="0"/>
                </a:rPr>
                <a:t>?</a:t>
              </a:r>
              <a:endParaRPr lang="x-none" sz="6000" dirty="0">
                <a:latin typeface="Cambria" panose="02040503050406030204" pitchFamily="18" charset="0"/>
                <a:cs typeface="Times New Roman" panose="02020603050405020304" pitchFamily="18" charset="0"/>
              </a:endParaRPr>
            </a:p>
            <a:p>
              <a:pPr marL="742950" indent="-742950">
                <a:lnSpc>
                  <a:spcPct val="150000"/>
                </a:lnSpc>
                <a:spcAft>
                  <a:spcPts val="800"/>
                </a:spcAft>
                <a:buFont typeface="+mj-lt"/>
                <a:buAutoNum type="arabicPeriod"/>
                <a:tabLst>
                  <a:tab pos="255270" algn="l"/>
                </a:tabLst>
              </a:pPr>
              <a:r>
                <a:rPr lang="en-US" sz="6000" dirty="0" err="1">
                  <a:effectLst/>
                  <a:latin typeface="Cambria" panose="02040503050406030204" pitchFamily="18" charset="0"/>
                </a:rPr>
                <a:t>Hãy</a:t>
              </a:r>
              <a:r>
                <a:rPr lang="en-US" sz="6000" dirty="0">
                  <a:effectLst/>
                  <a:latin typeface="Cambria" panose="02040503050406030204" pitchFamily="18" charset="0"/>
                </a:rPr>
                <a:t> </a:t>
              </a:r>
              <a:r>
                <a:rPr lang="en-US" sz="6000" dirty="0" err="1">
                  <a:effectLst/>
                  <a:latin typeface="Cambria" panose="02040503050406030204" pitchFamily="18" charset="0"/>
                </a:rPr>
                <a:t>kể</a:t>
              </a:r>
              <a:r>
                <a:rPr lang="en-US" sz="6000" dirty="0">
                  <a:effectLst/>
                  <a:latin typeface="Cambria" panose="02040503050406030204" pitchFamily="18" charset="0"/>
                </a:rPr>
                <a:t> </a:t>
              </a:r>
              <a:r>
                <a:rPr lang="en-US" sz="6000" dirty="0" err="1">
                  <a:effectLst/>
                  <a:latin typeface="Cambria" panose="02040503050406030204" pitchFamily="18" charset="0"/>
                </a:rPr>
                <a:t>tên</a:t>
              </a:r>
              <a:r>
                <a:rPr lang="en-US" sz="6000" dirty="0">
                  <a:effectLst/>
                  <a:latin typeface="Cambria" panose="02040503050406030204" pitchFamily="18" charset="0"/>
                </a:rPr>
                <a:t> </a:t>
              </a:r>
              <a:r>
                <a:rPr lang="en-US" sz="6000" dirty="0" err="1">
                  <a:effectLst/>
                  <a:latin typeface="Cambria" panose="02040503050406030204" pitchFamily="18" charset="0"/>
                </a:rPr>
                <a:t>một</a:t>
              </a:r>
              <a:r>
                <a:rPr lang="en-US" sz="6000" dirty="0">
                  <a:effectLst/>
                  <a:latin typeface="Cambria" panose="02040503050406030204" pitchFamily="18" charset="0"/>
                </a:rPr>
                <a:t> </a:t>
              </a:r>
              <a:r>
                <a:rPr lang="en-US" sz="6000" dirty="0" err="1">
                  <a:effectLst/>
                  <a:latin typeface="Cambria" panose="02040503050406030204" pitchFamily="18" charset="0"/>
                </a:rPr>
                <a:t>số</a:t>
              </a:r>
              <a:r>
                <a:rPr lang="en-US" sz="6000" dirty="0">
                  <a:effectLst/>
                  <a:latin typeface="Cambria" panose="02040503050406030204" pitchFamily="18" charset="0"/>
                </a:rPr>
                <a:t> </a:t>
              </a:r>
              <a:r>
                <a:rPr lang="en-US" sz="6000" dirty="0" err="1">
                  <a:effectLst/>
                  <a:latin typeface="Cambria" panose="02040503050406030204" pitchFamily="18" charset="0"/>
                </a:rPr>
                <a:t>động</a:t>
              </a:r>
              <a:r>
                <a:rPr lang="en-US" sz="6000" dirty="0">
                  <a:effectLst/>
                  <a:latin typeface="Cambria" panose="02040503050406030204" pitchFamily="18" charset="0"/>
                </a:rPr>
                <a:t> </a:t>
              </a:r>
              <a:r>
                <a:rPr lang="en-US" sz="6000" dirty="0" err="1">
                  <a:effectLst/>
                  <a:latin typeface="Cambria" panose="02040503050406030204" pitchFamily="18" charset="0"/>
                </a:rPr>
                <a:t>vật</a:t>
              </a:r>
              <a:r>
                <a:rPr lang="en-US" sz="6000" dirty="0">
                  <a:effectLst/>
                  <a:latin typeface="Cambria" panose="02040503050406030204" pitchFamily="18" charset="0"/>
                </a:rPr>
                <a:t> </a:t>
              </a:r>
              <a:r>
                <a:rPr lang="en-US" sz="6000" dirty="0" err="1">
                  <a:effectLst/>
                  <a:latin typeface="Cambria" panose="02040503050406030204" pitchFamily="18" charset="0"/>
                </a:rPr>
                <a:t>ăn</a:t>
              </a:r>
              <a:r>
                <a:rPr lang="en-US" sz="6000" dirty="0">
                  <a:effectLst/>
                  <a:latin typeface="Cambria" panose="02040503050406030204" pitchFamily="18" charset="0"/>
                </a:rPr>
                <a:t> </a:t>
              </a:r>
              <a:r>
                <a:rPr lang="en-US" sz="6000" dirty="0" err="1">
                  <a:effectLst/>
                  <a:latin typeface="Cambria" panose="02040503050406030204" pitchFamily="18" charset="0"/>
                </a:rPr>
                <a:t>cả</a:t>
              </a:r>
              <a:r>
                <a:rPr lang="en-US" sz="6000" dirty="0">
                  <a:effectLst/>
                  <a:latin typeface="Cambria" panose="02040503050406030204" pitchFamily="18" charset="0"/>
                </a:rPr>
                <a:t> </a:t>
              </a:r>
              <a:r>
                <a:rPr lang="en-US" sz="6000" dirty="0" err="1">
                  <a:effectLst/>
                  <a:latin typeface="Cambria" panose="02040503050406030204" pitchFamily="18" charset="0"/>
                </a:rPr>
                <a:t>thực</a:t>
              </a:r>
              <a:r>
                <a:rPr lang="en-US" sz="6000" dirty="0">
                  <a:effectLst/>
                  <a:latin typeface="Cambria" panose="02040503050406030204" pitchFamily="18" charset="0"/>
                </a:rPr>
                <a:t> </a:t>
              </a:r>
              <a:r>
                <a:rPr lang="en-US" sz="6000" dirty="0" err="1">
                  <a:effectLst/>
                  <a:latin typeface="Cambria" panose="02040503050406030204" pitchFamily="18" charset="0"/>
                </a:rPr>
                <a:t>vật</a:t>
              </a:r>
              <a:r>
                <a:rPr lang="en-US" sz="6000" dirty="0">
                  <a:effectLst/>
                  <a:latin typeface="Cambria" panose="02040503050406030204" pitchFamily="18" charset="0"/>
                </a:rPr>
                <a:t> </a:t>
              </a:r>
              <a:r>
                <a:rPr lang="en-US" sz="6000" dirty="0" err="1">
                  <a:effectLst/>
                  <a:latin typeface="Cambria" panose="02040503050406030204" pitchFamily="18" charset="0"/>
                </a:rPr>
                <a:t>và</a:t>
              </a:r>
              <a:r>
                <a:rPr lang="en-US" sz="6000" dirty="0">
                  <a:effectLst/>
                  <a:latin typeface="Cambria" panose="02040503050406030204" pitchFamily="18" charset="0"/>
                </a:rPr>
                <a:t> </a:t>
              </a:r>
              <a:r>
                <a:rPr lang="en-US" sz="6000" dirty="0" err="1">
                  <a:effectLst/>
                  <a:latin typeface="Cambria" panose="02040503050406030204" pitchFamily="18" charset="0"/>
                </a:rPr>
                <a:t>động</a:t>
              </a:r>
              <a:r>
                <a:rPr lang="en-US" sz="6000" dirty="0">
                  <a:effectLst/>
                  <a:latin typeface="Cambria" panose="02040503050406030204" pitchFamily="18" charset="0"/>
                </a:rPr>
                <a:t> </a:t>
              </a:r>
              <a:r>
                <a:rPr lang="en-US" sz="6000" dirty="0" err="1">
                  <a:effectLst/>
                  <a:latin typeface="Cambria" panose="02040503050406030204" pitchFamily="18" charset="0"/>
                </a:rPr>
                <a:t>vật</a:t>
              </a:r>
              <a:endParaRPr lang="vi-VN" sz="6000" dirty="0">
                <a:latin typeface="Cambria" panose="02040503050406030204" pitchFamily="18" charset="0"/>
              </a:endParaRPr>
            </a:p>
          </p:txBody>
        </p:sp>
      </p:grpSp>
      <p:sp>
        <p:nvSpPr>
          <p:cNvPr id="25" name="Freeform 3">
            <a:extLst>
              <a:ext uri="{FF2B5EF4-FFF2-40B4-BE49-F238E27FC236}">
                <a16:creationId xmlns:a16="http://schemas.microsoft.com/office/drawing/2014/main" id="{DD5D8C40-4AAF-A341-9821-FC373F6CE6DF}"/>
              </a:ext>
            </a:extLst>
          </p:cNvPr>
          <p:cNvSpPr/>
          <p:nvPr/>
        </p:nvSpPr>
        <p:spPr>
          <a:xfrm>
            <a:off x="10992257" y="3552342"/>
            <a:ext cx="4938239" cy="5540801"/>
          </a:xfrm>
          <a:custGeom>
            <a:avLst/>
            <a:gdLst/>
            <a:ahLst/>
            <a:cxnLst/>
            <a:rect l="l" t="t" r="r" b="b"/>
            <a:pathLst>
              <a:path w="4938239" h="5540801">
                <a:moveTo>
                  <a:pt x="0" y="0"/>
                </a:moveTo>
                <a:lnTo>
                  <a:pt x="4938239" y="0"/>
                </a:lnTo>
                <a:lnTo>
                  <a:pt x="4938239" y="5540801"/>
                </a:lnTo>
                <a:lnTo>
                  <a:pt x="0" y="5540801"/>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939515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7200" y="-219004"/>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04800" y="8801100"/>
            <a:ext cx="17678400" cy="1485900"/>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79432811-F045-7140-970C-B6403A280F11}"/>
              </a:ext>
            </a:extLst>
          </p:cNvPr>
          <p:cNvSpPr txBox="1"/>
          <p:nvPr/>
        </p:nvSpPr>
        <p:spPr>
          <a:xfrm>
            <a:off x="603626" y="821459"/>
            <a:ext cx="16757951" cy="6113918"/>
          </a:xfrm>
          <a:prstGeom prst="rect">
            <a:avLst/>
          </a:prstGeom>
          <a:noFill/>
        </p:spPr>
        <p:txBody>
          <a:bodyPr wrap="square" rtlCol="0">
            <a:spAutoFit/>
          </a:bodyPr>
          <a:lstStyle/>
          <a:p>
            <a:pPr algn="ctr">
              <a:lnSpc>
                <a:spcPct val="115000"/>
              </a:lnSpc>
              <a:spcAft>
                <a:spcPts val="800"/>
              </a:spcAft>
            </a:pPr>
            <a:r>
              <a:rPr lang="nl-NL" sz="6000" dirty="0">
                <a:effectLst/>
                <a:latin typeface="Cambria" panose="02040503050406030204" pitchFamily="18" charset="0"/>
                <a:ea typeface="Calibri" panose="020F0502020204030204" pitchFamily="34" charset="0"/>
              </a:rPr>
              <a:t>	</a:t>
            </a:r>
            <a:r>
              <a:rPr lang="nl-NL" sz="6000" b="1" dirty="0">
                <a:solidFill>
                  <a:srgbClr val="C00000"/>
                </a:solidFill>
                <a:effectLst/>
                <a:latin typeface="Cambria" panose="02040503050406030204" pitchFamily="18" charset="0"/>
                <a:ea typeface="Calibri" panose="020F0502020204030204" pitchFamily="34" charset="0"/>
              </a:rPr>
              <a:t>GHI VỞ</a:t>
            </a:r>
          </a:p>
          <a:p>
            <a:pPr>
              <a:lnSpc>
                <a:spcPct val="150000"/>
              </a:lnSpc>
            </a:pPr>
            <a:r>
              <a:rPr lang="en-US" sz="5400" dirty="0"/>
              <a:t>2. </a:t>
            </a:r>
            <a:r>
              <a:rPr lang="en-MY" sz="5400" dirty="0" err="1"/>
              <a:t>Thức</a:t>
            </a:r>
            <a:r>
              <a:rPr lang="en-MY" sz="5400" dirty="0"/>
              <a:t> </a:t>
            </a:r>
            <a:r>
              <a:rPr lang="en-MY" sz="5400" dirty="0" err="1"/>
              <a:t>ăn</a:t>
            </a:r>
            <a:r>
              <a:rPr lang="en-MY" sz="5400" dirty="0"/>
              <a:t> </a:t>
            </a:r>
            <a:r>
              <a:rPr lang="en-MY" sz="5400" dirty="0" err="1"/>
              <a:t>của</a:t>
            </a:r>
            <a:r>
              <a:rPr lang="en-MY" sz="5400" dirty="0"/>
              <a:t> </a:t>
            </a:r>
            <a:r>
              <a:rPr lang="en-MY" sz="5400" dirty="0" err="1"/>
              <a:t>động</a:t>
            </a:r>
            <a:r>
              <a:rPr lang="en-MY" sz="5400" dirty="0"/>
              <a:t> </a:t>
            </a:r>
            <a:r>
              <a:rPr lang="en-MY" sz="5400" dirty="0" err="1"/>
              <a:t>vật</a:t>
            </a:r>
            <a:r>
              <a:rPr lang="en-MY" sz="5400" dirty="0"/>
              <a:t> </a:t>
            </a:r>
            <a:endParaRPr lang="en-US" sz="5400" dirty="0"/>
          </a:p>
          <a:p>
            <a:pPr>
              <a:lnSpc>
                <a:spcPct val="150000"/>
              </a:lnSpc>
            </a:pPr>
            <a:r>
              <a:rPr lang="pl-PL" sz="5400" dirty="0"/>
              <a:t>- Có nhu cầu về thức ăn khác nhau.</a:t>
            </a:r>
            <a:endParaRPr lang="en-US" sz="5400" dirty="0"/>
          </a:p>
          <a:p>
            <a:pPr>
              <a:lnSpc>
                <a:spcPct val="150000"/>
              </a:lnSpc>
            </a:pPr>
            <a:r>
              <a:rPr lang="pl-PL" sz="5400" dirty="0"/>
              <a:t>- Có động vật chỉ ăn thực vật, có động vật chỉ ăn động vật, có động vật ăn cả thực vật và động vật.</a:t>
            </a:r>
            <a:endParaRPr lang="en-US" sz="5400" dirty="0"/>
          </a:p>
        </p:txBody>
      </p:sp>
      <p:sp>
        <p:nvSpPr>
          <p:cNvPr id="12" name="Freeform 3">
            <a:extLst>
              <a:ext uri="{FF2B5EF4-FFF2-40B4-BE49-F238E27FC236}">
                <a16:creationId xmlns:a16="http://schemas.microsoft.com/office/drawing/2014/main" id="{DD5D8C40-4AAF-A341-9821-FC373F6CE6DF}"/>
              </a:ext>
            </a:extLst>
          </p:cNvPr>
          <p:cNvSpPr/>
          <p:nvPr/>
        </p:nvSpPr>
        <p:spPr>
          <a:xfrm>
            <a:off x="16330529" y="6935377"/>
            <a:ext cx="2062096" cy="2959043"/>
          </a:xfrm>
          <a:custGeom>
            <a:avLst/>
            <a:gdLst/>
            <a:ahLst/>
            <a:cxnLst/>
            <a:rect l="l" t="t" r="r" b="b"/>
            <a:pathLst>
              <a:path w="4938239" h="5540801">
                <a:moveTo>
                  <a:pt x="0" y="0"/>
                </a:moveTo>
                <a:lnTo>
                  <a:pt x="4938239" y="0"/>
                </a:lnTo>
                <a:lnTo>
                  <a:pt x="4938239" y="5540801"/>
                </a:lnTo>
                <a:lnTo>
                  <a:pt x="0" y="5540801"/>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212617582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231309" y="5894061"/>
            <a:ext cx="3884317" cy="3877254"/>
          </a:xfrm>
          <a:custGeom>
            <a:avLst/>
            <a:gdLst/>
            <a:ahLst/>
            <a:cxnLst/>
            <a:rect l="l" t="t" r="r" b="b"/>
            <a:pathLst>
              <a:path w="3884317" h="3877254">
                <a:moveTo>
                  <a:pt x="0" y="0"/>
                </a:moveTo>
                <a:lnTo>
                  <a:pt x="3884316" y="0"/>
                </a:lnTo>
                <a:lnTo>
                  <a:pt x="3884316" y="3877254"/>
                </a:lnTo>
                <a:lnTo>
                  <a:pt x="0" y="38772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737787" y="7605074"/>
            <a:ext cx="1562965" cy="1923112"/>
          </a:xfrm>
          <a:custGeom>
            <a:avLst/>
            <a:gdLst/>
            <a:ahLst/>
            <a:cxnLst/>
            <a:rect l="l" t="t" r="r" b="b"/>
            <a:pathLst>
              <a:path w="1562965" h="1923112">
                <a:moveTo>
                  <a:pt x="0" y="0"/>
                </a:moveTo>
                <a:lnTo>
                  <a:pt x="1562965" y="0"/>
                </a:lnTo>
                <a:lnTo>
                  <a:pt x="1562965" y="1923111"/>
                </a:lnTo>
                <a:lnTo>
                  <a:pt x="0" y="19231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6076047" y="6595686"/>
            <a:ext cx="2446094" cy="3009735"/>
          </a:xfrm>
          <a:custGeom>
            <a:avLst/>
            <a:gdLst/>
            <a:ahLst/>
            <a:cxnLst/>
            <a:rect l="l" t="t" r="r" b="b"/>
            <a:pathLst>
              <a:path w="2446094" h="3009735">
                <a:moveTo>
                  <a:pt x="0" y="0"/>
                </a:moveTo>
                <a:lnTo>
                  <a:pt x="2446094" y="0"/>
                </a:lnTo>
                <a:lnTo>
                  <a:pt x="2446094" y="3009734"/>
                </a:lnTo>
                <a:lnTo>
                  <a:pt x="0" y="30097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10">
              <a:alphaModFix amt="56000"/>
            </a:blip>
            <a:stretch>
              <a:fillRect/>
            </a:stretch>
          </a:blipFill>
        </p:spPr>
        <p:txBody>
          <a:bodyPr/>
          <a:lstStyle/>
          <a:p>
            <a:endParaRPr lang="en-US"/>
          </a:p>
        </p:txBody>
      </p:sp>
      <p:pic>
        <p:nvPicPr>
          <p:cNvPr id="10" name="Picture 9">
            <a:extLst>
              <a:ext uri="{FF2B5EF4-FFF2-40B4-BE49-F238E27FC236}">
                <a16:creationId xmlns:a16="http://schemas.microsoft.com/office/drawing/2014/main" id="{E8F618D3-0B26-D04D-BAD9-624CF6DDEA7B}"/>
              </a:ext>
            </a:extLst>
          </p:cNvPr>
          <p:cNvPicPr>
            <a:picLocks noChangeAspect="1"/>
          </p:cNvPicPr>
          <p:nvPr/>
        </p:nvPicPr>
        <p:blipFill>
          <a:blip r:embed="rId11"/>
          <a:stretch>
            <a:fillRect/>
          </a:stretch>
        </p:blipFill>
        <p:spPr>
          <a:xfrm>
            <a:off x="2757273" y="2744227"/>
            <a:ext cx="13081000" cy="3327400"/>
          </a:xfrm>
          <a:prstGeom prst="rect">
            <a:avLst/>
          </a:prstGeom>
        </p:spPr>
      </p:pic>
      <p:sp>
        <p:nvSpPr>
          <p:cNvPr id="15" name="Freeform 6">
            <a:extLst>
              <a:ext uri="{FF2B5EF4-FFF2-40B4-BE49-F238E27FC236}">
                <a16:creationId xmlns:a16="http://schemas.microsoft.com/office/drawing/2014/main" id="{4E0E4B7D-F119-5249-BB5B-6B9894179F79}"/>
              </a:ext>
            </a:extLst>
          </p:cNvPr>
          <p:cNvSpPr/>
          <p:nvPr/>
        </p:nvSpPr>
        <p:spPr>
          <a:xfrm flipH="1">
            <a:off x="12572930" y="6807998"/>
            <a:ext cx="2640593" cy="3136756"/>
          </a:xfrm>
          <a:custGeom>
            <a:avLst/>
            <a:gdLst/>
            <a:ahLst/>
            <a:cxnLst/>
            <a:rect l="l" t="t" r="r" b="b"/>
            <a:pathLst>
              <a:path w="2640593" h="3136756">
                <a:moveTo>
                  <a:pt x="2640593" y="0"/>
                </a:moveTo>
                <a:lnTo>
                  <a:pt x="0" y="0"/>
                </a:lnTo>
                <a:lnTo>
                  <a:pt x="0" y="3136756"/>
                </a:lnTo>
                <a:lnTo>
                  <a:pt x="2640593" y="3136756"/>
                </a:lnTo>
                <a:lnTo>
                  <a:pt x="264059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C5774792-1C00-2546-AE94-4A69AECD895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8506" y="4672877"/>
            <a:ext cx="5864394" cy="5864394"/>
          </a:xfrm>
          <a:prstGeom prst="rect">
            <a:avLst/>
          </a:prstGeom>
        </p:spPr>
      </p:pic>
    </p:spTree>
    <p:extLst>
      <p:ext uri="{BB962C8B-B14F-4D97-AF65-F5344CB8AC3E}">
        <p14:creationId xmlns:p14="http://schemas.microsoft.com/office/powerpoint/2010/main" val="1600063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6">
              <a:alphaModFix amt="56000"/>
            </a:blip>
            <a:stretch>
              <a:fillRect/>
            </a:stretch>
          </a:blipFill>
        </p:spPr>
        <p:txBody>
          <a:bodyPr/>
          <a:lstStyle/>
          <a:p>
            <a:endParaRPr lang="en-US"/>
          </a:p>
        </p:txBody>
      </p:sp>
      <p:pic>
        <p:nvPicPr>
          <p:cNvPr id="30" name="Picture 29">
            <a:extLst>
              <a:ext uri="{FF2B5EF4-FFF2-40B4-BE49-F238E27FC236}">
                <a16:creationId xmlns:a16="http://schemas.microsoft.com/office/drawing/2014/main" id="{9320917C-10D6-DA45-97E7-212F4D9625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357" y="753769"/>
            <a:ext cx="13171364" cy="6649620"/>
          </a:xfrm>
          <a:prstGeom prst="rect">
            <a:avLst/>
          </a:prstGeom>
        </p:spPr>
      </p:pic>
      <p:sp>
        <p:nvSpPr>
          <p:cNvPr id="31" name="Freeform 3">
            <a:extLst>
              <a:ext uri="{FF2B5EF4-FFF2-40B4-BE49-F238E27FC236}">
                <a16:creationId xmlns:a16="http://schemas.microsoft.com/office/drawing/2014/main" id="{65089339-7738-514B-B373-BD1BB505E401}"/>
              </a:ext>
            </a:extLst>
          </p:cNvPr>
          <p:cNvSpPr/>
          <p:nvPr/>
        </p:nvSpPr>
        <p:spPr>
          <a:xfrm>
            <a:off x="12985926" y="4559087"/>
            <a:ext cx="4938239" cy="5540801"/>
          </a:xfrm>
          <a:custGeom>
            <a:avLst/>
            <a:gdLst/>
            <a:ahLst/>
            <a:cxnLst/>
            <a:rect l="l" t="t" r="r" b="b"/>
            <a:pathLst>
              <a:path w="4938239" h="5540801">
                <a:moveTo>
                  <a:pt x="0" y="0"/>
                </a:moveTo>
                <a:lnTo>
                  <a:pt x="4938239" y="0"/>
                </a:lnTo>
                <a:lnTo>
                  <a:pt x="4938239" y="5540801"/>
                </a:lnTo>
                <a:lnTo>
                  <a:pt x="0" y="5540801"/>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2362888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0" name="Group 9">
            <a:extLst>
              <a:ext uri="{FF2B5EF4-FFF2-40B4-BE49-F238E27FC236}">
                <a16:creationId xmlns:a16="http://schemas.microsoft.com/office/drawing/2014/main" id="{64EB1098-77DD-E74D-8C39-B2EA7EC0143E}"/>
              </a:ext>
            </a:extLst>
          </p:cNvPr>
          <p:cNvGrpSpPr/>
          <p:nvPr/>
        </p:nvGrpSpPr>
        <p:grpSpPr>
          <a:xfrm>
            <a:off x="2717090" y="1608255"/>
            <a:ext cx="11791557" cy="4297243"/>
            <a:chOff x="2717090" y="1608255"/>
            <a:chExt cx="11791557" cy="4297243"/>
          </a:xfrm>
        </p:grpSpPr>
        <p:sp>
          <p:nvSpPr>
            <p:cNvPr id="4" name="Rounded Rectangle 3">
              <a:extLst>
                <a:ext uri="{FF2B5EF4-FFF2-40B4-BE49-F238E27FC236}">
                  <a16:creationId xmlns:a16="http://schemas.microsoft.com/office/drawing/2014/main" id="{C50165D1-2DAD-5C44-A2CD-1627E97F7FED}"/>
                </a:ext>
              </a:extLst>
            </p:cNvPr>
            <p:cNvSpPr/>
            <p:nvPr/>
          </p:nvSpPr>
          <p:spPr>
            <a:xfrm>
              <a:off x="2717090" y="1608255"/>
              <a:ext cx="11791557" cy="42972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5235850A-3B01-CF45-AB30-26D318C8FE21}"/>
                </a:ext>
              </a:extLst>
            </p:cNvPr>
            <p:cNvSpPr txBox="1"/>
            <p:nvPr/>
          </p:nvSpPr>
          <p:spPr>
            <a:xfrm>
              <a:off x="3584315" y="2200528"/>
              <a:ext cx="10924332" cy="2215991"/>
            </a:xfrm>
            <a:prstGeom prst="rect">
              <a:avLst/>
            </a:prstGeom>
            <a:noFill/>
          </p:spPr>
          <p:txBody>
            <a:bodyPr wrap="square" rtlCol="0">
              <a:spAutoFit/>
            </a:bodyPr>
            <a:lstStyle/>
            <a:p>
              <a:pPr algn="ctr">
                <a:lnSpc>
                  <a:spcPct val="115000"/>
                </a:lnSpc>
                <a:spcAft>
                  <a:spcPts val="800"/>
                </a:spcAft>
              </a:pPr>
              <a:r>
                <a:rPr lang="en-US" sz="6000" b="1" dirty="0" err="1">
                  <a:solidFill>
                    <a:srgbClr val="000000"/>
                  </a:solidFill>
                  <a:effectLst/>
                  <a:latin typeface="Cambria" panose="02040503050406030204" pitchFamily="18" charset="0"/>
                  <a:ea typeface="Calibri" panose="020F0502020204030204" pitchFamily="34" charset="0"/>
                </a:rPr>
                <a:t>Các</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yếu</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tố</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nào</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cần</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cho</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sự</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sống</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và</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phát</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triển</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của</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động</a:t>
              </a:r>
              <a:r>
                <a:rPr lang="en-US" sz="6000" b="1" dirty="0">
                  <a:solidFill>
                    <a:srgbClr val="000000"/>
                  </a:solidFill>
                  <a:effectLst/>
                  <a:latin typeface="Cambria" panose="02040503050406030204" pitchFamily="18" charset="0"/>
                  <a:ea typeface="Calibri" panose="020F0502020204030204" pitchFamily="34" charset="0"/>
                </a:rPr>
                <a:t> </a:t>
              </a:r>
              <a:r>
                <a:rPr lang="en-US" sz="6000" b="1" dirty="0" err="1">
                  <a:solidFill>
                    <a:srgbClr val="000000"/>
                  </a:solidFill>
                  <a:effectLst/>
                  <a:latin typeface="Cambria" panose="02040503050406030204" pitchFamily="18" charset="0"/>
                  <a:ea typeface="Calibri" panose="020F0502020204030204" pitchFamily="34" charset="0"/>
                </a:rPr>
                <a:t>vật</a:t>
              </a:r>
              <a:r>
                <a:rPr lang="en-US" sz="6000" b="1" dirty="0">
                  <a:solidFill>
                    <a:srgbClr val="000000"/>
                  </a:solidFill>
                  <a:effectLst/>
                  <a:latin typeface="Cambria" panose="02040503050406030204" pitchFamily="18" charset="0"/>
                  <a:ea typeface="Calibri" panose="020F0502020204030204" pitchFamily="34" charset="0"/>
                </a:rPr>
                <a:t>?</a:t>
              </a:r>
              <a:endParaRPr lang="x-none" sz="6000" b="1" dirty="0">
                <a:effectLst/>
                <a:latin typeface="Cambria" panose="02040503050406030204" pitchFamily="18" charset="0"/>
                <a:ea typeface="Calibri" panose="020F0502020204030204" pitchFamily="34" charset="0"/>
              </a:endParaRPr>
            </a:p>
          </p:txBody>
        </p:sp>
      </p:grpSp>
      <p:sp>
        <p:nvSpPr>
          <p:cNvPr id="25" name="Freeform 3">
            <a:extLst>
              <a:ext uri="{FF2B5EF4-FFF2-40B4-BE49-F238E27FC236}">
                <a16:creationId xmlns:a16="http://schemas.microsoft.com/office/drawing/2014/main" id="{DD5D8C40-4AAF-A341-9821-FC373F6CE6DF}"/>
              </a:ext>
            </a:extLst>
          </p:cNvPr>
          <p:cNvSpPr/>
          <p:nvPr/>
        </p:nvSpPr>
        <p:spPr>
          <a:xfrm>
            <a:off x="12985926" y="4559087"/>
            <a:ext cx="4938239" cy="5540801"/>
          </a:xfrm>
          <a:custGeom>
            <a:avLst/>
            <a:gdLst/>
            <a:ahLst/>
            <a:cxnLst/>
            <a:rect l="l" t="t" r="r" b="b"/>
            <a:pathLst>
              <a:path w="4938239" h="5540801">
                <a:moveTo>
                  <a:pt x="0" y="0"/>
                </a:moveTo>
                <a:lnTo>
                  <a:pt x="4938239" y="0"/>
                </a:lnTo>
                <a:lnTo>
                  <a:pt x="4938239" y="5540801"/>
                </a:lnTo>
                <a:lnTo>
                  <a:pt x="0" y="5540801"/>
                </a:lnTo>
                <a:lnTo>
                  <a:pt x="0" y="0"/>
                </a:lnTo>
                <a:close/>
              </a:path>
            </a:pathLst>
          </a:custGeom>
          <a:blipFill>
            <a:blip r:embed="rId7"/>
            <a:stretch>
              <a:fillRect/>
            </a:stretch>
          </a:blipFill>
        </p:spPr>
        <p:txBody>
          <a:bodyPr/>
          <a:lstStyle/>
          <a:p>
            <a:endParaRPr lang="en-US"/>
          </a:p>
        </p:txBody>
      </p:sp>
      <p:pic>
        <p:nvPicPr>
          <p:cNvPr id="6" name="Picture 5">
            <a:extLst>
              <a:ext uri="{FF2B5EF4-FFF2-40B4-BE49-F238E27FC236}">
                <a16:creationId xmlns:a16="http://schemas.microsoft.com/office/drawing/2014/main" id="{656B1DC1-5ABD-FE4C-BEF2-4B4354BDFD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629" y="3025994"/>
            <a:ext cx="7121424" cy="7121424"/>
          </a:xfrm>
          <a:prstGeom prst="rect">
            <a:avLst/>
          </a:prstGeom>
        </p:spPr>
      </p:pic>
    </p:spTree>
    <p:extLst>
      <p:ext uri="{BB962C8B-B14F-4D97-AF65-F5344CB8AC3E}">
        <p14:creationId xmlns:p14="http://schemas.microsoft.com/office/powerpoint/2010/main" val="3631994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4">
            <a:extLst>
              <a:ext uri="{FF2B5EF4-FFF2-40B4-BE49-F238E27FC236}">
                <a16:creationId xmlns:a16="http://schemas.microsoft.com/office/drawing/2014/main" id="{B07284BD-3142-E741-83BC-F7C39B21FCB4}"/>
              </a:ext>
            </a:extLst>
          </p:cNvPr>
          <p:cNvGrpSpPr/>
          <p:nvPr/>
        </p:nvGrpSpPr>
        <p:grpSpPr>
          <a:xfrm>
            <a:off x="3401994" y="1866192"/>
            <a:ext cx="11791557" cy="4297243"/>
            <a:chOff x="3401994" y="1866192"/>
            <a:chExt cx="11791557" cy="4297243"/>
          </a:xfrm>
        </p:grpSpPr>
        <p:sp>
          <p:nvSpPr>
            <p:cNvPr id="4" name="Rounded Rectangle 3">
              <a:extLst>
                <a:ext uri="{FF2B5EF4-FFF2-40B4-BE49-F238E27FC236}">
                  <a16:creationId xmlns:a16="http://schemas.microsoft.com/office/drawing/2014/main" id="{C50165D1-2DAD-5C44-A2CD-1627E97F7FED}"/>
                </a:ext>
              </a:extLst>
            </p:cNvPr>
            <p:cNvSpPr/>
            <p:nvPr/>
          </p:nvSpPr>
          <p:spPr>
            <a:xfrm>
              <a:off x="3401994" y="1866192"/>
              <a:ext cx="11791557" cy="42972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5235850A-3B01-CF45-AB30-26D318C8FE21}"/>
                </a:ext>
              </a:extLst>
            </p:cNvPr>
            <p:cNvSpPr txBox="1"/>
            <p:nvPr/>
          </p:nvSpPr>
          <p:spPr>
            <a:xfrm>
              <a:off x="3656069" y="2361161"/>
              <a:ext cx="11533206" cy="3277820"/>
            </a:xfrm>
            <a:prstGeom prst="rect">
              <a:avLst/>
            </a:prstGeom>
            <a:noFill/>
          </p:spPr>
          <p:txBody>
            <a:bodyPr wrap="square" rtlCol="0">
              <a:spAutoFit/>
            </a:bodyPr>
            <a:lstStyle/>
            <a:p>
              <a:pPr algn="ctr">
                <a:lnSpc>
                  <a:spcPct val="115000"/>
                </a:lnSpc>
                <a:spcAft>
                  <a:spcPts val="800"/>
                </a:spcAft>
              </a:pPr>
              <a:r>
                <a:rPr lang="vi-VN" sz="6000" b="0" i="0" dirty="0">
                  <a:solidFill>
                    <a:srgbClr val="000000"/>
                  </a:solidFill>
                  <a:effectLst/>
                  <a:latin typeface="Cambria" panose="02040503050406030204" pitchFamily="18" charset="0"/>
                </a:rPr>
                <a:t>Động vật cần có đủ không khí, thức ăn, nước uống và ánh sáng thì mới tồn tại, phát triển bình thường.</a:t>
              </a:r>
              <a:endParaRPr lang="x-none" sz="6000" b="1" dirty="0">
                <a:effectLst/>
                <a:latin typeface="Cambria" panose="02040503050406030204" pitchFamily="18" charset="0"/>
                <a:ea typeface="Calibri" panose="020F0502020204030204" pitchFamily="34" charset="0"/>
              </a:endParaRPr>
            </a:p>
          </p:txBody>
        </p:sp>
      </p:grpSp>
      <p:sp>
        <p:nvSpPr>
          <p:cNvPr id="25" name="Freeform 3">
            <a:extLst>
              <a:ext uri="{FF2B5EF4-FFF2-40B4-BE49-F238E27FC236}">
                <a16:creationId xmlns:a16="http://schemas.microsoft.com/office/drawing/2014/main" id="{DD5D8C40-4AAF-A341-9821-FC373F6CE6DF}"/>
              </a:ext>
            </a:extLst>
          </p:cNvPr>
          <p:cNvSpPr/>
          <p:nvPr/>
        </p:nvSpPr>
        <p:spPr>
          <a:xfrm>
            <a:off x="14153965" y="4821404"/>
            <a:ext cx="4938239" cy="5540801"/>
          </a:xfrm>
          <a:custGeom>
            <a:avLst/>
            <a:gdLst/>
            <a:ahLst/>
            <a:cxnLst/>
            <a:rect l="l" t="t" r="r" b="b"/>
            <a:pathLst>
              <a:path w="4938239" h="5540801">
                <a:moveTo>
                  <a:pt x="0" y="0"/>
                </a:moveTo>
                <a:lnTo>
                  <a:pt x="4938239" y="0"/>
                </a:lnTo>
                <a:lnTo>
                  <a:pt x="4938239" y="5540801"/>
                </a:lnTo>
                <a:lnTo>
                  <a:pt x="0" y="5540801"/>
                </a:lnTo>
                <a:lnTo>
                  <a:pt x="0" y="0"/>
                </a:lnTo>
                <a:close/>
              </a:path>
            </a:pathLst>
          </a:custGeom>
          <a:blipFill>
            <a:blip r:embed="rId7"/>
            <a:stretch>
              <a:fillRect/>
            </a:stretch>
          </a:blipFill>
        </p:spPr>
        <p:txBody>
          <a:bodyPr/>
          <a:lstStyle/>
          <a:p>
            <a:endParaRPr lang="en-US"/>
          </a:p>
        </p:txBody>
      </p:sp>
      <p:pic>
        <p:nvPicPr>
          <p:cNvPr id="12" name="Picture 11">
            <a:extLst>
              <a:ext uri="{FF2B5EF4-FFF2-40B4-BE49-F238E27FC236}">
                <a16:creationId xmlns:a16="http://schemas.microsoft.com/office/drawing/2014/main" id="{B7A2E6BB-342E-1B44-A12B-9602569A6F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629" y="3025994"/>
            <a:ext cx="7121424" cy="7121424"/>
          </a:xfrm>
          <a:prstGeom prst="rect">
            <a:avLst/>
          </a:prstGeom>
        </p:spPr>
      </p:pic>
    </p:spTree>
    <p:extLst>
      <p:ext uri="{BB962C8B-B14F-4D97-AF65-F5344CB8AC3E}">
        <p14:creationId xmlns:p14="http://schemas.microsoft.com/office/powerpoint/2010/main" val="138079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51844" y="-1220382"/>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6">
              <a:alphaModFix amt="56000"/>
            </a:blip>
            <a:stretch>
              <a:fillRect/>
            </a:stretch>
          </a:blipFill>
        </p:spPr>
        <p:txBody>
          <a:bodyPr/>
          <a:lstStyle/>
          <a:p>
            <a:endParaRPr lang="en-US"/>
          </a:p>
        </p:txBody>
      </p:sp>
      <p:sp>
        <p:nvSpPr>
          <p:cNvPr id="31" name="Freeform 3">
            <a:extLst>
              <a:ext uri="{FF2B5EF4-FFF2-40B4-BE49-F238E27FC236}">
                <a16:creationId xmlns:a16="http://schemas.microsoft.com/office/drawing/2014/main" id="{65089339-7738-514B-B373-BD1BB505E401}"/>
              </a:ext>
            </a:extLst>
          </p:cNvPr>
          <p:cNvSpPr/>
          <p:nvPr/>
        </p:nvSpPr>
        <p:spPr>
          <a:xfrm>
            <a:off x="12985926" y="4559087"/>
            <a:ext cx="4938239" cy="5540801"/>
          </a:xfrm>
          <a:custGeom>
            <a:avLst/>
            <a:gdLst/>
            <a:ahLst/>
            <a:cxnLst/>
            <a:rect l="l" t="t" r="r" b="b"/>
            <a:pathLst>
              <a:path w="4938239" h="5540801">
                <a:moveTo>
                  <a:pt x="0" y="0"/>
                </a:moveTo>
                <a:lnTo>
                  <a:pt x="4938239" y="0"/>
                </a:lnTo>
                <a:lnTo>
                  <a:pt x="4938239" y="5540801"/>
                </a:lnTo>
                <a:lnTo>
                  <a:pt x="0" y="5540801"/>
                </a:lnTo>
                <a:lnTo>
                  <a:pt x="0" y="0"/>
                </a:lnTo>
                <a:close/>
              </a:path>
            </a:pathLst>
          </a:custGeom>
          <a:blipFill>
            <a:blip r:embed="rId7"/>
            <a:stretch>
              <a:fillRect/>
            </a:stretch>
          </a:blipFill>
        </p:spPr>
        <p:txBody>
          <a:bodyPr/>
          <a:lstStyle/>
          <a:p>
            <a:endParaRPr lang="en-US"/>
          </a:p>
        </p:txBody>
      </p:sp>
      <p:pic>
        <p:nvPicPr>
          <p:cNvPr id="6" name="Picture 5">
            <a:extLst>
              <a:ext uri="{FF2B5EF4-FFF2-40B4-BE49-F238E27FC236}">
                <a16:creationId xmlns:a16="http://schemas.microsoft.com/office/drawing/2014/main" id="{74EEEB47-0BC3-9049-BCEE-09C44D5512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470" y="1355858"/>
            <a:ext cx="14241694" cy="6406458"/>
          </a:xfrm>
          <a:prstGeom prst="rect">
            <a:avLst/>
          </a:prstGeom>
        </p:spPr>
      </p:pic>
    </p:spTree>
    <p:extLst>
      <p:ext uri="{BB962C8B-B14F-4D97-AF65-F5344CB8AC3E}">
        <p14:creationId xmlns:p14="http://schemas.microsoft.com/office/powerpoint/2010/main" val="214693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4" name="Picture 13">
            <a:extLst>
              <a:ext uri="{FF2B5EF4-FFF2-40B4-BE49-F238E27FC236}">
                <a16:creationId xmlns:a16="http://schemas.microsoft.com/office/drawing/2014/main" id="{15C77CC0-4AF5-6A4F-8D14-58E68A1D2836}"/>
              </a:ext>
            </a:extLst>
          </p:cNvPr>
          <p:cNvPicPr>
            <a:picLocks noChangeAspect="1"/>
          </p:cNvPicPr>
          <p:nvPr/>
        </p:nvPicPr>
        <p:blipFill>
          <a:blip r:embed="rId7"/>
          <a:stretch>
            <a:fillRect/>
          </a:stretch>
        </p:blipFill>
        <p:spPr>
          <a:xfrm>
            <a:off x="1855573" y="2717683"/>
            <a:ext cx="14884400" cy="3987800"/>
          </a:xfrm>
          <a:prstGeom prst="rect">
            <a:avLst/>
          </a:prstGeom>
        </p:spPr>
      </p:pic>
    </p:spTree>
    <p:extLst>
      <p:ext uri="{BB962C8B-B14F-4D97-AF65-F5344CB8AC3E}">
        <p14:creationId xmlns:p14="http://schemas.microsoft.com/office/powerpoint/2010/main" val="3852304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Rounded Rectangle 3">
            <a:extLst>
              <a:ext uri="{FF2B5EF4-FFF2-40B4-BE49-F238E27FC236}">
                <a16:creationId xmlns:a16="http://schemas.microsoft.com/office/drawing/2014/main" id="{C50165D1-2DAD-5C44-A2CD-1627E97F7FED}"/>
              </a:ext>
            </a:extLst>
          </p:cNvPr>
          <p:cNvSpPr/>
          <p:nvPr/>
        </p:nvSpPr>
        <p:spPr>
          <a:xfrm>
            <a:off x="1695843" y="1090631"/>
            <a:ext cx="14859000" cy="81057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5235850A-3B01-CF45-AB30-26D318C8FE21}"/>
              </a:ext>
            </a:extLst>
          </p:cNvPr>
          <p:cNvSpPr txBox="1"/>
          <p:nvPr/>
        </p:nvSpPr>
        <p:spPr>
          <a:xfrm>
            <a:off x="9435290" y="3494651"/>
            <a:ext cx="6516471" cy="3416128"/>
          </a:xfrm>
          <a:prstGeom prst="rect">
            <a:avLst/>
          </a:prstGeom>
          <a:noFill/>
        </p:spPr>
        <p:txBody>
          <a:bodyPr wrap="square" rtlCol="0">
            <a:spAutoFit/>
          </a:bodyPr>
          <a:lstStyle/>
          <a:p>
            <a:pPr marL="285750" indent="-285750">
              <a:lnSpc>
                <a:spcPct val="150000"/>
              </a:lnSpc>
              <a:spcAft>
                <a:spcPts val="800"/>
              </a:spcAft>
              <a:buFont typeface="Arial" panose="020B0604020202020204" pitchFamily="34" charset="0"/>
              <a:buChar char="•"/>
              <a:tabLst>
                <a:tab pos="255270" algn="l"/>
              </a:tabLst>
            </a:pPr>
            <a:r>
              <a:rPr lang="pt-BR" sz="3600" dirty="0" err="1">
                <a:effectLst/>
                <a:latin typeface="Cambria" panose="02040503050406030204" pitchFamily="18" charset="0"/>
                <a:ea typeface="Times New Roman" panose="02020603050405020304" pitchFamily="18" charset="0"/>
              </a:rPr>
              <a:t>Các</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con</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vật</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trong</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hình</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đang</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sử</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dụng</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những</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thức</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ăn</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nào</a:t>
            </a:r>
            <a:r>
              <a:rPr lang="pt-BR" sz="3600" dirty="0">
                <a:effectLst/>
                <a:latin typeface="Cambria" panose="02040503050406030204" pitchFamily="18" charset="0"/>
                <a:ea typeface="Times New Roman" panose="02020603050405020304" pitchFamily="18" charset="0"/>
              </a:rPr>
              <a:t>?</a:t>
            </a:r>
            <a:endParaRPr lang="x-none" sz="3600" dirty="0">
              <a:latin typeface="Cambria" panose="02040503050406030204" pitchFamily="18" charset="0"/>
              <a:ea typeface="Times New Roman" panose="02020603050405020304" pitchFamily="18" charset="0"/>
            </a:endParaRPr>
          </a:p>
          <a:p>
            <a:pPr marL="285750" indent="-285750">
              <a:lnSpc>
                <a:spcPct val="150000"/>
              </a:lnSpc>
              <a:spcAft>
                <a:spcPts val="800"/>
              </a:spcAft>
              <a:buFont typeface="Arial" panose="020B0604020202020204" pitchFamily="34" charset="0"/>
              <a:buChar char="•"/>
              <a:tabLst>
                <a:tab pos="255270" algn="l"/>
              </a:tabLst>
            </a:pPr>
            <a:r>
              <a:rPr lang="pt-BR" sz="3600" dirty="0" err="1">
                <a:effectLst/>
                <a:latin typeface="Cambria" panose="02040503050406030204" pitchFamily="18" charset="0"/>
                <a:ea typeface="Times New Roman" panose="02020603050405020304" pitchFamily="18" charset="0"/>
              </a:rPr>
              <a:t>Thức</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ăn</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đó</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từ</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thực</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vật</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hay</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động</a:t>
            </a:r>
            <a:r>
              <a:rPr lang="pt-BR" sz="3600" dirty="0">
                <a:effectLst/>
                <a:latin typeface="Cambria" panose="02040503050406030204" pitchFamily="18" charset="0"/>
                <a:ea typeface="Times New Roman" panose="02020603050405020304" pitchFamily="18" charset="0"/>
              </a:rPr>
              <a:t> </a:t>
            </a:r>
            <a:r>
              <a:rPr lang="pt-BR" sz="3600" dirty="0" err="1">
                <a:effectLst/>
                <a:latin typeface="Cambria" panose="02040503050406030204" pitchFamily="18" charset="0"/>
                <a:ea typeface="Times New Roman" panose="02020603050405020304" pitchFamily="18" charset="0"/>
              </a:rPr>
              <a:t>vật</a:t>
            </a:r>
            <a:r>
              <a:rPr lang="pt-BR" sz="3600" dirty="0">
                <a:effectLst/>
                <a:latin typeface="Cambria" panose="02040503050406030204" pitchFamily="18" charset="0"/>
                <a:ea typeface="Times New Roman" panose="02020603050405020304" pitchFamily="18" charset="0"/>
              </a:rPr>
              <a:t>?</a:t>
            </a:r>
            <a:r>
              <a:rPr lang="x-none" sz="3600" dirty="0">
                <a:effectLst/>
                <a:latin typeface="Cambria" panose="02040503050406030204" pitchFamily="18" charset="0"/>
              </a:rPr>
              <a:t> </a:t>
            </a:r>
            <a:endParaRPr lang="vi-VN" sz="3600" b="0" dirty="0">
              <a:effectLst/>
              <a:latin typeface="Cambria" panose="02040503050406030204" pitchFamily="18" charset="0"/>
            </a:endParaRPr>
          </a:p>
        </p:txBody>
      </p:sp>
      <p:pic>
        <p:nvPicPr>
          <p:cNvPr id="6" name="Picture 5">
            <a:extLst>
              <a:ext uri="{FF2B5EF4-FFF2-40B4-BE49-F238E27FC236}">
                <a16:creationId xmlns:a16="http://schemas.microsoft.com/office/drawing/2014/main" id="{CF17F7D5-916E-1544-AABB-6CDBF3FE0E5D}"/>
              </a:ext>
            </a:extLst>
          </p:cNvPr>
          <p:cNvPicPr>
            <a:picLocks noChangeAspect="1"/>
          </p:cNvPicPr>
          <p:nvPr/>
        </p:nvPicPr>
        <p:blipFill>
          <a:blip r:embed="rId7"/>
          <a:stretch>
            <a:fillRect/>
          </a:stretch>
        </p:blipFill>
        <p:spPr>
          <a:xfrm>
            <a:off x="3239873" y="2726292"/>
            <a:ext cx="5562600" cy="5372100"/>
          </a:xfrm>
          <a:prstGeom prst="rect">
            <a:avLst/>
          </a:prstGeom>
        </p:spPr>
      </p:pic>
      <p:pic>
        <p:nvPicPr>
          <p:cNvPr id="15" name="Picture 14">
            <a:extLst>
              <a:ext uri="{FF2B5EF4-FFF2-40B4-BE49-F238E27FC236}">
                <a16:creationId xmlns:a16="http://schemas.microsoft.com/office/drawing/2014/main" id="{78329718-5594-9947-B280-B9CAA62143CE}"/>
              </a:ext>
            </a:extLst>
          </p:cNvPr>
          <p:cNvPicPr>
            <a:picLocks noChangeAspect="1"/>
          </p:cNvPicPr>
          <p:nvPr/>
        </p:nvPicPr>
        <p:blipFill>
          <a:blip r:embed="rId8"/>
          <a:stretch>
            <a:fillRect/>
          </a:stretch>
        </p:blipFill>
        <p:spPr>
          <a:xfrm>
            <a:off x="3104510" y="1512363"/>
            <a:ext cx="12446000" cy="1460500"/>
          </a:xfrm>
          <a:prstGeom prst="rect">
            <a:avLst/>
          </a:prstGeom>
        </p:spPr>
      </p:pic>
    </p:spTree>
    <p:extLst>
      <p:ext uri="{BB962C8B-B14F-4D97-AF65-F5344CB8AC3E}">
        <p14:creationId xmlns:p14="http://schemas.microsoft.com/office/powerpoint/2010/main" val="4139529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6">
              <a:alphaModFix amt="56000"/>
            </a:blip>
            <a:stretch>
              <a:fillRect/>
            </a:stretch>
          </a:blipFill>
        </p:spPr>
        <p:txBody>
          <a:bodyPr/>
          <a:lstStyle/>
          <a:p>
            <a:endParaRPr lang="en-US"/>
          </a:p>
        </p:txBody>
      </p:sp>
      <p:pic>
        <p:nvPicPr>
          <p:cNvPr id="6" name="Picture 5">
            <a:extLst>
              <a:ext uri="{FF2B5EF4-FFF2-40B4-BE49-F238E27FC236}">
                <a16:creationId xmlns:a16="http://schemas.microsoft.com/office/drawing/2014/main" id="{CA4E628C-9A52-1D4D-B768-010DF83B5E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0800" y="-4"/>
            <a:ext cx="13477770" cy="10762099"/>
          </a:xfrm>
          <a:prstGeom prst="rect">
            <a:avLst/>
          </a:prstGeom>
        </p:spPr>
      </p:pic>
    </p:spTree>
    <p:extLst>
      <p:ext uri="{BB962C8B-B14F-4D97-AF65-F5344CB8AC3E}">
        <p14:creationId xmlns:p14="http://schemas.microsoft.com/office/powerpoint/2010/main" val="32042265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2B51"/>
        </a:solidFill>
        <a:effectLst/>
      </p:bgPr>
    </p:bg>
    <p:spTree>
      <p:nvGrpSpPr>
        <p:cNvPr id="1" name=""/>
        <p:cNvGrpSpPr/>
        <p:nvPr/>
      </p:nvGrpSpPr>
      <p:grpSpPr>
        <a:xfrm>
          <a:off x="0" y="0"/>
          <a:ext cx="0" cy="0"/>
          <a:chOff x="0" y="0"/>
          <a:chExt cx="0" cy="0"/>
        </a:xfrm>
      </p:grpSpPr>
      <p:sp>
        <p:nvSpPr>
          <p:cNvPr id="2" name="Freeform 2"/>
          <p:cNvSpPr/>
          <p:nvPr/>
        </p:nvSpPr>
        <p:spPr>
          <a:xfrm>
            <a:off x="135117" y="-1245686"/>
            <a:ext cx="18325313" cy="10151524"/>
          </a:xfrm>
          <a:custGeom>
            <a:avLst/>
            <a:gdLst/>
            <a:ahLst/>
            <a:cxnLst/>
            <a:rect l="l" t="t" r="r" b="b"/>
            <a:pathLst>
              <a:path w="13220559" h="7451588">
                <a:moveTo>
                  <a:pt x="0" y="0"/>
                </a:moveTo>
                <a:lnTo>
                  <a:pt x="13220559" y="0"/>
                </a:lnTo>
                <a:lnTo>
                  <a:pt x="13220559" y="7451588"/>
                </a:lnTo>
                <a:lnTo>
                  <a:pt x="0" y="7451588"/>
                </a:lnTo>
                <a:lnTo>
                  <a:pt x="0" y="0"/>
                </a:lnTo>
                <a:close/>
              </a:path>
            </a:pathLst>
          </a:custGeom>
          <a:blipFill>
            <a:blip r:embed="rId2">
              <a:alphaModFix amt="51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6393550" y="1723638"/>
            <a:ext cx="5500903" cy="3657408"/>
            <a:chOff x="0" y="0"/>
            <a:chExt cx="1362336" cy="905782"/>
          </a:xfrm>
        </p:grpSpPr>
        <p:sp>
          <p:nvSpPr>
            <p:cNvPr id="8" name="Freeform 8"/>
            <p:cNvSpPr/>
            <p:nvPr/>
          </p:nvSpPr>
          <p:spPr>
            <a:xfrm>
              <a:off x="0" y="0"/>
              <a:ext cx="1362336" cy="905782"/>
            </a:xfrm>
            <a:custGeom>
              <a:avLst/>
              <a:gdLst/>
              <a:ahLst/>
              <a:cxnLst/>
              <a:rect l="l" t="t" r="r" b="b"/>
              <a:pathLst>
                <a:path w="1362336" h="905782">
                  <a:moveTo>
                    <a:pt x="0" y="0"/>
                  </a:moveTo>
                  <a:lnTo>
                    <a:pt x="1362336" y="0"/>
                  </a:lnTo>
                  <a:lnTo>
                    <a:pt x="1362336" y="905782"/>
                  </a:lnTo>
                  <a:lnTo>
                    <a:pt x="0" y="905782"/>
                  </a:lnTo>
                  <a:close/>
                </a:path>
              </a:pathLst>
            </a:custGeom>
            <a:solidFill>
              <a:srgbClr val="172B51">
                <a:alpha val="82745"/>
              </a:srgbClr>
            </a:solidFill>
          </p:spPr>
          <p:txBody>
            <a:bodyPr/>
            <a:lstStyle/>
            <a:p>
              <a:endParaRPr lang="en-US"/>
            </a:p>
          </p:txBody>
        </p:sp>
        <p:sp>
          <p:nvSpPr>
            <p:cNvPr id="9" name="TextBox 9"/>
            <p:cNvSpPr txBox="1"/>
            <p:nvPr/>
          </p:nvSpPr>
          <p:spPr>
            <a:xfrm>
              <a:off x="0" y="-28575"/>
              <a:ext cx="1362336" cy="93435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102291" y="8557191"/>
            <a:ext cx="2426561" cy="479246"/>
          </a:xfrm>
          <a:custGeom>
            <a:avLst/>
            <a:gdLst/>
            <a:ahLst/>
            <a:cxnLst/>
            <a:rect l="l" t="t" r="r" b="b"/>
            <a:pathLst>
              <a:path w="2426561" h="479246">
                <a:moveTo>
                  <a:pt x="0" y="0"/>
                </a:moveTo>
                <a:lnTo>
                  <a:pt x="2426562" y="0"/>
                </a:lnTo>
                <a:lnTo>
                  <a:pt x="2426562" y="479246"/>
                </a:lnTo>
                <a:lnTo>
                  <a:pt x="0" y="479246"/>
                </a:lnTo>
                <a:lnTo>
                  <a:pt x="0" y="0"/>
                </a:lnTo>
                <a:close/>
              </a:path>
            </a:pathLst>
          </a:custGeom>
          <a:blipFill>
            <a:blip r:embed="rId4">
              <a:alphaModFix amt="56000"/>
            </a:blip>
            <a:stretch>
              <a:fillRect/>
            </a:stretch>
          </a:blipFill>
        </p:spPr>
        <p:txBody>
          <a:bodyPr/>
          <a:lstStyle/>
          <a:p>
            <a:endParaRPr lang="en-US"/>
          </a:p>
        </p:txBody>
      </p:sp>
      <p:sp>
        <p:nvSpPr>
          <p:cNvPr id="3" name="Freeform 3"/>
          <p:cNvSpPr/>
          <p:nvPr/>
        </p:nvSpPr>
        <p:spPr>
          <a:xfrm>
            <a:off x="-37313" y="5311673"/>
            <a:ext cx="18325313" cy="4975327"/>
          </a:xfrm>
          <a:custGeom>
            <a:avLst/>
            <a:gdLst/>
            <a:ahLst/>
            <a:cxnLst/>
            <a:rect l="l" t="t" r="r" b="b"/>
            <a:pathLst>
              <a:path w="12227221" h="4179486">
                <a:moveTo>
                  <a:pt x="0" y="0"/>
                </a:moveTo>
                <a:lnTo>
                  <a:pt x="12227220" y="0"/>
                </a:lnTo>
                <a:lnTo>
                  <a:pt x="12227220" y="4179486"/>
                </a:lnTo>
                <a:lnTo>
                  <a:pt x="0" y="41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Rounded Rectangle 3">
            <a:extLst>
              <a:ext uri="{FF2B5EF4-FFF2-40B4-BE49-F238E27FC236}">
                <a16:creationId xmlns:a16="http://schemas.microsoft.com/office/drawing/2014/main" id="{C50165D1-2DAD-5C44-A2CD-1627E97F7FED}"/>
              </a:ext>
            </a:extLst>
          </p:cNvPr>
          <p:cNvSpPr/>
          <p:nvPr/>
        </p:nvSpPr>
        <p:spPr>
          <a:xfrm>
            <a:off x="1695843" y="1090631"/>
            <a:ext cx="14859000" cy="81057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5235850A-3B01-CF45-AB30-26D318C8FE21}"/>
              </a:ext>
            </a:extLst>
          </p:cNvPr>
          <p:cNvSpPr txBox="1"/>
          <p:nvPr/>
        </p:nvSpPr>
        <p:spPr>
          <a:xfrm>
            <a:off x="9297773" y="3243027"/>
            <a:ext cx="7551596" cy="729430"/>
          </a:xfrm>
          <a:prstGeom prst="rect">
            <a:avLst/>
          </a:prstGeom>
          <a:noFill/>
        </p:spPr>
        <p:txBody>
          <a:bodyPr wrap="square" rtlCol="0">
            <a:spAutoFit/>
          </a:bodyPr>
          <a:lstStyle/>
          <a:p>
            <a:pPr algn="just">
              <a:lnSpc>
                <a:spcPct val="115000"/>
              </a:lnSpc>
              <a:spcAft>
                <a:spcPts val="800"/>
              </a:spcAft>
            </a:pPr>
            <a:r>
              <a:rPr lang="en-US" sz="3600" dirty="0">
                <a:solidFill>
                  <a:srgbClr val="000000"/>
                </a:solidFill>
                <a:effectLst/>
                <a:latin typeface="Cambria" panose="02040503050406030204" pitchFamily="18" charset="0"/>
                <a:ea typeface="Times New Roman" panose="02020603050405020304" pitchFamily="18" charset="0"/>
              </a:rPr>
              <a:t>a - </a:t>
            </a:r>
            <a:r>
              <a:rPr lang="en-US" sz="3600" dirty="0" err="1">
                <a:solidFill>
                  <a:srgbClr val="000000"/>
                </a:solidFill>
                <a:effectLst/>
                <a:latin typeface="Cambria" panose="02040503050406030204" pitchFamily="18" charset="0"/>
                <a:ea typeface="Times New Roman" panose="02020603050405020304" pitchFamily="18" charset="0"/>
              </a:rPr>
              <a:t>Bò</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ăn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cỏ</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thức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ăn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từ</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thực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vật</a:t>
            </a:r>
            <a:r>
              <a:rPr lang="en-US" sz="3600" dirty="0">
                <a:solidFill>
                  <a:srgbClr val="000000"/>
                </a:solidFill>
                <a:effectLst/>
                <a:latin typeface="Cambria" panose="02040503050406030204" pitchFamily="18" charset="0"/>
                <a:ea typeface="Times New Roman" panose="02020603050405020304" pitchFamily="18" charset="0"/>
              </a:rPr>
              <a:t>.</a:t>
            </a:r>
            <a:endParaRPr lang="x-none" sz="3600" dirty="0">
              <a:effectLst/>
              <a:latin typeface="Cambria" panose="020405030504060302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CF17F7D5-916E-1544-AABB-6CDBF3FE0E5D}"/>
              </a:ext>
            </a:extLst>
          </p:cNvPr>
          <p:cNvPicPr>
            <a:picLocks noChangeAspect="1"/>
          </p:cNvPicPr>
          <p:nvPr/>
        </p:nvPicPr>
        <p:blipFill>
          <a:blip r:embed="rId7"/>
          <a:stretch>
            <a:fillRect/>
          </a:stretch>
        </p:blipFill>
        <p:spPr>
          <a:xfrm>
            <a:off x="3239873" y="2726292"/>
            <a:ext cx="5562600" cy="5372100"/>
          </a:xfrm>
          <a:prstGeom prst="rect">
            <a:avLst/>
          </a:prstGeom>
        </p:spPr>
      </p:pic>
      <p:sp>
        <p:nvSpPr>
          <p:cNvPr id="5" name="TextBox 4">
            <a:extLst>
              <a:ext uri="{FF2B5EF4-FFF2-40B4-BE49-F238E27FC236}">
                <a16:creationId xmlns:a16="http://schemas.microsoft.com/office/drawing/2014/main" id="{DD608B60-08A0-5D42-A07F-2FE51D4A83D4}"/>
              </a:ext>
            </a:extLst>
          </p:cNvPr>
          <p:cNvSpPr txBox="1"/>
          <p:nvPr/>
        </p:nvSpPr>
        <p:spPr>
          <a:xfrm>
            <a:off x="9297773" y="4444535"/>
            <a:ext cx="6942235" cy="954107"/>
          </a:xfrm>
          <a:prstGeom prst="rect">
            <a:avLst/>
          </a:prstGeom>
          <a:noFill/>
        </p:spPr>
        <p:txBody>
          <a:bodyPr wrap="square" rtlCol="0">
            <a:spAutoFit/>
          </a:bodyPr>
          <a:lstStyle/>
          <a:p>
            <a:r>
              <a:rPr lang="en-US" sz="3600" dirty="0">
                <a:solidFill>
                  <a:srgbClr val="000000"/>
                </a:solidFill>
                <a:effectLst/>
                <a:latin typeface="Cambria" panose="02040503050406030204" pitchFamily="18" charset="0"/>
                <a:ea typeface="Times New Roman" panose="02020603050405020304" pitchFamily="18" charset="0"/>
              </a:rPr>
              <a:t>b - </a:t>
            </a:r>
            <a:r>
              <a:rPr lang="en-US" sz="3600" dirty="0" err="1">
                <a:solidFill>
                  <a:srgbClr val="000000"/>
                </a:solidFill>
                <a:effectLst/>
                <a:latin typeface="Cambria" panose="02040503050406030204" pitchFamily="18" charset="0"/>
                <a:ea typeface="Times New Roman" panose="02020603050405020304" pitchFamily="18" charset="0"/>
              </a:rPr>
              <a:t>Gà</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ăn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rau</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thức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ăn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từ</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thực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vật</a:t>
            </a:r>
            <a:r>
              <a:rPr lang="en-US" sz="3600" dirty="0">
                <a:solidFill>
                  <a:srgbClr val="000000"/>
                </a:solidFill>
                <a:effectLst/>
                <a:latin typeface="Cambria" panose="02040503050406030204" pitchFamily="18" charset="0"/>
                <a:ea typeface="Times New Roman" panose="02020603050405020304" pitchFamily="18" charset="0"/>
              </a:rPr>
              <a:t>.</a:t>
            </a:r>
            <a:endParaRPr lang="x-none" sz="3600" dirty="0">
              <a:effectLst/>
              <a:latin typeface="Cambria" panose="02040503050406030204" pitchFamily="18" charset="0"/>
              <a:ea typeface="Calibri" panose="020F0502020204030204" pitchFamily="34" charset="0"/>
            </a:endParaRPr>
          </a:p>
          <a:p>
            <a:endParaRPr lang="x-none" sz="2000" dirty="0"/>
          </a:p>
        </p:txBody>
      </p:sp>
      <p:sp>
        <p:nvSpPr>
          <p:cNvPr id="14" name="TextBox 13">
            <a:extLst>
              <a:ext uri="{FF2B5EF4-FFF2-40B4-BE49-F238E27FC236}">
                <a16:creationId xmlns:a16="http://schemas.microsoft.com/office/drawing/2014/main" id="{3BF68CE7-0445-F640-96D0-8E4E9296694F}"/>
              </a:ext>
            </a:extLst>
          </p:cNvPr>
          <p:cNvSpPr txBox="1"/>
          <p:nvPr/>
        </p:nvSpPr>
        <p:spPr>
          <a:xfrm>
            <a:off x="9327510" y="5612477"/>
            <a:ext cx="7536519" cy="1139799"/>
          </a:xfrm>
          <a:prstGeom prst="rect">
            <a:avLst/>
          </a:prstGeom>
          <a:noFill/>
        </p:spPr>
        <p:txBody>
          <a:bodyPr wrap="square" rtlCol="0">
            <a:spAutoFit/>
          </a:bodyPr>
          <a:lstStyle/>
          <a:p>
            <a:pPr algn="just">
              <a:lnSpc>
                <a:spcPct val="115000"/>
              </a:lnSpc>
              <a:spcAft>
                <a:spcPts val="800"/>
              </a:spcAft>
            </a:pPr>
            <a:r>
              <a:rPr lang="en-US" sz="3600" dirty="0">
                <a:solidFill>
                  <a:srgbClr val="000000"/>
                </a:solidFill>
                <a:effectLst/>
                <a:latin typeface="Cambria" panose="02040503050406030204" pitchFamily="18" charset="0"/>
                <a:ea typeface="Times New Roman" panose="02020603050405020304" pitchFamily="18" charset="0"/>
              </a:rPr>
              <a:t>c - </a:t>
            </a:r>
            <a:r>
              <a:rPr lang="en-US" sz="3600" dirty="0" err="1">
                <a:solidFill>
                  <a:srgbClr val="000000"/>
                </a:solidFill>
                <a:effectLst/>
                <a:latin typeface="Cambria" panose="02040503050406030204" pitchFamily="18" charset="0"/>
                <a:ea typeface="Times New Roman" panose="02020603050405020304" pitchFamily="18" charset="0"/>
              </a:rPr>
              <a:t>Chim</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ăn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cá</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thức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ăn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từ</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động</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vật</a:t>
            </a:r>
            <a:r>
              <a:rPr lang="en-US" sz="3600" dirty="0">
                <a:solidFill>
                  <a:srgbClr val="000000"/>
                </a:solidFill>
                <a:effectLst/>
                <a:latin typeface="Cambria" panose="02040503050406030204" pitchFamily="18" charset="0"/>
                <a:ea typeface="Times New Roman" panose="02020603050405020304" pitchFamily="18" charset="0"/>
              </a:rPr>
              <a:t>.</a:t>
            </a:r>
            <a:endParaRPr lang="x-none" sz="3600" dirty="0">
              <a:effectLst/>
              <a:latin typeface="Cambria" panose="02040503050406030204" pitchFamily="18" charset="0"/>
              <a:ea typeface="Calibri" panose="020F0502020204030204" pitchFamily="34" charset="0"/>
            </a:endParaRPr>
          </a:p>
          <a:p>
            <a:endParaRPr lang="x-none" sz="2000" dirty="0"/>
          </a:p>
        </p:txBody>
      </p:sp>
      <p:sp>
        <p:nvSpPr>
          <p:cNvPr id="15" name="TextBox 14">
            <a:extLst>
              <a:ext uri="{FF2B5EF4-FFF2-40B4-BE49-F238E27FC236}">
                <a16:creationId xmlns:a16="http://schemas.microsoft.com/office/drawing/2014/main" id="{4FA69FA0-F1E8-AE4F-9658-1529E0DDA810}"/>
              </a:ext>
            </a:extLst>
          </p:cNvPr>
          <p:cNvSpPr txBox="1"/>
          <p:nvPr/>
        </p:nvSpPr>
        <p:spPr>
          <a:xfrm>
            <a:off x="9287764" y="6947823"/>
            <a:ext cx="7628635" cy="954107"/>
          </a:xfrm>
          <a:prstGeom prst="rect">
            <a:avLst/>
          </a:prstGeom>
          <a:noFill/>
        </p:spPr>
        <p:txBody>
          <a:bodyPr wrap="square" rtlCol="0">
            <a:spAutoFit/>
          </a:bodyPr>
          <a:lstStyle/>
          <a:p>
            <a:r>
              <a:rPr lang="en-US" sz="3600" dirty="0">
                <a:solidFill>
                  <a:srgbClr val="000000"/>
                </a:solidFill>
                <a:effectLst/>
                <a:latin typeface="Cambria" panose="02040503050406030204" pitchFamily="18" charset="0"/>
                <a:ea typeface="Times New Roman" panose="02020603050405020304" pitchFamily="18" charset="0"/>
              </a:rPr>
              <a:t>d - </a:t>
            </a:r>
            <a:r>
              <a:rPr lang="en-US" sz="3600" dirty="0" err="1">
                <a:solidFill>
                  <a:srgbClr val="000000"/>
                </a:solidFill>
                <a:effectLst/>
                <a:latin typeface="Cambria" panose="02040503050406030204" pitchFamily="18" charset="0"/>
                <a:ea typeface="Times New Roman" panose="02020603050405020304" pitchFamily="18" charset="0"/>
              </a:rPr>
              <a:t>Hổ</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ăn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thịt</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thức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ăn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từ</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động</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vật</a:t>
            </a:r>
            <a:r>
              <a:rPr lang="en-US" sz="3600" dirty="0">
                <a:solidFill>
                  <a:srgbClr val="000000"/>
                </a:solidFill>
                <a:effectLst/>
                <a:latin typeface="Cambria" panose="02040503050406030204" pitchFamily="18" charset="0"/>
                <a:ea typeface="Times New Roman" panose="02020603050405020304" pitchFamily="18" charset="0"/>
              </a:rPr>
              <a:t>.</a:t>
            </a:r>
            <a:r>
              <a:rPr lang="x-none" sz="3600" dirty="0">
                <a:effectLst/>
                <a:latin typeface="Cambria" panose="02040503050406030204" pitchFamily="18" charset="0"/>
              </a:rPr>
              <a:t> </a:t>
            </a:r>
            <a:endParaRPr lang="vi-VN" sz="3600" b="0" dirty="0">
              <a:effectLst/>
              <a:latin typeface="Cambria" panose="02040503050406030204" pitchFamily="18" charset="0"/>
            </a:endParaRPr>
          </a:p>
          <a:p>
            <a:endParaRPr lang="x-none" sz="2000" dirty="0"/>
          </a:p>
        </p:txBody>
      </p:sp>
      <p:pic>
        <p:nvPicPr>
          <p:cNvPr id="10" name="Picture 9">
            <a:extLst>
              <a:ext uri="{FF2B5EF4-FFF2-40B4-BE49-F238E27FC236}">
                <a16:creationId xmlns:a16="http://schemas.microsoft.com/office/drawing/2014/main" id="{0B6A922B-0424-3A49-AAAC-DD5C56B78F73}"/>
              </a:ext>
            </a:extLst>
          </p:cNvPr>
          <p:cNvPicPr>
            <a:picLocks noChangeAspect="1"/>
          </p:cNvPicPr>
          <p:nvPr/>
        </p:nvPicPr>
        <p:blipFill>
          <a:blip r:embed="rId8"/>
          <a:stretch>
            <a:fillRect/>
          </a:stretch>
        </p:blipFill>
        <p:spPr>
          <a:xfrm>
            <a:off x="3104510" y="1512363"/>
            <a:ext cx="12446000" cy="1460500"/>
          </a:xfrm>
          <a:prstGeom prst="rect">
            <a:avLst/>
          </a:prstGeom>
        </p:spPr>
      </p:pic>
    </p:spTree>
    <p:extLst>
      <p:ext uri="{BB962C8B-B14F-4D97-AF65-F5344CB8AC3E}">
        <p14:creationId xmlns:p14="http://schemas.microsoft.com/office/powerpoint/2010/main" val="1810970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TotalTime>
  <Words>343</Words>
  <Application>Microsoft Office PowerPoint</Application>
  <PresentationFormat>Custom</PresentationFormat>
  <Paragraphs>25</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Cambria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Màu be Thủ công Trò chơi Kiến thức Bản thuyết trình Giáng sinh</dc:title>
  <cp:lastModifiedBy>Quý Thắng</cp:lastModifiedBy>
  <cp:revision>23</cp:revision>
  <dcterms:created xsi:type="dcterms:W3CDTF">2006-08-16T00:00:00Z</dcterms:created>
  <dcterms:modified xsi:type="dcterms:W3CDTF">2025-12-31T05:53:25Z</dcterms:modified>
  <dc:identifier>DAFzo18t9LA</dc:identifier>
</cp:coreProperties>
</file>