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  <p:sldMasterId id="2147483663" r:id="rId2"/>
    <p:sldMasterId id="2147483666" r:id="rId3"/>
  </p:sldMasterIdLst>
  <p:notesMasterIdLst>
    <p:notesMasterId r:id="rId22"/>
  </p:notesMasterIdLst>
  <p:sldIdLst>
    <p:sldId id="261" r:id="rId4"/>
    <p:sldId id="296" r:id="rId5"/>
    <p:sldId id="262" r:id="rId6"/>
    <p:sldId id="263" r:id="rId7"/>
    <p:sldId id="264" r:id="rId8"/>
    <p:sldId id="265" r:id="rId9"/>
    <p:sldId id="267" r:id="rId10"/>
    <p:sldId id="290" r:id="rId11"/>
    <p:sldId id="268" r:id="rId12"/>
    <p:sldId id="269" r:id="rId13"/>
    <p:sldId id="292" r:id="rId14"/>
    <p:sldId id="291" r:id="rId15"/>
    <p:sldId id="271" r:id="rId16"/>
    <p:sldId id="272" r:id="rId17"/>
    <p:sldId id="284" r:id="rId18"/>
    <p:sldId id="285" r:id="rId19"/>
    <p:sldId id="288" r:id="rId20"/>
    <p:sldId id="295" r:id="rId21"/>
  </p:sldIdLst>
  <p:sldSz cx="12192000" cy="6858000"/>
  <p:notesSz cx="6858000" cy="9144000"/>
  <p:embeddedFontLst>
    <p:embeddedFont>
      <p:font typeface="Cambria" panose="02040503050406030204" pitchFamily="18" charset="0"/>
      <p:regular r:id="rId23"/>
      <p:bold r:id="rId24"/>
      <p:italic r:id="rId25"/>
      <p:boldItalic r:id="rId26"/>
    </p:embeddedFont>
    <p:embeddedFont>
      <p:font typeface="UTM Avo" panose="02040603050506020204" pitchFamily="18" charset="0"/>
      <p:regular r:id="rId27"/>
      <p:bold r:id="rId28"/>
      <p:italic r:id="rId29"/>
      <p:boldItalic r:id="rId3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2" d="100"/>
          <a:sy n="62" d="100"/>
        </p:scale>
        <p:origin x="828" y="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font" Target="fonts/font4.fntdata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font" Target="fonts/font3.fntdata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2.fntdata"/><Relationship Id="rId32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8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89EC77-2285-49F5-B2CB-9FF88F73AE52}" type="datetimeFigureOut">
              <a:rPr lang="en-US" smtClean="0"/>
              <a:t>15-Jan-26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08F176-630A-4EC1-A869-DE34270FDF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97506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46823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6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64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15-Jan-26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7158073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6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6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64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23361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6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64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15-Jan-26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7158073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6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6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64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57411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61150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73585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5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47525" y="2909457"/>
            <a:ext cx="18855407" cy="822902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6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64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15-Jan-26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3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6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6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64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40146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189080" y="499345"/>
            <a:ext cx="4713853" cy="10639136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47522" y="499345"/>
            <a:ext cx="13792382" cy="10639136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6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64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15-Jan-26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3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6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6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64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15960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58178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1005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35783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71286" y="3873504"/>
            <a:ext cx="17807885" cy="267277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142568" y="7065819"/>
            <a:ext cx="14665318" cy="318654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8313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6626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4939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3252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1566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9879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8192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6505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6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64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15-Jan-26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3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6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6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64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38014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5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7525" y="2909457"/>
            <a:ext cx="18855407" cy="822902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6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64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15-Jan-26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3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6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6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64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38159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4944" y="8012548"/>
            <a:ext cx="17807885" cy="2476500"/>
          </a:xfrm>
          <a:prstGeom prst="rect">
            <a:avLst/>
          </a:prstGeom>
        </p:spPr>
        <p:txBody>
          <a:bodyPr anchor="t"/>
          <a:lstStyle>
            <a:lvl1pPr algn="l">
              <a:defRPr sz="7274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54944" y="5284936"/>
            <a:ext cx="17807885" cy="272761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36">
                <a:solidFill>
                  <a:schemeClr val="tx1">
                    <a:tint val="75000"/>
                  </a:schemeClr>
                </a:solidFill>
              </a:defRPr>
            </a:lvl1pPr>
            <a:lvl2pPr marL="831323" indent="0">
              <a:buNone/>
              <a:defRPr sz="3273">
                <a:solidFill>
                  <a:schemeClr val="tx1">
                    <a:tint val="75000"/>
                  </a:schemeClr>
                </a:solidFill>
              </a:defRPr>
            </a:lvl2pPr>
            <a:lvl3pPr marL="1662645" indent="0">
              <a:buNone/>
              <a:defRPr sz="2909">
                <a:solidFill>
                  <a:schemeClr val="tx1">
                    <a:tint val="75000"/>
                  </a:schemeClr>
                </a:solidFill>
              </a:defRPr>
            </a:lvl3pPr>
            <a:lvl4pPr marL="2493968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4pPr>
            <a:lvl5pPr marL="3325290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5pPr>
            <a:lvl6pPr marL="4156613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6pPr>
            <a:lvl7pPr marL="4987935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7pPr>
            <a:lvl8pPr marL="5819258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8pPr>
            <a:lvl9pPr marL="6650581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6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64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15-Jan-26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3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6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6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64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87233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599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624818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72534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02926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</p:sldLayoutIdLst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40708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</p:sldLayoutIdLst>
  <p:txStyles>
    <p:titleStyle>
      <a:lvl1pPr algn="ctr" defTabSz="1662645" rtl="0" eaLnBrk="1" latinLnBrk="0" hangingPunct="1">
        <a:spcBef>
          <a:spcPct val="0"/>
        </a:spcBef>
        <a:buNone/>
        <a:defRPr sz="8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23493" indent="-623493" algn="l" defTabSz="1662645" rtl="0" eaLnBrk="1" latinLnBrk="0" hangingPunct="1">
        <a:spcBef>
          <a:spcPct val="20000"/>
        </a:spcBef>
        <a:buFont typeface="Arial" pitchFamily="34" charset="0"/>
        <a:buChar char="•"/>
        <a:defRPr sz="5818" kern="1200">
          <a:solidFill>
            <a:schemeClr val="tx1"/>
          </a:solidFill>
          <a:latin typeface="+mn-lt"/>
          <a:ea typeface="+mn-ea"/>
          <a:cs typeface="+mn-cs"/>
        </a:defRPr>
      </a:lvl1pPr>
      <a:lvl2pPr marL="1350900" indent="-519577" algn="l" defTabSz="1662645" rtl="0" eaLnBrk="1" latinLnBrk="0" hangingPunct="1">
        <a:spcBef>
          <a:spcPct val="20000"/>
        </a:spcBef>
        <a:buFont typeface="Arial" pitchFamily="34" charset="0"/>
        <a:buChar char="–"/>
        <a:defRPr sz="5091" kern="1200">
          <a:solidFill>
            <a:schemeClr val="tx1"/>
          </a:solidFill>
          <a:latin typeface="+mn-lt"/>
          <a:ea typeface="+mn-ea"/>
          <a:cs typeface="+mn-cs"/>
        </a:defRPr>
      </a:lvl2pPr>
      <a:lvl3pPr marL="2078307" indent="-415662" algn="l" defTabSz="1662645" rtl="0" eaLnBrk="1" latinLnBrk="0" hangingPunct="1">
        <a:spcBef>
          <a:spcPct val="20000"/>
        </a:spcBef>
        <a:buFont typeface="Arial" pitchFamily="34" charset="0"/>
        <a:buChar char="•"/>
        <a:defRPr sz="4364" kern="1200">
          <a:solidFill>
            <a:schemeClr val="tx1"/>
          </a:solidFill>
          <a:latin typeface="+mn-lt"/>
          <a:ea typeface="+mn-ea"/>
          <a:cs typeface="+mn-cs"/>
        </a:defRPr>
      </a:lvl3pPr>
      <a:lvl4pPr marL="2909629" indent="-415662" algn="l" defTabSz="1662645" rtl="0" eaLnBrk="1" latinLnBrk="0" hangingPunct="1">
        <a:spcBef>
          <a:spcPct val="20000"/>
        </a:spcBef>
        <a:buFont typeface="Arial" pitchFamily="34" charset="0"/>
        <a:buChar char="–"/>
        <a:defRPr sz="3636" kern="1200">
          <a:solidFill>
            <a:schemeClr val="tx1"/>
          </a:solidFill>
          <a:latin typeface="+mn-lt"/>
          <a:ea typeface="+mn-ea"/>
          <a:cs typeface="+mn-cs"/>
        </a:defRPr>
      </a:lvl4pPr>
      <a:lvl5pPr marL="3740952" indent="-415662" algn="l" defTabSz="1662645" rtl="0" eaLnBrk="1" latinLnBrk="0" hangingPunct="1">
        <a:spcBef>
          <a:spcPct val="20000"/>
        </a:spcBef>
        <a:buFont typeface="Arial" pitchFamily="34" charset="0"/>
        <a:buChar char="»"/>
        <a:defRPr sz="3636" kern="1200">
          <a:solidFill>
            <a:schemeClr val="tx1"/>
          </a:solidFill>
          <a:latin typeface="+mn-lt"/>
          <a:ea typeface="+mn-ea"/>
          <a:cs typeface="+mn-cs"/>
        </a:defRPr>
      </a:lvl5pPr>
      <a:lvl6pPr marL="4572275" indent="-415662" algn="l" defTabSz="1662645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6pPr>
      <a:lvl7pPr marL="5403597" indent="-415662" algn="l" defTabSz="1662645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7pPr>
      <a:lvl8pPr marL="6234920" indent="-415662" algn="l" defTabSz="1662645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8pPr>
      <a:lvl9pPr marL="7066243" indent="-415662" algn="l" defTabSz="1662645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662645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1pPr>
      <a:lvl2pPr marL="831323" algn="l" defTabSz="1662645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2pPr>
      <a:lvl3pPr marL="1662645" algn="l" defTabSz="1662645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3pPr>
      <a:lvl4pPr marL="2493968" algn="l" defTabSz="1662645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4pPr>
      <a:lvl5pPr marL="3325290" algn="l" defTabSz="1662645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5pPr>
      <a:lvl6pPr marL="4156613" algn="l" defTabSz="1662645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6pPr>
      <a:lvl7pPr marL="4987935" algn="l" defTabSz="1662645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7pPr>
      <a:lvl8pPr marL="5819258" algn="l" defTabSz="1662645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8pPr>
      <a:lvl9pPr marL="6650581" algn="l" defTabSz="1662645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7.xml"/><Relationship Id="rId6" Type="http://schemas.openxmlformats.org/officeDocument/2006/relationships/image" Target="../media/image15.png"/><Relationship Id="rId5" Type="http://schemas.openxmlformats.org/officeDocument/2006/relationships/image" Target="../media/image16.png"/><Relationship Id="rId4" Type="http://schemas.openxmlformats.org/officeDocument/2006/relationships/image" Target="../media/image4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5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8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4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7" Type="http://schemas.openxmlformats.org/officeDocument/2006/relationships/image" Target="../media/image15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9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7" Type="http://schemas.openxmlformats.org/officeDocument/2006/relationships/image" Target="../media/image26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0.xml"/><Relationship Id="rId6" Type="http://schemas.openxmlformats.org/officeDocument/2006/relationships/image" Target="../media/image25.jpg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3.png"/><Relationship Id="rId7" Type="http://schemas.openxmlformats.org/officeDocument/2006/relationships/image" Target="../media/image16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1.xml"/><Relationship Id="rId6" Type="http://schemas.openxmlformats.org/officeDocument/2006/relationships/image" Target="../media/image28.svg"/><Relationship Id="rId5" Type="http://schemas.openxmlformats.org/officeDocument/2006/relationships/image" Target="../media/image27.png"/><Relationship Id="rId4" Type="http://schemas.openxmlformats.org/officeDocument/2006/relationships/image" Target="../media/image4.svg"/><Relationship Id="rId9" Type="http://schemas.openxmlformats.org/officeDocument/2006/relationships/image" Target="../media/image30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png"/><Relationship Id="rId3" Type="http://schemas.openxmlformats.org/officeDocument/2006/relationships/audio" Target="../media/audio1.wav"/><Relationship Id="rId7" Type="http://schemas.openxmlformats.org/officeDocument/2006/relationships/image" Target="../media/image30.svg"/><Relationship Id="rId12" Type="http://schemas.openxmlformats.org/officeDocument/2006/relationships/image" Target="../media/image38.jpe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2.xml"/><Relationship Id="rId6" Type="http://schemas.openxmlformats.org/officeDocument/2006/relationships/image" Target="../media/image29.png"/><Relationship Id="rId11" Type="http://schemas.openxmlformats.org/officeDocument/2006/relationships/image" Target="../media/image37.jpeg"/><Relationship Id="rId5" Type="http://schemas.openxmlformats.org/officeDocument/2006/relationships/image" Target="../media/image4.svg"/><Relationship Id="rId10" Type="http://schemas.openxmlformats.org/officeDocument/2006/relationships/image" Target="../media/image36.jpeg"/><Relationship Id="rId4" Type="http://schemas.openxmlformats.org/officeDocument/2006/relationships/image" Target="../media/image3.png"/><Relationship Id="rId9" Type="http://schemas.openxmlformats.org/officeDocument/2006/relationships/image" Target="../media/image35.sv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.xml"/><Relationship Id="rId6" Type="http://schemas.openxmlformats.org/officeDocument/2006/relationships/image" Target="../media/image6.png"/><Relationship Id="rId5" Type="http://schemas.openxmlformats.org/officeDocument/2006/relationships/image" Target="../media/image9.jpeg"/><Relationship Id="rId4" Type="http://schemas.openxmlformats.org/officeDocument/2006/relationships/image" Target="../media/image4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audio" Target="../media/audio1.wav"/><Relationship Id="rId7" Type="http://schemas.openxmlformats.org/officeDocument/2006/relationships/image" Target="../media/image12.sv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3.xml"/><Relationship Id="rId6" Type="http://schemas.openxmlformats.org/officeDocument/2006/relationships/image" Target="../media/image11.png"/><Relationship Id="rId5" Type="http://schemas.openxmlformats.org/officeDocument/2006/relationships/image" Target="../media/image4.svg"/><Relationship Id="rId10" Type="http://schemas.openxmlformats.org/officeDocument/2006/relationships/image" Target="../media/image8.png"/><Relationship Id="rId4" Type="http://schemas.openxmlformats.org/officeDocument/2006/relationships/image" Target="../media/image3.png"/><Relationship Id="rId9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4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4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5.xml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4" Type="http://schemas.openxmlformats.org/officeDocument/2006/relationships/image" Target="../media/image4.sv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6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0D8299B3-9B54-4071-98F3-1677841E0381}"/>
              </a:ext>
            </a:extLst>
          </p:cNvPr>
          <p:cNvSpPr txBox="1"/>
          <p:nvPr/>
        </p:nvSpPr>
        <p:spPr>
          <a:xfrm>
            <a:off x="1495765" y="230660"/>
            <a:ext cx="98110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>
                    <a:prstClr val="white">
                      <a:alpha val="0"/>
                    </a:prstClr>
                  </a:glow>
                </a:effectLst>
                <a:uLnTx/>
                <a:uFillTx/>
                <a:latin typeface="UVN Ba Le" panose="04030605060802020503" pitchFamily="82" charset="0"/>
                <a:ea typeface="+mn-ea"/>
                <a:cs typeface="+mn-cs"/>
              </a:rPr>
              <a:t>LỊCH</a:t>
            </a:r>
            <a:r>
              <a:rPr kumimoji="0" lang="vi-VN" sz="4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glow>
                    <a:prstClr val="white">
                      <a:alpha val="0"/>
                    </a:prstClr>
                  </a:glow>
                </a:effectLst>
                <a:uLnTx/>
                <a:uFillTx/>
                <a:latin typeface="UVN Ba Le" panose="04030605060802020503" pitchFamily="82" charset="0"/>
                <a:ea typeface="+mn-ea"/>
                <a:cs typeface="+mn-cs"/>
              </a:rPr>
              <a:t> SỬ &amp;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>
                    <a:prstClr val="white">
                      <a:alpha val="0"/>
                    </a:prstClr>
                  </a:glow>
                </a:effectLst>
                <a:uLnTx/>
                <a:uFillTx/>
                <a:latin typeface="UVN Ba Le" panose="04030605060802020503" pitchFamily="82" charset="0"/>
                <a:ea typeface="+mn-ea"/>
                <a:cs typeface="+mn-cs"/>
              </a:rPr>
              <a:t>ĐỊA LÝ 4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7FC2D5F-70AE-43C5-A272-0CC174593014}"/>
              </a:ext>
            </a:extLst>
          </p:cNvPr>
          <p:cNvGrpSpPr/>
          <p:nvPr/>
        </p:nvGrpSpPr>
        <p:grpSpPr>
          <a:xfrm>
            <a:off x="1898639" y="1835020"/>
            <a:ext cx="9811047" cy="4438710"/>
            <a:chOff x="2276474" y="1385833"/>
            <a:chExt cx="9811047" cy="4438710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2B22426-13AA-4FAE-AA52-361F463BEA81}"/>
                </a:ext>
              </a:extLst>
            </p:cNvPr>
            <p:cNvSpPr txBox="1"/>
            <p:nvPr/>
          </p:nvSpPr>
          <p:spPr>
            <a:xfrm>
              <a:off x="2276474" y="1385833"/>
              <a:ext cx="9811047" cy="33018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glow rad="101600">
                      <a:prstClr val="white">
                        <a:alpha val="93000"/>
                      </a:prstClr>
                    </a:glow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Showcard" panose="02040603050506020204" pitchFamily="18" charset="0"/>
                  <a:ea typeface="+mn-ea"/>
                  <a:cs typeface="+mn-cs"/>
                </a:rPr>
                <a:t>THIÊN</a:t>
              </a:r>
              <a:r>
                <a:rPr kumimoji="0" lang="vi-VN" sz="48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>
                    <a:glow rad="101600">
                      <a:prstClr val="white">
                        <a:alpha val="93000"/>
                      </a:prstClr>
                    </a:glow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Showcard" panose="02040603050506020204" pitchFamily="18" charset="0"/>
                  <a:ea typeface="+mn-ea"/>
                  <a:cs typeface="+mn-cs"/>
                </a:rPr>
                <a:t> NHIÊN </a:t>
              </a:r>
              <a:endPara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glow rad="101600">
                    <a:prstClr val="white">
                      <a:alpha val="93000"/>
                    </a:prst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glow rad="101600">
                      <a:prstClr val="white">
                        <a:alpha val="93000"/>
                      </a:prstClr>
                    </a:glow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Showcard" panose="02040603050506020204" pitchFamily="18" charset="0"/>
                  <a:ea typeface="+mn-ea"/>
                  <a:cs typeface="+mn-cs"/>
                </a:rPr>
                <a:t>BẮC TRUNG BỘ VÀ NAM TRUNG BỘ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01600">
                    <a:prstClr val="white">
                      <a:alpha val="93000"/>
                    </a:prst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D27003F-5B94-4E6F-841F-A74239C04A7D}"/>
                </a:ext>
              </a:extLst>
            </p:cNvPr>
            <p:cNvSpPr txBox="1"/>
            <p:nvPr/>
          </p:nvSpPr>
          <p:spPr>
            <a:xfrm>
              <a:off x="2276474" y="1414746"/>
              <a:ext cx="9811047" cy="44097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800" b="1" i="0" u="none" strike="noStrike" kern="1200" cap="none" spc="0" normalizeH="0" baseline="0" noProof="0" dirty="0">
                  <a:ln>
                    <a:noFill/>
                  </a:ln>
                  <a:gradFill flip="none" rotWithShape="1">
                    <a:gsLst>
                      <a:gs pos="0">
                        <a:srgbClr val="70AD47">
                          <a:lumMod val="50000"/>
                          <a:shade val="30000"/>
                          <a:satMod val="115000"/>
                        </a:srgbClr>
                      </a:gs>
                      <a:gs pos="50000">
                        <a:srgbClr val="70AD47">
                          <a:lumMod val="50000"/>
                          <a:shade val="67500"/>
                          <a:satMod val="115000"/>
                        </a:srgbClr>
                      </a:gs>
                      <a:gs pos="100000">
                        <a:srgbClr val="70AD47">
                          <a:lumMod val="50000"/>
                          <a:shade val="100000"/>
                          <a:satMod val="115000"/>
                        </a:srgbClr>
                      </a:gs>
                    </a:gsLst>
                    <a:lin ang="16200000" scaled="1"/>
                    <a:tileRect/>
                  </a:gra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Showcard" panose="02040603050506020204" pitchFamily="18" charset="0"/>
                  <a:ea typeface="+mn-ea"/>
                  <a:cs typeface="+mn-cs"/>
                </a:rPr>
                <a:t>THIÊN</a:t>
              </a:r>
              <a:r>
                <a:rPr kumimoji="0" lang="vi-VN" sz="4800" b="1" i="0" u="none" strike="noStrike" kern="1200" cap="none" spc="0" normalizeH="0" noProof="0" dirty="0">
                  <a:ln>
                    <a:noFill/>
                  </a:ln>
                  <a:gradFill flip="none" rotWithShape="1">
                    <a:gsLst>
                      <a:gs pos="0">
                        <a:srgbClr val="70AD47">
                          <a:lumMod val="50000"/>
                          <a:shade val="30000"/>
                          <a:satMod val="115000"/>
                        </a:srgbClr>
                      </a:gs>
                      <a:gs pos="50000">
                        <a:srgbClr val="70AD47">
                          <a:lumMod val="50000"/>
                          <a:shade val="67500"/>
                          <a:satMod val="115000"/>
                        </a:srgbClr>
                      </a:gs>
                      <a:gs pos="100000">
                        <a:srgbClr val="70AD47">
                          <a:lumMod val="50000"/>
                          <a:shade val="100000"/>
                          <a:satMod val="115000"/>
                        </a:srgbClr>
                      </a:gs>
                    </a:gsLst>
                    <a:lin ang="16200000" scaled="1"/>
                    <a:tileRect/>
                  </a:gra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Showcard" panose="02040603050506020204" pitchFamily="18" charset="0"/>
                  <a:ea typeface="+mn-ea"/>
                  <a:cs typeface="+mn-cs"/>
                </a:rPr>
                <a:t> NHIÊN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0">
                      <a:srgbClr val="70AD47">
                        <a:lumMod val="50000"/>
                        <a:shade val="30000"/>
                        <a:satMod val="115000"/>
                      </a:srgbClr>
                    </a:gs>
                    <a:gs pos="50000">
                      <a:srgbClr val="70AD47">
                        <a:lumMod val="50000"/>
                        <a:shade val="67500"/>
                        <a:satMod val="115000"/>
                      </a:srgbClr>
                    </a:gs>
                    <a:gs pos="100000">
                      <a:srgbClr val="70AD47">
                        <a:lumMod val="50000"/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gradFill flip="none" rotWithShape="1">
                    <a:gsLst>
                      <a:gs pos="0">
                        <a:srgbClr val="70AD47">
                          <a:lumMod val="50000"/>
                          <a:shade val="30000"/>
                          <a:satMod val="115000"/>
                        </a:srgbClr>
                      </a:gs>
                      <a:gs pos="50000">
                        <a:srgbClr val="70AD47">
                          <a:lumMod val="50000"/>
                          <a:shade val="67500"/>
                          <a:satMod val="115000"/>
                        </a:srgbClr>
                      </a:gs>
                      <a:gs pos="100000">
                        <a:srgbClr val="70AD47">
                          <a:lumMod val="50000"/>
                          <a:shade val="100000"/>
                          <a:satMod val="115000"/>
                        </a:srgbClr>
                      </a:gs>
                    </a:gsLst>
                    <a:lin ang="16200000" scaled="1"/>
                    <a:tileRect/>
                  </a:gra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Showcard" panose="02040603050506020204" pitchFamily="18" charset="0"/>
                  <a:ea typeface="+mn-ea"/>
                  <a:cs typeface="+mn-cs"/>
                </a:rPr>
                <a:t>BẮC TRUNG BỘ VÀ NAM TRUNG BỘ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800" dirty="0" err="1">
                  <a:gradFill flip="none" rotWithShape="1">
                    <a:gsLst>
                      <a:gs pos="0">
                        <a:srgbClr val="70AD47">
                          <a:lumMod val="50000"/>
                          <a:shade val="30000"/>
                          <a:satMod val="115000"/>
                        </a:srgbClr>
                      </a:gs>
                      <a:gs pos="50000">
                        <a:srgbClr val="70AD47">
                          <a:lumMod val="50000"/>
                          <a:shade val="67500"/>
                          <a:satMod val="115000"/>
                        </a:srgbClr>
                      </a:gs>
                      <a:gs pos="100000">
                        <a:srgbClr val="70AD47">
                          <a:lumMod val="50000"/>
                          <a:shade val="100000"/>
                          <a:satMod val="115000"/>
                        </a:srgbClr>
                      </a:gs>
                    </a:gsLst>
                    <a:lin ang="16200000" scaled="1"/>
                    <a:tileRect/>
                  </a:gra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UTM Showcard" panose="02040603050506020204" pitchFamily="18" charset="0"/>
                </a:rPr>
                <a:t>Tiết</a:t>
              </a:r>
              <a:r>
                <a:rPr lang="en-US" sz="4800" dirty="0">
                  <a:gradFill flip="none" rotWithShape="1">
                    <a:gsLst>
                      <a:gs pos="0">
                        <a:srgbClr val="70AD47">
                          <a:lumMod val="50000"/>
                          <a:shade val="30000"/>
                          <a:satMod val="115000"/>
                        </a:srgbClr>
                      </a:gs>
                      <a:gs pos="50000">
                        <a:srgbClr val="70AD47">
                          <a:lumMod val="50000"/>
                          <a:shade val="67500"/>
                          <a:satMod val="115000"/>
                        </a:srgbClr>
                      </a:gs>
                      <a:gs pos="100000">
                        <a:srgbClr val="70AD47">
                          <a:lumMod val="50000"/>
                          <a:shade val="100000"/>
                          <a:satMod val="115000"/>
                        </a:srgbClr>
                      </a:gs>
                    </a:gsLst>
                    <a:lin ang="16200000" scaled="1"/>
                    <a:tileRect/>
                  </a:gra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UTM Showcard" panose="02040603050506020204" pitchFamily="18" charset="0"/>
                </a:rPr>
                <a:t> 1</a:t>
              </a:r>
              <a:endParaRPr kumimoji="0" lang="en-US" sz="4800" b="0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0">
                      <a:srgbClr val="70AD47">
                        <a:lumMod val="50000"/>
                        <a:shade val="30000"/>
                        <a:satMod val="115000"/>
                      </a:srgbClr>
                    </a:gs>
                    <a:gs pos="50000">
                      <a:srgbClr val="70AD47">
                        <a:lumMod val="50000"/>
                        <a:shade val="67500"/>
                        <a:satMod val="115000"/>
                      </a:srgbClr>
                    </a:gs>
                    <a:gs pos="100000">
                      <a:srgbClr val="70AD47">
                        <a:lumMod val="50000"/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0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0">
                      <a:srgbClr val="70AD47">
                        <a:lumMod val="50000"/>
                        <a:shade val="30000"/>
                        <a:satMod val="115000"/>
                      </a:srgbClr>
                    </a:gs>
                    <a:gs pos="50000">
                      <a:srgbClr val="70AD47">
                        <a:lumMod val="50000"/>
                        <a:shade val="67500"/>
                        <a:satMod val="115000"/>
                      </a:srgbClr>
                    </a:gs>
                    <a:gs pos="100000">
                      <a:srgbClr val="70AD47">
                        <a:lumMod val="50000"/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endParaRP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7D0AF1E0-AB2A-4DA3-9875-7371B9F8C9BA}"/>
              </a:ext>
            </a:extLst>
          </p:cNvPr>
          <p:cNvSpPr txBox="1"/>
          <p:nvPr/>
        </p:nvSpPr>
        <p:spPr>
          <a:xfrm>
            <a:off x="1526586" y="259573"/>
            <a:ext cx="98110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>
                  <a:glow>
                    <a:prstClr val="white">
                      <a:alpha val="0"/>
                    </a:prstClr>
                  </a:glow>
                </a:effectLst>
                <a:uLnTx/>
                <a:uFillTx/>
                <a:latin typeface="UVN Ba Le" panose="04030605060802020503" pitchFamily="82" charset="0"/>
                <a:ea typeface="+mn-ea"/>
                <a:cs typeface="+mn-cs"/>
              </a:rPr>
              <a:t>LỊCH</a:t>
            </a:r>
            <a:r>
              <a:rPr kumimoji="0" lang="vi-VN" sz="4400" b="1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>
                  <a:glow>
                    <a:prstClr val="white">
                      <a:alpha val="0"/>
                    </a:prstClr>
                  </a:glow>
                </a:effectLst>
                <a:uLnTx/>
                <a:uFillTx/>
                <a:latin typeface="UVN Ba Le" panose="04030605060802020503" pitchFamily="82" charset="0"/>
                <a:ea typeface="+mn-ea"/>
                <a:cs typeface="+mn-cs"/>
              </a:rPr>
              <a:t> SỬ &amp;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>
                  <a:glow>
                    <a:prstClr val="white">
                      <a:alpha val="0"/>
                    </a:prstClr>
                  </a:glow>
                </a:effectLst>
                <a:uLnTx/>
                <a:uFillTx/>
                <a:latin typeface="UVN Ba Le" panose="04030605060802020503" pitchFamily="82" charset="0"/>
                <a:ea typeface="+mn-ea"/>
                <a:cs typeface="+mn-cs"/>
              </a:rPr>
              <a:t>ĐỊA LÝ 4</a:t>
            </a:r>
          </a:p>
        </p:txBody>
      </p:sp>
      <p:pic>
        <p:nvPicPr>
          <p:cNvPr id="8" name="Picture 7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954D4E8F-8113-48EE-8B9F-A5FBE916081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0408" y="925285"/>
            <a:ext cx="3230911" cy="4577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870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3">
            <a:extLst>
              <a:ext uri="{FF2B5EF4-FFF2-40B4-BE49-F238E27FC236}">
                <a16:creationId xmlns:a16="http://schemas.microsoft.com/office/drawing/2014/main" id="{FD6EF5B3-26DD-4982-B4A7-AD46EE5B24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0" y="73152"/>
            <a:ext cx="12192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868C148-EB6E-463D-8815-69DDF7007010}"/>
              </a:ext>
            </a:extLst>
          </p:cNvPr>
          <p:cNvSpPr/>
          <p:nvPr/>
        </p:nvSpPr>
        <p:spPr>
          <a:xfrm>
            <a:off x="280416" y="292608"/>
            <a:ext cx="11631167" cy="6419088"/>
          </a:xfrm>
          <a:prstGeom prst="rect">
            <a:avLst/>
          </a:prstGeom>
          <a:solidFill>
            <a:schemeClr val="bg1">
              <a:alpha val="5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D24B6838-4CA2-43C7-834A-3FAA2821B009}"/>
              </a:ext>
            </a:extLst>
          </p:cNvPr>
          <p:cNvSpPr/>
          <p:nvPr/>
        </p:nvSpPr>
        <p:spPr>
          <a:xfrm>
            <a:off x="887001" y="1656595"/>
            <a:ext cx="8026090" cy="491046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19050">
            <a:solidFill>
              <a:schemeClr val="accent2">
                <a:lumMod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FF99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kumimoji="0" lang="vi-VN" sz="4800" b="1" i="0" u="none" strike="noStrike" kern="1200" cap="none" spc="0" normalizeH="0" noProof="0" dirty="0">
                <a:ln>
                  <a:noFill/>
                </a:ln>
                <a:solidFill>
                  <a:srgbClr val="FF99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sự khác biệt từ tây sang đông. Phía tây là địa hình đồi núi; phía đông là dải đồng bằng nhỏ hẹp. Ven biển thường có các cồn cát và đầm phá.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9900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7" name="图片 10">
            <a:extLst>
              <a:ext uri="{FF2B5EF4-FFF2-40B4-BE49-F238E27FC236}">
                <a16:creationId xmlns:a16="http://schemas.microsoft.com/office/drawing/2014/main" id="{203FDB95-205C-46E7-A155-E998A96212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97640" y="2573285"/>
            <a:ext cx="3078844" cy="430892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17337" y="84540"/>
            <a:ext cx="7157324" cy="149974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35741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3">
            <a:extLst>
              <a:ext uri="{FF2B5EF4-FFF2-40B4-BE49-F238E27FC236}">
                <a16:creationId xmlns:a16="http://schemas.microsoft.com/office/drawing/2014/main" id="{FD6EF5B3-26DD-4982-B4A7-AD46EE5B24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0" y="73152"/>
            <a:ext cx="12192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868C148-EB6E-463D-8815-69DDF7007010}"/>
              </a:ext>
            </a:extLst>
          </p:cNvPr>
          <p:cNvSpPr/>
          <p:nvPr/>
        </p:nvSpPr>
        <p:spPr>
          <a:xfrm>
            <a:off x="280416" y="292608"/>
            <a:ext cx="11631167" cy="6419088"/>
          </a:xfrm>
          <a:prstGeom prst="rect">
            <a:avLst/>
          </a:prstGeom>
          <a:solidFill>
            <a:schemeClr val="bg1">
              <a:alpha val="5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D24B6838-4CA2-43C7-834A-3FAA2821B009}"/>
              </a:ext>
            </a:extLst>
          </p:cNvPr>
          <p:cNvSpPr/>
          <p:nvPr/>
        </p:nvSpPr>
        <p:spPr>
          <a:xfrm>
            <a:off x="7657255" y="1436471"/>
            <a:ext cx="3946482" cy="2778913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19050">
            <a:solidFill>
              <a:schemeClr val="accent2">
                <a:lumMod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990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Những vùng thấp trũng ở cửa sông, nơi có </a:t>
            </a:r>
            <a:r>
              <a:rPr lang="en-US" sz="2800" b="1" noProof="0" dirty="0" err="1">
                <a:solidFill>
                  <a:srgbClr val="FF9900">
                    <a:lumMod val="50000"/>
                  </a:srgbClr>
                </a:solidFill>
                <a:latin typeface="Arial" panose="020B0604020202020204" pitchFamily="34" charset="0"/>
              </a:rPr>
              <a:t>đồi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990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cát dài chắn phía biển thường tạo nên các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đầm, phá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990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9900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7" name="图片 10">
            <a:extLst>
              <a:ext uri="{FF2B5EF4-FFF2-40B4-BE49-F238E27FC236}">
                <a16:creationId xmlns:a16="http://schemas.microsoft.com/office/drawing/2014/main" id="{203FDB95-205C-46E7-A155-E998A96212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31706" y="3880535"/>
            <a:ext cx="2144778" cy="30016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72823FD-2AB8-44A1-883B-139CB7B2FD1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9008"/>
          <a:stretch/>
        </p:blipFill>
        <p:spPr>
          <a:xfrm>
            <a:off x="800208" y="1436471"/>
            <a:ext cx="6576630" cy="476377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17337" y="84540"/>
            <a:ext cx="7157324" cy="149974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86189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868C148-EB6E-463D-8815-69DDF7007010}"/>
              </a:ext>
            </a:extLst>
          </p:cNvPr>
          <p:cNvSpPr/>
          <p:nvPr/>
        </p:nvSpPr>
        <p:spPr>
          <a:xfrm>
            <a:off x="560833" y="-169057"/>
            <a:ext cx="11631167" cy="6419088"/>
          </a:xfrm>
          <a:prstGeom prst="rect">
            <a:avLst/>
          </a:prstGeom>
          <a:solidFill>
            <a:schemeClr val="bg1">
              <a:alpha val="5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Text Box 10">
            <a:extLst>
              <a:ext uri="{FF2B5EF4-FFF2-40B4-BE49-F238E27FC236}">
                <a16:creationId xmlns:a16="http://schemas.microsoft.com/office/drawing/2014/main" id="{D793FF37-2E98-49F7-A395-366A171134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337" y="1584286"/>
            <a:ext cx="2790215" cy="36657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74"/>
                </a:solidFill>
                <a:effectLst/>
                <a:uLnTx/>
                <a:uFillTx/>
                <a:latin typeface="UTM Avo" panose="02040603050506020204" pitchFamily="18" charset="0"/>
              </a:rPr>
              <a:t>Cồn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74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74"/>
                </a:solidFill>
                <a:effectLst/>
                <a:uLnTx/>
                <a:uFillTx/>
                <a:latin typeface="UTM Avo" panose="02040603050506020204" pitchFamily="18" charset="0"/>
              </a:rPr>
              <a:t>cát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74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b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74"/>
                </a:solidFill>
                <a:effectLst/>
                <a:uLnTx/>
                <a:uFillTx/>
                <a:latin typeface="UTM Avo" panose="02040603050506020204" pitchFamily="18" charset="0"/>
              </a:rPr>
            </a:b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74"/>
                </a:solidFill>
                <a:effectLst/>
                <a:uLnTx/>
                <a:uFillTx/>
                <a:latin typeface="UTM Avo" panose="02040603050506020204" pitchFamily="18" charset="0"/>
              </a:rPr>
              <a:t>tại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74"/>
                </a:solidFill>
                <a:effectLst/>
                <a:uLnTx/>
                <a:uFillTx/>
                <a:latin typeface="UTM Avo" panose="02040603050506020204" pitchFamily="18" charset="0"/>
              </a:rPr>
              <a:t> Khánh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74"/>
                </a:solidFill>
                <a:effectLst/>
                <a:uLnTx/>
                <a:uFillTx/>
                <a:latin typeface="UTM Avo" panose="02040603050506020204" pitchFamily="18" charset="0"/>
              </a:rPr>
              <a:t>Hòa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74"/>
                </a:solidFill>
                <a:effectLst/>
                <a:uLnTx/>
                <a:uFillTx/>
                <a:latin typeface="UTM Avo" panose="02040603050506020204" pitchFamily="18" charset="0"/>
              </a:rPr>
              <a:t>, Lâm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74"/>
                </a:solidFill>
                <a:effectLst/>
                <a:uLnTx/>
                <a:uFillTx/>
                <a:latin typeface="UTM Avo" panose="02040603050506020204" pitchFamily="18" charset="0"/>
              </a:rPr>
              <a:t>Đồng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74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11" name="AutoShape 11" descr="10-2">
            <a:extLst>
              <a:ext uri="{FF2B5EF4-FFF2-40B4-BE49-F238E27FC236}">
                <a16:creationId xmlns:a16="http://schemas.microsoft.com/office/drawing/2014/main" id="{1A815F57-A3BC-4BE4-963C-5566BA99F4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-7207500" y="1412217"/>
            <a:ext cx="6831142" cy="4837814"/>
          </a:xfrm>
          <a:prstGeom prst="roundRect">
            <a:avLst>
              <a:gd name="adj" fmla="val 16667"/>
            </a:avLst>
          </a:prstGeom>
          <a:blipFill dpi="0" rotWithShape="1">
            <a:blip r:embed="rId3"/>
            <a:srcRect/>
            <a:stretch>
              <a:fillRect/>
            </a:stretch>
          </a:blipFill>
          <a:ln w="9525">
            <a:solidFill>
              <a:srgbClr val="D1D1D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AutoShape 12" descr="congavang_resort_ninhthuan7">
            <a:extLst>
              <a:ext uri="{FF2B5EF4-FFF2-40B4-BE49-F238E27FC236}">
                <a16:creationId xmlns:a16="http://schemas.microsoft.com/office/drawing/2014/main" id="{78B71942-B01F-4FF7-92EB-7BF2789868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-7512300" y="1412217"/>
            <a:ext cx="6831142" cy="4837814"/>
          </a:xfrm>
          <a:prstGeom prst="roundRect">
            <a:avLst>
              <a:gd name="adj" fmla="val 16667"/>
            </a:avLst>
          </a:prstGeom>
          <a:blipFill dpi="0" rotWithShape="1">
            <a:blip r:embed="rId4"/>
            <a:srcRect/>
            <a:stretch>
              <a:fillRect/>
            </a:stretch>
          </a:blipFill>
          <a:ln w="9525">
            <a:solidFill>
              <a:srgbClr val="D1D1D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AutoShape 13" descr="doicat11111">
            <a:extLst>
              <a:ext uri="{FF2B5EF4-FFF2-40B4-BE49-F238E27FC236}">
                <a16:creationId xmlns:a16="http://schemas.microsoft.com/office/drawing/2014/main" id="{183D2F20-CB01-423E-ADD5-A9AA308B84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-7893300" y="1412217"/>
            <a:ext cx="6831142" cy="4837814"/>
          </a:xfrm>
          <a:prstGeom prst="roundRect">
            <a:avLst>
              <a:gd name="adj" fmla="val 16667"/>
            </a:avLst>
          </a:prstGeom>
          <a:blipFill dpi="0" rotWithShape="1">
            <a:blip r:embed="rId5"/>
            <a:srcRect/>
            <a:stretch>
              <a:fillRect/>
            </a:stretch>
          </a:blipFill>
          <a:ln w="9525">
            <a:solidFill>
              <a:srgbClr val="D1D1D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AutoShape 14" descr="5352200327_9296c8ee78_o">
            <a:extLst>
              <a:ext uri="{FF2B5EF4-FFF2-40B4-BE49-F238E27FC236}">
                <a16:creationId xmlns:a16="http://schemas.microsoft.com/office/drawing/2014/main" id="{F3DA42F4-B822-45E1-BD20-103D4B4D72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-8198100" y="1412217"/>
            <a:ext cx="6831142" cy="4837814"/>
          </a:xfrm>
          <a:prstGeom prst="roundRect">
            <a:avLst>
              <a:gd name="adj" fmla="val 16667"/>
            </a:avLst>
          </a:prstGeom>
          <a:blipFill dpi="0" rotWithShape="1">
            <a:blip r:embed="rId6"/>
            <a:srcRect/>
            <a:stretch>
              <a:fillRect/>
            </a:stretch>
          </a:blipFill>
          <a:ln w="9525">
            <a:solidFill>
              <a:srgbClr val="D1D1D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Text Box 10">
            <a:extLst>
              <a:ext uri="{FF2B5EF4-FFF2-40B4-BE49-F238E27FC236}">
                <a16:creationId xmlns:a16="http://schemas.microsoft.com/office/drawing/2014/main" id="{6113A4C8-058B-4878-883A-EF11E16A1D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36605" y="6250031"/>
            <a:ext cx="8124096" cy="461665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138C3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Người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38C3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ta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138C3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thường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38C3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138C3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trồng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38C3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phi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lao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38C3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138C3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để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38C3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138C3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giữ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38C3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138C3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38C3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138C3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38C3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138C3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chắn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38C3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138C3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gió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138C3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17337" y="84540"/>
            <a:ext cx="7157324" cy="149974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50210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7037E-7 L 0.99167 -0.0055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583" y="-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112E-17 -3.7037E-7 L 1.025 -0.0055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250" y="-278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112E-17 -3.7037E-7 L 1.06667 -0.00556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333" y="-278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7037E-7 L 1.1 -0.00556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000" y="-278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4" grpId="0" animBg="1"/>
      <p:bldP spid="14" grpId="1" animBg="1"/>
      <p:bldP spid="15" grpId="0" animBg="1"/>
      <p:bldP spid="15" grpId="1" animBg="1"/>
      <p:bldP spid="19" grpId="0" animBg="1"/>
      <p:bldP spid="2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868C148-EB6E-463D-8815-69DDF7007010}"/>
              </a:ext>
            </a:extLst>
          </p:cNvPr>
          <p:cNvSpPr/>
          <p:nvPr/>
        </p:nvSpPr>
        <p:spPr>
          <a:xfrm>
            <a:off x="280416" y="292608"/>
            <a:ext cx="11631167" cy="6419088"/>
          </a:xfrm>
          <a:prstGeom prst="rect">
            <a:avLst/>
          </a:prstGeom>
          <a:solidFill>
            <a:schemeClr val="bg1">
              <a:alpha val="5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AutoShape 14" descr="5352200327_9296c8ee78_o">
            <a:extLst>
              <a:ext uri="{FF2B5EF4-FFF2-40B4-BE49-F238E27FC236}">
                <a16:creationId xmlns:a16="http://schemas.microsoft.com/office/drawing/2014/main" id="{6F494151-29DB-4A18-92E4-7B6559C620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-9753600" y="1123033"/>
            <a:ext cx="8534400" cy="5837291"/>
          </a:xfrm>
          <a:prstGeom prst="roundRect">
            <a:avLst>
              <a:gd name="adj" fmla="val 16667"/>
            </a:avLst>
          </a:prstGeom>
          <a:blipFill dpi="0" rotWithShape="1">
            <a:blip r:embed="rId3"/>
            <a:srcRect/>
            <a:stretch>
              <a:fillRect/>
            </a:stretch>
          </a:blipFill>
          <a:ln w="9525">
            <a:solidFill>
              <a:srgbClr val="D1D1D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AutoShape 14" descr="5352200327_9296c8ee78_o">
            <a:extLst>
              <a:ext uri="{FF2B5EF4-FFF2-40B4-BE49-F238E27FC236}">
                <a16:creationId xmlns:a16="http://schemas.microsoft.com/office/drawing/2014/main" id="{588A2288-784B-48E9-9AE5-AE334CB687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-9753600" y="1088319"/>
            <a:ext cx="8534400" cy="5837291"/>
          </a:xfrm>
          <a:prstGeom prst="roundRect">
            <a:avLst>
              <a:gd name="adj" fmla="val 16667"/>
            </a:avLst>
          </a:prstGeom>
          <a:blipFill dpi="0" rotWithShape="1">
            <a:blip r:embed="rId4"/>
            <a:srcRect/>
            <a:stretch>
              <a:fillRect/>
            </a:stretch>
          </a:blipFill>
          <a:ln w="9525">
            <a:solidFill>
              <a:srgbClr val="D1D1D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AutoShape 14" descr="5352200327_9296c8ee78_o">
            <a:extLst>
              <a:ext uri="{FF2B5EF4-FFF2-40B4-BE49-F238E27FC236}">
                <a16:creationId xmlns:a16="http://schemas.microsoft.com/office/drawing/2014/main" id="{DC13C229-88B1-4B4A-A259-11D95849E7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-9754655" y="1088318"/>
            <a:ext cx="8534400" cy="5837291"/>
          </a:xfrm>
          <a:prstGeom prst="roundRect">
            <a:avLst>
              <a:gd name="adj" fmla="val 16667"/>
            </a:avLst>
          </a:prstGeom>
          <a:blipFill dpi="0" rotWithShape="1">
            <a:blip r:embed="rId5"/>
            <a:srcRect/>
            <a:stretch>
              <a:fillRect/>
            </a:stretch>
          </a:blipFill>
          <a:ln w="9525">
            <a:solidFill>
              <a:srgbClr val="D1D1D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AutoShape 14" descr="5352200327_9296c8ee78_o">
            <a:extLst>
              <a:ext uri="{FF2B5EF4-FFF2-40B4-BE49-F238E27FC236}">
                <a16:creationId xmlns:a16="http://schemas.microsoft.com/office/drawing/2014/main" id="{6F694756-2CA6-4966-8656-A30638BE45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-9754655" y="1072022"/>
            <a:ext cx="8534400" cy="5837291"/>
          </a:xfrm>
          <a:prstGeom prst="roundRect">
            <a:avLst>
              <a:gd name="adj" fmla="val 16667"/>
            </a:avLst>
          </a:prstGeom>
          <a:blipFill dpi="0" rotWithShape="1">
            <a:blip r:embed="rId6"/>
            <a:srcRect/>
            <a:stretch>
              <a:fillRect/>
            </a:stretch>
          </a:blipFill>
          <a:ln w="9525">
            <a:solidFill>
              <a:srgbClr val="D1D1D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37574" y="95324"/>
            <a:ext cx="8516850" cy="127417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38870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7.40741E-7 L 0.99167 -0.0055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583" y="-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7.40741E-7 L 0.99167 -0.00556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583" y="-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2.96296E-6 L 0.99167 -0.00555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583" y="-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2.22045E-16 L 0.99166 -0.00556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583" y="-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3">
            <a:extLst>
              <a:ext uri="{FF2B5EF4-FFF2-40B4-BE49-F238E27FC236}">
                <a16:creationId xmlns:a16="http://schemas.microsoft.com/office/drawing/2014/main" id="{FD6EF5B3-26DD-4982-B4A7-AD46EE5B24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0" y="73152"/>
            <a:ext cx="12192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868C148-EB6E-463D-8815-69DDF7007010}"/>
              </a:ext>
            </a:extLst>
          </p:cNvPr>
          <p:cNvSpPr/>
          <p:nvPr/>
        </p:nvSpPr>
        <p:spPr>
          <a:xfrm>
            <a:off x="280416" y="292608"/>
            <a:ext cx="11631167" cy="6419088"/>
          </a:xfrm>
          <a:prstGeom prst="rect">
            <a:avLst/>
          </a:prstGeom>
          <a:solidFill>
            <a:schemeClr val="bg1">
              <a:alpha val="5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2" name="图形 1">
            <a:extLst>
              <a:ext uri="{FF2B5EF4-FFF2-40B4-BE49-F238E27FC236}">
                <a16:creationId xmlns:a16="http://schemas.microsoft.com/office/drawing/2014/main" id="{F6BA90A3-B743-4D73-9559-311ECB09C2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956992" y="621791"/>
            <a:ext cx="6892443" cy="397970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7" name="图片 10">
            <a:extLst>
              <a:ext uri="{FF2B5EF4-FFF2-40B4-BE49-F238E27FC236}">
                <a16:creationId xmlns:a16="http://schemas.microsoft.com/office/drawing/2014/main" id="{203FDB95-205C-46E7-A155-E998A96212C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836853" y="2189992"/>
            <a:ext cx="3230880" cy="452170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EA6F62B7-C4EA-47E8-988F-AB4D0E7B05A6}"/>
              </a:ext>
            </a:extLst>
          </p:cNvPr>
          <p:cNvSpPr txBox="1"/>
          <p:nvPr/>
        </p:nvSpPr>
        <p:spPr>
          <a:xfrm>
            <a:off x="5123116" y="1155879"/>
            <a:ext cx="256019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glow rad="1016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Showcard" panose="02040603050506020204" pitchFamily="18" charset="0"/>
                <a:ea typeface="+mn-ea"/>
                <a:cs typeface="Times New Roman" pitchFamily="18" charset="0"/>
              </a:rPr>
              <a:t>Kết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glow rad="1016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Showcard" panose="02040603050506020204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glow rad="1016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Showcard" panose="02040603050506020204" pitchFamily="18" charset="0"/>
                <a:ea typeface="+mn-ea"/>
                <a:cs typeface="Times New Roman" pitchFamily="18" charset="0"/>
              </a:rPr>
              <a:t>luận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>
                <a:glow rad="101600">
                  <a:srgbClr val="70AD47">
                    <a:satMod val="175000"/>
                    <a:alpha val="40000"/>
                  </a:srgbClr>
                </a:glow>
              </a:effectLst>
              <a:uLnTx/>
              <a:uFillTx/>
              <a:latin typeface="UTM Showcard" panose="02040603050506020204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4CC4AEA-C442-45A8-B52D-3C7AF9CA4A67}"/>
              </a:ext>
            </a:extLst>
          </p:cNvPr>
          <p:cNvSpPr txBox="1"/>
          <p:nvPr/>
        </p:nvSpPr>
        <p:spPr>
          <a:xfrm>
            <a:off x="3101211" y="1802210"/>
            <a:ext cx="6604002" cy="2217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Bắc</a:t>
            </a:r>
            <a:r>
              <a:rPr kumimoji="0" lang="en-US" sz="32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Trung </a:t>
            </a:r>
            <a:r>
              <a:rPr lang="en-US" sz="32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kumimoji="0" lang="en-US" sz="32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ộ </a:t>
            </a:r>
            <a:r>
              <a:rPr kumimoji="0" lang="en-US" sz="32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</a:t>
            </a:r>
            <a:r>
              <a:rPr kumimoji="0" lang="en-US" sz="32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Nam </a:t>
            </a:r>
            <a:r>
              <a:rPr lang="en-US" sz="32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Trung </a:t>
            </a:r>
            <a:r>
              <a:rPr lang="en-US" sz="3200" b="1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</a:t>
            </a:r>
            <a:r>
              <a:rPr lang="en-US" sz="32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có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nhiều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đồng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bằng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nhỏ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với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những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cồn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cát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đầm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phá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20" name="Picture 7">
            <a:extLst>
              <a:ext uri="{FF2B5EF4-FFF2-40B4-BE49-F238E27FC236}">
                <a16:creationId xmlns:a16="http://schemas.microsoft.com/office/drawing/2014/main" id="{C22F8E42-C90A-4FD9-A06F-DC9C5568001A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67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5998604" y="2706624"/>
            <a:ext cx="6944053" cy="53035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33164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CF170696-D469-4CAE-9AB0-098257FFA2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3893" y="1221828"/>
            <a:ext cx="2926080" cy="3657600"/>
          </a:xfrm>
          <a:prstGeom prst="rect">
            <a:avLst/>
          </a:prstGeom>
        </p:spPr>
      </p:pic>
      <p:pic>
        <p:nvPicPr>
          <p:cNvPr id="7" name="Picture 6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39A743A2-5E81-4285-8345-3CAE78D7FE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6294" y="856067"/>
            <a:ext cx="2227124" cy="372740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164763" y="856067"/>
            <a:ext cx="9858086" cy="5218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331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3">
            <a:extLst>
              <a:ext uri="{FF2B5EF4-FFF2-40B4-BE49-F238E27FC236}">
                <a16:creationId xmlns:a16="http://schemas.microsoft.com/office/drawing/2014/main" id="{FD6EF5B3-26DD-4982-B4A7-AD46EE5B24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73152"/>
            <a:ext cx="12192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868C148-EB6E-463D-8815-69DDF7007010}"/>
              </a:ext>
            </a:extLst>
          </p:cNvPr>
          <p:cNvSpPr/>
          <p:nvPr/>
        </p:nvSpPr>
        <p:spPr>
          <a:xfrm>
            <a:off x="280416" y="292608"/>
            <a:ext cx="11631167" cy="6419088"/>
          </a:xfrm>
          <a:prstGeom prst="rect">
            <a:avLst/>
          </a:prstGeom>
          <a:solidFill>
            <a:schemeClr val="bg1">
              <a:alpha val="5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0" name="Picture 7">
            <a:extLst>
              <a:ext uri="{FF2B5EF4-FFF2-40B4-BE49-F238E27FC236}">
                <a16:creationId xmlns:a16="http://schemas.microsoft.com/office/drawing/2014/main" id="{C22F8E42-C90A-4FD9-A06F-DC9C5568001A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67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208356" y="2853050"/>
            <a:ext cx="6944053" cy="5303520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BD16134E-E868-435D-ADC0-2CE264F434C5}"/>
              </a:ext>
            </a:extLst>
          </p:cNvPr>
          <p:cNvSpPr txBox="1">
            <a:spLocks/>
          </p:cNvSpPr>
          <p:nvPr/>
        </p:nvSpPr>
        <p:spPr>
          <a:xfrm>
            <a:off x="824064" y="1499504"/>
            <a:ext cx="10768584" cy="82921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solidFill>
              <a:schemeClr val="bg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Times New Roman" pitchFamily="18" charset="0"/>
              </a:rPr>
              <a:t>Đồng</a:t>
            </a:r>
            <a:r>
              <a:rPr kumimoji="0" lang="en-US" sz="3600" b="0" i="1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Times New Roman" pitchFamily="18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Times New Roman" pitchFamily="18" charset="0"/>
              </a:rPr>
              <a:t>bằng</a:t>
            </a:r>
            <a:r>
              <a:rPr kumimoji="0" lang="en-US" sz="3600" b="0" i="1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Times New Roman" pitchFamily="18" charset="0"/>
              </a:rPr>
              <a:t> Bắc</a:t>
            </a:r>
            <a:r>
              <a:rPr kumimoji="0" lang="en-US" sz="3600" b="0" i="1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Times New Roman" pitchFamily="18" charset="0"/>
              </a:rPr>
              <a:t> Trung </a:t>
            </a:r>
            <a:r>
              <a:rPr lang="en-US" sz="3600" i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  <a:cs typeface="Times New Roman" pitchFamily="18" charset="0"/>
              </a:rPr>
              <a:t>B</a:t>
            </a:r>
            <a:r>
              <a:rPr kumimoji="0" lang="en-US" sz="3600" b="0" i="1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Times New Roman" pitchFamily="18" charset="0"/>
              </a:rPr>
              <a:t>ộ </a:t>
            </a:r>
            <a:r>
              <a:rPr kumimoji="0" lang="en-US" sz="3600" b="0" i="1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Times New Roman" pitchFamily="18" charset="0"/>
              </a:rPr>
              <a:t>và</a:t>
            </a:r>
            <a:r>
              <a:rPr kumimoji="0" lang="en-US" sz="3600" b="0" i="1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Times New Roman" pitchFamily="18" charset="0"/>
              </a:rPr>
              <a:t> Nam Trung </a:t>
            </a:r>
            <a:r>
              <a:rPr lang="en-US" sz="3600" i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  <a:cs typeface="Times New Roman" pitchFamily="18" charset="0"/>
              </a:rPr>
              <a:t>B</a:t>
            </a:r>
            <a:r>
              <a:rPr kumimoji="0" lang="en-US" sz="3600" b="0" i="1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Times New Roman" pitchFamily="18" charset="0"/>
              </a:rPr>
              <a:t>ộ </a:t>
            </a:r>
            <a:r>
              <a:rPr kumimoji="0" lang="en-US" sz="3600" b="0" i="1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Times New Roman" pitchFamily="18" charset="0"/>
              </a:rPr>
              <a:t>nhỏ</a:t>
            </a:r>
            <a:r>
              <a:rPr kumimoji="0" lang="en-US" sz="3600" b="0" i="1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Times New Roman" pitchFamily="18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Times New Roman" pitchFamily="18" charset="0"/>
              </a:rPr>
              <a:t>hẹp</a:t>
            </a:r>
            <a:r>
              <a:rPr kumimoji="0" lang="en-US" sz="3600" b="0" i="1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Times New Roman" pitchFamily="18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Times New Roman" pitchFamily="18" charset="0"/>
              </a:rPr>
              <a:t>vì</a:t>
            </a:r>
            <a:r>
              <a:rPr kumimoji="0" lang="en-US" sz="3600" b="0" i="1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Times New Roman" pitchFamily="18" charset="0"/>
              </a:rPr>
              <a:t>:</a:t>
            </a:r>
          </a:p>
        </p:txBody>
      </p:sp>
      <p:sp>
        <p:nvSpPr>
          <p:cNvPr id="16" name="Rounded Rectangle 4">
            <a:extLst>
              <a:ext uri="{FF2B5EF4-FFF2-40B4-BE49-F238E27FC236}">
                <a16:creationId xmlns:a16="http://schemas.microsoft.com/office/drawing/2014/main" id="{BF4F7D5F-63AA-481D-8986-E1AE927B4E36}"/>
              </a:ext>
            </a:extLst>
          </p:cNvPr>
          <p:cNvSpPr/>
          <p:nvPr/>
        </p:nvSpPr>
        <p:spPr>
          <a:xfrm>
            <a:off x="589280" y="3454146"/>
            <a:ext cx="8235785" cy="73152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9525" cap="flat" cmpd="sng" algn="ctr">
            <a:solidFill>
              <a:schemeClr val="bg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B.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Đồng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bằng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có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nhiều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cồn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đầm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phá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Rounded Rectangle 5">
            <a:extLst>
              <a:ext uri="{FF2B5EF4-FFF2-40B4-BE49-F238E27FC236}">
                <a16:creationId xmlns:a16="http://schemas.microsoft.com/office/drawing/2014/main" id="{C8CC6C9B-4FC5-45EA-A02E-4296CF44A6F2}"/>
              </a:ext>
            </a:extLst>
          </p:cNvPr>
          <p:cNvSpPr/>
          <p:nvPr/>
        </p:nvSpPr>
        <p:spPr>
          <a:xfrm>
            <a:off x="589280" y="2517648"/>
            <a:ext cx="8235784" cy="73152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9525" cap="flat" cmpd="sng" algn="ctr">
            <a:solidFill>
              <a:schemeClr val="bg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A.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Núi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lan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ra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sát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biển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9" name="Rounded Rectangle 6">
            <a:extLst>
              <a:ext uri="{FF2B5EF4-FFF2-40B4-BE49-F238E27FC236}">
                <a16:creationId xmlns:a16="http://schemas.microsoft.com/office/drawing/2014/main" id="{265BC4EC-741B-4A17-B96A-2AB63A2127BE}"/>
              </a:ext>
            </a:extLst>
          </p:cNvPr>
          <p:cNvSpPr/>
          <p:nvPr/>
        </p:nvSpPr>
        <p:spPr>
          <a:xfrm>
            <a:off x="612530" y="4389804"/>
            <a:ext cx="8235784" cy="73152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9525" cap="flat" cmpd="sng" algn="ctr">
            <a:solidFill>
              <a:schemeClr val="bg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C.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Đồng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bằng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nằm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ở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ven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biển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1" name="Picture 4">
            <a:extLst>
              <a:ext uri="{FF2B5EF4-FFF2-40B4-BE49-F238E27FC236}">
                <a16:creationId xmlns:a16="http://schemas.microsoft.com/office/drawing/2014/main" id="{D3C50FB1-FA49-4F5D-8B3B-B8177603CEF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8871564" y="2328716"/>
            <a:ext cx="2993517" cy="4114800"/>
          </a:xfrm>
          <a:prstGeom prst="rect">
            <a:avLst/>
          </a:prstGeom>
        </p:spPr>
      </p:pic>
      <p:pic>
        <p:nvPicPr>
          <p:cNvPr id="12" name="Picture 6" descr="phu-yen1">
            <a:extLst>
              <a:ext uri="{FF2B5EF4-FFF2-40B4-BE49-F238E27FC236}">
                <a16:creationId xmlns:a16="http://schemas.microsoft.com/office/drawing/2014/main" id="{10774426-EB8B-4D25-82B0-AAF1B8DD0A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7399" y="5227122"/>
            <a:ext cx="2501625" cy="1350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7" descr="10-2">
            <a:extLst>
              <a:ext uri="{FF2B5EF4-FFF2-40B4-BE49-F238E27FC236}">
                <a16:creationId xmlns:a16="http://schemas.microsoft.com/office/drawing/2014/main" id="{77095A9F-A2A1-41B3-8139-1AED39D14A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9025" y="5250565"/>
            <a:ext cx="2352418" cy="1350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8" descr="8371_1257234285">
            <a:extLst>
              <a:ext uri="{FF2B5EF4-FFF2-40B4-BE49-F238E27FC236}">
                <a16:creationId xmlns:a16="http://schemas.microsoft.com/office/drawing/2014/main" id="{1DFA62E2-0C8B-4A1A-99C4-5959419F44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1442" y="5258461"/>
            <a:ext cx="2444877" cy="13425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596422" y="-74883"/>
            <a:ext cx="4999153" cy="168264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2007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mph" presetSubtype="1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cw">
                                      <p:cBhvr>
                                        <p:cTn id="4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9831" y="429601"/>
            <a:ext cx="8317586" cy="4544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666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8ACB3C-8A12-9816-05EF-485ED9187B9B}"/>
              </a:ext>
            </a:extLst>
          </p:cNvPr>
          <p:cNvSpPr txBox="1">
            <a:spLocks/>
          </p:cNvSpPr>
          <p:nvPr/>
        </p:nvSpPr>
        <p:spPr>
          <a:xfrm>
            <a:off x="863393" y="319633"/>
            <a:ext cx="10768584" cy="82921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solidFill>
              <a:schemeClr val="bg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1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Times New Roman" pitchFamily="18" charset="0"/>
              </a:rPr>
              <a:t>Ghi</a:t>
            </a:r>
            <a:r>
              <a:rPr kumimoji="0" lang="en-US" sz="4400" b="0" i="1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Times New Roman" pitchFamily="18" charset="0"/>
              </a:rPr>
              <a:t> </a:t>
            </a:r>
            <a:r>
              <a:rPr kumimoji="0" lang="en-US" sz="4400" b="0" i="1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Times New Roman" pitchFamily="18" charset="0"/>
              </a:rPr>
              <a:t>vở</a:t>
            </a:r>
            <a:endParaRPr kumimoji="0" lang="en-US" sz="4400" b="0" i="1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+mn-ea"/>
              <a:cs typeface="Times New Roman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A1DFD76-7322-1423-57AC-1BFC9F2B99F2}"/>
              </a:ext>
            </a:extLst>
          </p:cNvPr>
          <p:cNvSpPr txBox="1"/>
          <p:nvPr/>
        </p:nvSpPr>
        <p:spPr>
          <a:xfrm>
            <a:off x="810238" y="1400474"/>
            <a:ext cx="10874894" cy="56938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/>
              <a:t>1. </a:t>
            </a:r>
            <a:r>
              <a:rPr lang="en-US" sz="2800" b="1" dirty="0" err="1"/>
              <a:t>Vị</a:t>
            </a:r>
            <a:r>
              <a:rPr lang="en-US" sz="2800" b="1" dirty="0"/>
              <a:t> </a:t>
            </a:r>
            <a:r>
              <a:rPr lang="en-US" sz="2800" b="1" dirty="0" err="1"/>
              <a:t>trí</a:t>
            </a:r>
            <a:r>
              <a:rPr lang="en-US" sz="2800" b="1" dirty="0"/>
              <a:t> </a:t>
            </a:r>
            <a:r>
              <a:rPr lang="en-US" sz="2800" b="1" dirty="0" err="1"/>
              <a:t>địa</a:t>
            </a:r>
            <a:r>
              <a:rPr lang="en-US" sz="2800" b="1" dirty="0"/>
              <a:t> </a:t>
            </a:r>
            <a:r>
              <a:rPr lang="en-US" sz="2800" b="1" dirty="0" err="1"/>
              <a:t>lí</a:t>
            </a:r>
            <a:endParaRPr lang="en-US" sz="2800" b="1" dirty="0"/>
          </a:p>
          <a:p>
            <a:r>
              <a:rPr lang="en-US" sz="2800" b="1" dirty="0"/>
              <a:t>- </a:t>
            </a:r>
            <a:r>
              <a:rPr lang="en-US" sz="2800" b="1" dirty="0" err="1"/>
              <a:t>Là</a:t>
            </a:r>
            <a:r>
              <a:rPr lang="en-US" sz="2800" b="1" dirty="0"/>
              <a:t> </a:t>
            </a:r>
            <a:r>
              <a:rPr lang="en-US" sz="2800" b="1" dirty="0" err="1"/>
              <a:t>dải</a:t>
            </a:r>
            <a:r>
              <a:rPr lang="en-US" sz="2800" b="1" dirty="0"/>
              <a:t> </a:t>
            </a:r>
            <a:r>
              <a:rPr lang="en-US" sz="2800" b="1" dirty="0" err="1"/>
              <a:t>đất</a:t>
            </a:r>
            <a:r>
              <a:rPr lang="en-US" sz="2800" b="1" dirty="0"/>
              <a:t> </a:t>
            </a:r>
            <a:r>
              <a:rPr lang="en-US" sz="2800" b="1" dirty="0" err="1"/>
              <a:t>nhỏ</a:t>
            </a:r>
            <a:r>
              <a:rPr lang="en-US" sz="2800" b="1" dirty="0"/>
              <a:t> </a:t>
            </a:r>
            <a:r>
              <a:rPr lang="en-US" sz="2800" b="1" dirty="0" err="1"/>
              <a:t>hẹp</a:t>
            </a:r>
            <a:r>
              <a:rPr lang="en-US" sz="2800" b="1" dirty="0"/>
              <a:t> </a:t>
            </a:r>
            <a:r>
              <a:rPr lang="en-US" sz="2800" b="1" dirty="0" err="1"/>
              <a:t>kéo</a:t>
            </a:r>
            <a:r>
              <a:rPr lang="en-US" sz="2800" b="1" dirty="0"/>
              <a:t> </a:t>
            </a:r>
            <a:r>
              <a:rPr lang="en-US" sz="2800" b="1" dirty="0" err="1"/>
              <a:t>dài</a:t>
            </a:r>
            <a:r>
              <a:rPr lang="en-US" sz="2800" b="1" dirty="0"/>
              <a:t>.</a:t>
            </a:r>
          </a:p>
          <a:p>
            <a:r>
              <a:rPr lang="en-US" sz="2800" b="1" dirty="0"/>
              <a:t>- </a:t>
            </a:r>
            <a:r>
              <a:rPr lang="en-US" sz="2800" b="1" dirty="0" err="1"/>
              <a:t>Là</a:t>
            </a:r>
            <a:r>
              <a:rPr lang="en-US" sz="2800" b="1" dirty="0"/>
              <a:t> </a:t>
            </a:r>
            <a:r>
              <a:rPr lang="en-US" sz="2800" b="1" dirty="0" err="1"/>
              <a:t>cầu</a:t>
            </a:r>
            <a:r>
              <a:rPr lang="en-US" sz="2800" b="1" dirty="0"/>
              <a:t> </a:t>
            </a:r>
            <a:r>
              <a:rPr lang="en-US" sz="2800" b="1" dirty="0" err="1"/>
              <a:t>nối</a:t>
            </a:r>
            <a:r>
              <a:rPr lang="en-US" sz="2800" b="1" dirty="0"/>
              <a:t> </a:t>
            </a:r>
            <a:r>
              <a:rPr lang="en-US" sz="2800" b="1" dirty="0" err="1"/>
              <a:t>giữa</a:t>
            </a:r>
            <a:r>
              <a:rPr lang="en-US" sz="2800" b="1" dirty="0"/>
              <a:t> </a:t>
            </a:r>
            <a:r>
              <a:rPr lang="en-US" sz="2800" b="1" dirty="0" err="1"/>
              <a:t>lãnh</a:t>
            </a:r>
            <a:r>
              <a:rPr lang="en-US" sz="2800" b="1" dirty="0"/>
              <a:t> </a:t>
            </a:r>
            <a:r>
              <a:rPr lang="en-US" sz="2800" b="1" dirty="0" err="1"/>
              <a:t>thổ</a:t>
            </a:r>
            <a:r>
              <a:rPr lang="en-US" sz="2800" b="1" dirty="0"/>
              <a:t> </a:t>
            </a:r>
            <a:r>
              <a:rPr lang="en-US" sz="2800" b="1" dirty="0" err="1"/>
              <a:t>phía</a:t>
            </a:r>
            <a:r>
              <a:rPr lang="en-US" sz="2800" b="1" dirty="0"/>
              <a:t> </a:t>
            </a:r>
            <a:r>
              <a:rPr lang="en-US" sz="2800" b="1" dirty="0" err="1"/>
              <a:t>bắc</a:t>
            </a:r>
            <a:r>
              <a:rPr lang="en-US" sz="2800" b="1" dirty="0"/>
              <a:t> </a:t>
            </a:r>
            <a:r>
              <a:rPr lang="en-US" sz="2800" b="1" dirty="0" err="1"/>
              <a:t>và</a:t>
            </a:r>
            <a:r>
              <a:rPr lang="en-US" sz="2800" b="1" dirty="0"/>
              <a:t> </a:t>
            </a:r>
            <a:r>
              <a:rPr lang="en-US" sz="2800" b="1" dirty="0" err="1"/>
              <a:t>phía</a:t>
            </a:r>
            <a:r>
              <a:rPr lang="en-US" sz="2800" b="1" dirty="0"/>
              <a:t> </a:t>
            </a:r>
            <a:r>
              <a:rPr lang="en-US" sz="2800" b="1" dirty="0" err="1"/>
              <a:t>nam</a:t>
            </a:r>
            <a:r>
              <a:rPr lang="en-US" sz="2800" b="1" dirty="0"/>
              <a:t> </a:t>
            </a:r>
            <a:r>
              <a:rPr lang="en-US" sz="2800" b="1" dirty="0" err="1"/>
              <a:t>đất</a:t>
            </a:r>
            <a:r>
              <a:rPr lang="en-US" sz="2800" b="1" dirty="0"/>
              <a:t> </a:t>
            </a:r>
            <a:r>
              <a:rPr lang="en-US" sz="2800" b="1" dirty="0" err="1"/>
              <a:t>nước</a:t>
            </a:r>
            <a:r>
              <a:rPr lang="en-US" sz="2800" b="1" dirty="0"/>
              <a:t>.</a:t>
            </a:r>
          </a:p>
          <a:p>
            <a:r>
              <a:rPr lang="en-US" sz="2800" b="1" dirty="0"/>
              <a:t>- </a:t>
            </a:r>
            <a:r>
              <a:rPr lang="en-US" sz="2800" b="1" dirty="0" err="1"/>
              <a:t>Có</a:t>
            </a:r>
            <a:r>
              <a:rPr lang="en-US" sz="2800" b="1" dirty="0"/>
              <a:t> </a:t>
            </a:r>
            <a:r>
              <a:rPr lang="en-US" sz="2800" b="1" dirty="0" err="1"/>
              <a:t>nhiều</a:t>
            </a:r>
            <a:r>
              <a:rPr lang="en-US" sz="2800" b="1" dirty="0"/>
              <a:t> </a:t>
            </a:r>
            <a:r>
              <a:rPr lang="en-US" sz="2800" b="1" dirty="0" err="1"/>
              <a:t>đảo</a:t>
            </a:r>
            <a:r>
              <a:rPr lang="en-US" sz="2800" b="1" dirty="0"/>
              <a:t> </a:t>
            </a:r>
            <a:r>
              <a:rPr lang="en-US" sz="2800" b="1" dirty="0" err="1"/>
              <a:t>và</a:t>
            </a:r>
            <a:r>
              <a:rPr lang="en-US" sz="2800" b="1" dirty="0"/>
              <a:t> </a:t>
            </a:r>
            <a:r>
              <a:rPr lang="en-US" sz="2800" b="1" dirty="0" err="1"/>
              <a:t>quần</a:t>
            </a:r>
            <a:r>
              <a:rPr lang="en-US" sz="2800" b="1" dirty="0"/>
              <a:t> </a:t>
            </a:r>
            <a:r>
              <a:rPr lang="en-US" sz="2800" b="1" dirty="0" err="1"/>
              <a:t>đảo</a:t>
            </a:r>
            <a:r>
              <a:rPr lang="en-US" sz="2800" b="1" dirty="0"/>
              <a:t>.</a:t>
            </a:r>
          </a:p>
          <a:p>
            <a:r>
              <a:rPr lang="en-US" sz="2800" b="1" dirty="0"/>
              <a:t>- </a:t>
            </a:r>
            <a:r>
              <a:rPr lang="en-US" sz="2800" b="1" dirty="0" err="1"/>
              <a:t>Quần</a:t>
            </a:r>
            <a:r>
              <a:rPr lang="en-US" sz="2800" b="1" dirty="0"/>
              <a:t> </a:t>
            </a:r>
            <a:r>
              <a:rPr lang="en-US" sz="2800" b="1" dirty="0" err="1"/>
              <a:t>đảo</a:t>
            </a:r>
            <a:r>
              <a:rPr lang="en-US" sz="2800" b="1" dirty="0"/>
              <a:t> Hoàng Sa, </a:t>
            </a:r>
            <a:r>
              <a:rPr lang="en-US" sz="2800" b="1" dirty="0" err="1"/>
              <a:t>quần</a:t>
            </a:r>
            <a:r>
              <a:rPr lang="en-US" sz="2800" b="1" dirty="0"/>
              <a:t> </a:t>
            </a:r>
            <a:r>
              <a:rPr lang="en-US" sz="2800" b="1" dirty="0" err="1"/>
              <a:t>đảo</a:t>
            </a:r>
            <a:r>
              <a:rPr lang="en-US" sz="2800" b="1" dirty="0"/>
              <a:t> Hoàng Sa: </a:t>
            </a:r>
            <a:r>
              <a:rPr lang="en-US" sz="2800" b="1" dirty="0" err="1"/>
              <a:t>có</a:t>
            </a:r>
            <a:r>
              <a:rPr lang="en-US" sz="2800" b="1" dirty="0"/>
              <a:t> </a:t>
            </a:r>
            <a:r>
              <a:rPr lang="en-US" sz="2800" b="1" dirty="0" err="1"/>
              <a:t>vai</a:t>
            </a:r>
            <a:r>
              <a:rPr lang="en-US" sz="2800" b="1" dirty="0"/>
              <a:t> </a:t>
            </a:r>
            <a:r>
              <a:rPr lang="en-US" sz="2800" b="1" dirty="0" err="1"/>
              <a:t>trò</a:t>
            </a:r>
            <a:r>
              <a:rPr lang="en-US" sz="2800" b="1" dirty="0"/>
              <a:t> </a:t>
            </a:r>
            <a:r>
              <a:rPr lang="en-US" sz="2800" b="1" dirty="0" err="1"/>
              <a:t>kinh</a:t>
            </a:r>
            <a:r>
              <a:rPr lang="en-US" sz="2800" b="1" dirty="0"/>
              <a:t> </a:t>
            </a:r>
            <a:r>
              <a:rPr lang="en-US" sz="2800" b="1" dirty="0" err="1"/>
              <a:t>tế</a:t>
            </a:r>
            <a:r>
              <a:rPr lang="en-US" sz="2800" b="1" dirty="0"/>
              <a:t> </a:t>
            </a:r>
            <a:r>
              <a:rPr lang="en-US" sz="2800" b="1" dirty="0" err="1"/>
              <a:t>và</a:t>
            </a:r>
            <a:r>
              <a:rPr lang="en-US" sz="2800" b="1" dirty="0"/>
              <a:t> </a:t>
            </a:r>
            <a:r>
              <a:rPr lang="en-US" sz="2800" b="1" dirty="0" err="1"/>
              <a:t>quốc</a:t>
            </a:r>
            <a:r>
              <a:rPr lang="en-US" sz="2800" b="1" dirty="0"/>
              <a:t> </a:t>
            </a:r>
            <a:r>
              <a:rPr lang="en-US" sz="2800" b="1" dirty="0" err="1"/>
              <a:t>phòng</a:t>
            </a:r>
            <a:r>
              <a:rPr lang="en-US" sz="2800" b="1" dirty="0"/>
              <a:t> </a:t>
            </a:r>
            <a:r>
              <a:rPr lang="en-US" sz="2800" b="1" dirty="0" err="1"/>
              <a:t>của</a:t>
            </a:r>
            <a:r>
              <a:rPr lang="en-US" sz="2800" b="1" dirty="0"/>
              <a:t> </a:t>
            </a:r>
            <a:r>
              <a:rPr lang="en-US" sz="2800" b="1" dirty="0" err="1"/>
              <a:t>đất</a:t>
            </a:r>
            <a:r>
              <a:rPr lang="en-US" sz="2800" b="1" dirty="0"/>
              <a:t> </a:t>
            </a:r>
            <a:r>
              <a:rPr lang="en-US" sz="2800" b="1" dirty="0" err="1"/>
              <a:t>nước</a:t>
            </a:r>
            <a:r>
              <a:rPr lang="en-US" sz="2800" b="1" dirty="0"/>
              <a:t>.</a:t>
            </a:r>
          </a:p>
          <a:p>
            <a:r>
              <a:rPr lang="en-US" sz="2800" b="1" dirty="0"/>
              <a:t>2. </a:t>
            </a:r>
            <a:r>
              <a:rPr lang="en-US" sz="2800" b="1" dirty="0" err="1"/>
              <a:t>Đặc</a:t>
            </a:r>
            <a:r>
              <a:rPr lang="en-US" sz="2800" b="1" dirty="0"/>
              <a:t> </a:t>
            </a:r>
            <a:r>
              <a:rPr lang="en-US" sz="2800" b="1" dirty="0" err="1"/>
              <a:t>điểm</a:t>
            </a:r>
            <a:r>
              <a:rPr lang="en-US" sz="2800" b="1" dirty="0"/>
              <a:t> </a:t>
            </a:r>
            <a:r>
              <a:rPr lang="en-US" sz="2800" b="1" dirty="0" err="1"/>
              <a:t>thiên</a:t>
            </a:r>
            <a:r>
              <a:rPr lang="en-US" sz="2800" b="1" dirty="0"/>
              <a:t> </a:t>
            </a:r>
            <a:r>
              <a:rPr lang="en-US" sz="2800" b="1" dirty="0" err="1"/>
              <a:t>nhiên</a:t>
            </a:r>
            <a:endParaRPr lang="en-US" sz="2800" b="1" dirty="0"/>
          </a:p>
          <a:p>
            <a:r>
              <a:rPr lang="en-US" sz="2800" b="1" dirty="0"/>
              <a:t>a. </a:t>
            </a:r>
            <a:r>
              <a:rPr lang="en-US" sz="2800" b="1" dirty="0" err="1"/>
              <a:t>Địa</a:t>
            </a:r>
            <a:r>
              <a:rPr lang="en-US" sz="2800" b="1" dirty="0"/>
              <a:t> </a:t>
            </a:r>
            <a:r>
              <a:rPr lang="en-US" sz="2800" b="1" dirty="0" err="1"/>
              <a:t>hình</a:t>
            </a:r>
            <a:endParaRPr lang="en-US" sz="2800" b="1" dirty="0"/>
          </a:p>
          <a:p>
            <a:r>
              <a:rPr lang="en-US" sz="2800" b="1" dirty="0"/>
              <a:t>- </a:t>
            </a:r>
            <a:r>
              <a:rPr lang="en-US" sz="2800" b="1" dirty="0" err="1"/>
              <a:t>Phía</a:t>
            </a:r>
            <a:r>
              <a:rPr lang="en-US" sz="2800" b="1" dirty="0"/>
              <a:t> </a:t>
            </a:r>
            <a:r>
              <a:rPr lang="en-US" sz="2800" b="1" dirty="0" err="1"/>
              <a:t>tây</a:t>
            </a:r>
            <a:r>
              <a:rPr lang="en-US" sz="2800" b="1" dirty="0"/>
              <a:t> </a:t>
            </a:r>
            <a:r>
              <a:rPr lang="en-US" sz="2800" b="1" dirty="0" err="1"/>
              <a:t>là</a:t>
            </a:r>
            <a:r>
              <a:rPr lang="en-US" sz="2800" b="1" dirty="0"/>
              <a:t> </a:t>
            </a:r>
            <a:r>
              <a:rPr lang="en-US" sz="2800" b="1" dirty="0" err="1"/>
              <a:t>vùng</a:t>
            </a:r>
            <a:r>
              <a:rPr lang="en-US" sz="2800" b="1" dirty="0"/>
              <a:t> </a:t>
            </a:r>
            <a:r>
              <a:rPr lang="en-US" sz="2800" b="1" dirty="0" err="1"/>
              <a:t>đồi</a:t>
            </a:r>
            <a:r>
              <a:rPr lang="en-US" sz="2800" b="1" dirty="0"/>
              <a:t> </a:t>
            </a:r>
            <a:r>
              <a:rPr lang="en-US" sz="2800" b="1" dirty="0" err="1"/>
              <a:t>núi</a:t>
            </a:r>
            <a:endParaRPr lang="en-US" sz="2800" b="1" dirty="0"/>
          </a:p>
          <a:p>
            <a:r>
              <a:rPr lang="en-US" sz="2800" b="1" dirty="0"/>
              <a:t>- </a:t>
            </a:r>
            <a:r>
              <a:rPr lang="en-US" sz="2800" b="1" dirty="0" err="1"/>
              <a:t>Phía</a:t>
            </a:r>
            <a:r>
              <a:rPr lang="en-US" sz="2800" b="1" dirty="0"/>
              <a:t> </a:t>
            </a:r>
            <a:r>
              <a:rPr lang="en-US" sz="2800" b="1" dirty="0" err="1"/>
              <a:t>đông</a:t>
            </a:r>
            <a:r>
              <a:rPr lang="en-US" sz="2800" b="1" dirty="0"/>
              <a:t> </a:t>
            </a:r>
            <a:r>
              <a:rPr lang="en-US" sz="2800" b="1" dirty="0" err="1"/>
              <a:t>là</a:t>
            </a:r>
            <a:r>
              <a:rPr lang="en-US" sz="2800" b="1" dirty="0"/>
              <a:t> </a:t>
            </a:r>
            <a:r>
              <a:rPr lang="en-US" sz="2800" b="1" dirty="0" err="1"/>
              <a:t>dải</a:t>
            </a:r>
            <a:r>
              <a:rPr lang="en-US" sz="2800" b="1" dirty="0"/>
              <a:t> </a:t>
            </a:r>
            <a:r>
              <a:rPr lang="en-US" sz="2800" b="1" dirty="0" err="1"/>
              <a:t>đồng</a:t>
            </a:r>
            <a:r>
              <a:rPr lang="en-US" sz="2800" b="1" dirty="0"/>
              <a:t> </a:t>
            </a:r>
            <a:r>
              <a:rPr lang="en-US" sz="2800" b="1" dirty="0" err="1"/>
              <a:t>bằng</a:t>
            </a:r>
            <a:r>
              <a:rPr lang="en-US" sz="2800" b="1" dirty="0"/>
              <a:t> </a:t>
            </a:r>
            <a:r>
              <a:rPr lang="en-US" sz="2800" b="1" dirty="0" err="1"/>
              <a:t>nhỏ</a:t>
            </a:r>
            <a:r>
              <a:rPr lang="en-US" sz="2800" b="1" dirty="0"/>
              <a:t>, </a:t>
            </a:r>
            <a:r>
              <a:rPr lang="en-US" sz="2800" b="1" dirty="0" err="1"/>
              <a:t>hẹp</a:t>
            </a:r>
            <a:r>
              <a:rPr lang="en-US" sz="2800" b="1" dirty="0"/>
              <a:t> </a:t>
            </a:r>
            <a:r>
              <a:rPr lang="en-US" sz="2800" b="1" dirty="0" err="1"/>
              <a:t>bị</a:t>
            </a:r>
            <a:r>
              <a:rPr lang="en-US" sz="2800" b="1" dirty="0"/>
              <a:t> chia </a:t>
            </a:r>
            <a:r>
              <a:rPr lang="en-US" sz="2800" b="1" dirty="0" err="1"/>
              <a:t>cắt</a:t>
            </a:r>
            <a:r>
              <a:rPr lang="en-US" sz="2800" b="1" dirty="0"/>
              <a:t> </a:t>
            </a:r>
            <a:r>
              <a:rPr lang="en-US" sz="2800" b="1" dirty="0" err="1"/>
              <a:t>bởi</a:t>
            </a:r>
            <a:r>
              <a:rPr lang="en-US" sz="2800" b="1" dirty="0"/>
              <a:t> </a:t>
            </a:r>
            <a:r>
              <a:rPr lang="en-US" sz="2800" b="1" dirty="0" err="1"/>
              <a:t>các</a:t>
            </a:r>
            <a:r>
              <a:rPr lang="en-US" sz="2800" b="1" dirty="0"/>
              <a:t> </a:t>
            </a:r>
            <a:r>
              <a:rPr lang="en-US" sz="2800" b="1" dirty="0" err="1"/>
              <a:t>dãy</a:t>
            </a:r>
            <a:r>
              <a:rPr lang="en-US" sz="2800" b="1" dirty="0"/>
              <a:t> </a:t>
            </a:r>
            <a:r>
              <a:rPr lang="en-US" sz="2800" b="1" dirty="0" err="1"/>
              <a:t>núi</a:t>
            </a:r>
            <a:r>
              <a:rPr lang="en-US" sz="2800" b="1" dirty="0"/>
              <a:t> lan </a:t>
            </a:r>
            <a:r>
              <a:rPr lang="en-US" sz="2800" b="1" dirty="0" err="1"/>
              <a:t>ra</a:t>
            </a:r>
            <a:r>
              <a:rPr lang="en-US" sz="2800" b="1" dirty="0"/>
              <a:t> </a:t>
            </a:r>
            <a:r>
              <a:rPr lang="en-US" sz="2800" b="1" dirty="0" err="1"/>
              <a:t>sát</a:t>
            </a:r>
            <a:r>
              <a:rPr lang="en-US" sz="2800" b="1" dirty="0"/>
              <a:t> </a:t>
            </a:r>
            <a:r>
              <a:rPr lang="en-US" sz="2800" b="1" dirty="0" err="1"/>
              <a:t>biển</a:t>
            </a:r>
            <a:r>
              <a:rPr lang="en-US" sz="2800" b="1" dirty="0"/>
              <a:t>.</a:t>
            </a:r>
          </a:p>
          <a:p>
            <a:r>
              <a:rPr lang="en-US" sz="2800" b="1" dirty="0"/>
              <a:t>- Ven </a:t>
            </a:r>
            <a:r>
              <a:rPr lang="en-US" sz="2800" b="1" dirty="0" err="1"/>
              <a:t>biển</a:t>
            </a:r>
            <a:r>
              <a:rPr lang="en-US" sz="2800" b="1" dirty="0"/>
              <a:t> </a:t>
            </a:r>
            <a:r>
              <a:rPr lang="en-US" sz="2800" b="1" dirty="0" err="1"/>
              <a:t>là</a:t>
            </a:r>
            <a:r>
              <a:rPr lang="en-US" sz="2800" b="1" dirty="0"/>
              <a:t> </a:t>
            </a:r>
            <a:r>
              <a:rPr lang="en-US" sz="2800" b="1" dirty="0" err="1"/>
              <a:t>cồn</a:t>
            </a:r>
            <a:r>
              <a:rPr lang="en-US" sz="2800" b="1" dirty="0"/>
              <a:t> </a:t>
            </a:r>
            <a:r>
              <a:rPr lang="en-US" sz="2800" b="1" dirty="0" err="1"/>
              <a:t>cát</a:t>
            </a:r>
            <a:r>
              <a:rPr lang="en-US" sz="2800" b="1" dirty="0"/>
              <a:t>, </a:t>
            </a:r>
            <a:r>
              <a:rPr lang="en-US" sz="2800" b="1" dirty="0" err="1"/>
              <a:t>đầm</a:t>
            </a:r>
            <a:r>
              <a:rPr lang="en-US" sz="2800" b="1" dirty="0"/>
              <a:t> </a:t>
            </a:r>
            <a:r>
              <a:rPr lang="en-US" sz="2800" b="1" dirty="0" err="1"/>
              <a:t>phá</a:t>
            </a:r>
            <a:endParaRPr lang="en-US" sz="2800" b="1" dirty="0"/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606879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802E729-8B20-2E3F-768B-DA5A974ED23D}"/>
              </a:ext>
            </a:extLst>
          </p:cNvPr>
          <p:cNvSpPr/>
          <p:nvPr/>
        </p:nvSpPr>
        <p:spPr>
          <a:xfrm>
            <a:off x="173664" y="850605"/>
            <a:ext cx="11844671" cy="5667154"/>
          </a:xfrm>
          <a:prstGeom prst="roundRect">
            <a:avLst/>
          </a:prstGeom>
          <a:solidFill>
            <a:schemeClr val="bg1">
              <a:alpha val="69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35000"/>
              </a:lnSpc>
              <a:tabLst>
                <a:tab pos="6480810" algn="l"/>
              </a:tabLst>
            </a:pPr>
            <a:r>
              <a:rPr lang="vi-VN" sz="2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Xác định được trên bản đồ hoặc lược đồ vị trí địa lí và một số địa danh tiêu biểu (ví dụ: dãy núi Trường Sơn, dãy núi Bạch Mã, đèo Hải Vân, vườn quốc gia Phong Nha – Kẻ Bàng,...) của </a:t>
            </a:r>
            <a:r>
              <a:rPr lang="en-US" sz="2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Bắc Trung </a:t>
            </a:r>
            <a:r>
              <a:rPr lang="en-US" sz="2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bộ</a:t>
            </a:r>
            <a:r>
              <a:rPr lang="en-US" sz="2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Nam Trung </a:t>
            </a:r>
            <a:r>
              <a:rPr lang="en-US" sz="2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bộ</a:t>
            </a:r>
            <a:r>
              <a:rPr lang="en-US" sz="2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>
              <a:tabLst>
                <a:tab pos="6480810" algn="l"/>
              </a:tabLst>
            </a:pPr>
            <a:r>
              <a:rPr lang="vi-VN" sz="2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Quan sát lược đồ hoặc bản đồ, tranh ảnh, trình bày được một trong những đặc điểm thiên nhiên (ví dụ: địa hình, khí hậu, sông ngòi,...) của </a:t>
            </a:r>
            <a:r>
              <a:rPr lang="en-US" sz="2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Bắc Trung </a:t>
            </a:r>
            <a:r>
              <a:rPr lang="en-US" sz="2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Bộ</a:t>
            </a:r>
            <a:r>
              <a:rPr lang="en-US" sz="2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Nam Trung </a:t>
            </a:r>
            <a:r>
              <a:rPr lang="en-US" sz="2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Bộ</a:t>
            </a:r>
            <a:r>
              <a:rPr lang="en-US" sz="2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2200" b="1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R="0" algn="just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tabLst>
                <a:tab pos="6480810" algn="l"/>
              </a:tabLst>
            </a:pPr>
            <a:r>
              <a:rPr lang="en-US" sz="2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vi-VN" sz="2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Nêu được một số tác động của thiên nhiên</a:t>
            </a:r>
            <a:r>
              <a:rPr lang="en-US" sz="2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vai</a:t>
            </a:r>
            <a:r>
              <a:rPr lang="en-US" sz="2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trò</a:t>
            </a:r>
            <a:r>
              <a:rPr lang="en-US" sz="2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rừng</a:t>
            </a:r>
            <a:r>
              <a:rPr lang="vi-VN" sz="2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đ</a:t>
            </a:r>
            <a:r>
              <a:rPr lang="en-US" sz="2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ối</a:t>
            </a:r>
            <a:r>
              <a:rPr lang="vi-VN" sz="2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với đời sống và hoạt động sản xuất </a:t>
            </a:r>
            <a:r>
              <a:rPr lang="en-US" sz="2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2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dân</a:t>
            </a:r>
            <a:r>
              <a:rPr lang="en-US" sz="2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Bắc Trung </a:t>
            </a:r>
            <a:r>
              <a:rPr lang="en-US" sz="2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bộ</a:t>
            </a:r>
            <a:r>
              <a:rPr lang="en-US" sz="2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Nam Trung </a:t>
            </a:r>
            <a:r>
              <a:rPr lang="en-US" sz="2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bộ</a:t>
            </a:r>
            <a:r>
              <a:rPr lang="en-US" sz="2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R="0" algn="just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tabLst>
                <a:tab pos="6480810" algn="l"/>
              </a:tabLst>
            </a:pPr>
            <a:r>
              <a:rPr lang="en-US" sz="2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2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lang="en-US" sz="2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nét</a:t>
            </a:r>
            <a:r>
              <a:rPr lang="en-US" sz="2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điển</a:t>
            </a:r>
            <a:r>
              <a:rPr lang="en-US" sz="2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khí</a:t>
            </a:r>
            <a:r>
              <a:rPr lang="en-US" sz="2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hậu</a:t>
            </a:r>
            <a:r>
              <a:rPr lang="en-US" sz="2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2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địa</a:t>
            </a:r>
            <a:r>
              <a:rPr lang="en-US" sz="2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lang="en-US" sz="2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thông</a:t>
            </a:r>
            <a:r>
              <a:rPr lang="en-US" sz="2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qua </a:t>
            </a:r>
            <a:r>
              <a:rPr lang="en-US" sz="2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2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liệu</a:t>
            </a:r>
            <a:r>
              <a:rPr lang="en-US" sz="2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2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nhiệt</a:t>
            </a:r>
            <a:r>
              <a:rPr lang="en-US" sz="2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lang="en-US" sz="2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lượng</a:t>
            </a:r>
            <a:r>
              <a:rPr lang="en-US" sz="2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mưa</a:t>
            </a:r>
            <a:r>
              <a:rPr lang="en-US" sz="2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>
              <a:lnSpc>
                <a:spcPct val="135000"/>
              </a:lnSpc>
              <a:tabLst>
                <a:tab pos="6480810" algn="l"/>
              </a:tabLst>
            </a:pPr>
            <a:r>
              <a:rPr lang="vi-VN" sz="2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Đề xuất được ở mức độ đơn giản một số biện pháp phòng, chống thiên tai ở </a:t>
            </a:r>
            <a:r>
              <a:rPr lang="en-US" sz="2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Bắc Trung </a:t>
            </a:r>
            <a:r>
              <a:rPr lang="en-US" sz="2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bộ</a:t>
            </a:r>
            <a:r>
              <a:rPr lang="en-US" sz="2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Nam Trung </a:t>
            </a:r>
            <a:r>
              <a:rPr lang="en-US" sz="2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bộ</a:t>
            </a:r>
            <a:r>
              <a:rPr lang="en-US" sz="2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0" marR="0" algn="just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tabLst>
                <a:tab pos="6480810" algn="l"/>
              </a:tabLst>
            </a:pPr>
            <a:r>
              <a:rPr lang="vi-VN" sz="2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Thể hiện được thái độ cảm thông và sẵn sàng có hành động chia sẻ với người dân gặp thiên tai.</a:t>
            </a:r>
            <a:endParaRPr lang="en-US" sz="2200" b="1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E0EF1A2-49DA-87CE-FAA5-C48CD2E9239A}"/>
              </a:ext>
            </a:extLst>
          </p:cNvPr>
          <p:cNvSpPr/>
          <p:nvPr/>
        </p:nvSpPr>
        <p:spPr>
          <a:xfrm>
            <a:off x="2828261" y="127591"/>
            <a:ext cx="6007395" cy="72301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YÊU CẦU CẦN ĐẠT</a:t>
            </a:r>
          </a:p>
        </p:txBody>
      </p:sp>
    </p:spTree>
    <p:extLst>
      <p:ext uri="{BB962C8B-B14F-4D97-AF65-F5344CB8AC3E}">
        <p14:creationId xmlns:p14="http://schemas.microsoft.com/office/powerpoint/2010/main" val="2078405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3">
            <a:extLst>
              <a:ext uri="{FF2B5EF4-FFF2-40B4-BE49-F238E27FC236}">
                <a16:creationId xmlns:a16="http://schemas.microsoft.com/office/drawing/2014/main" id="{FD6EF5B3-26DD-4982-B4A7-AD46EE5B24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0" y="73152"/>
            <a:ext cx="12192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868C148-EB6E-463D-8815-69DDF7007010}"/>
              </a:ext>
            </a:extLst>
          </p:cNvPr>
          <p:cNvSpPr/>
          <p:nvPr/>
        </p:nvSpPr>
        <p:spPr>
          <a:xfrm>
            <a:off x="280416" y="292608"/>
            <a:ext cx="11631167" cy="6419088"/>
          </a:xfrm>
          <a:prstGeom prst="rect">
            <a:avLst/>
          </a:prstGeom>
          <a:solidFill>
            <a:schemeClr val="bg1">
              <a:alpha val="5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Speech Bubble: Rectangle with Corners Rounded 4">
            <a:extLst>
              <a:ext uri="{FF2B5EF4-FFF2-40B4-BE49-F238E27FC236}">
                <a16:creationId xmlns:a16="http://schemas.microsoft.com/office/drawing/2014/main" id="{84F489F6-BB75-4192-87C0-42871C65B983}"/>
              </a:ext>
            </a:extLst>
          </p:cNvPr>
          <p:cNvSpPr/>
          <p:nvPr/>
        </p:nvSpPr>
        <p:spPr>
          <a:xfrm>
            <a:off x="5657197" y="1587281"/>
            <a:ext cx="4369013" cy="2355858"/>
          </a:xfrm>
          <a:prstGeom prst="wedgeRoundRectCallout">
            <a:avLst>
              <a:gd name="adj1" fmla="val 35787"/>
              <a:gd name="adj2" fmla="val 89141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Chỉ trên bản đồ địa lí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vị trí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của dải đồng bằng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Bắc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Trung </a:t>
            </a:r>
            <a:r>
              <a:rPr lang="en-US" sz="3200" b="1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B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ộ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và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Nam Trung </a:t>
            </a:r>
            <a:r>
              <a:rPr lang="en-US" sz="3200" b="1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B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ộ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303B68E0-4D42-470A-83BE-B7FA8D841F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821" y="57134"/>
            <a:ext cx="4540634" cy="6833976"/>
          </a:xfrm>
          <a:prstGeom prst="rect">
            <a:avLst/>
          </a:prstGeom>
        </p:spPr>
      </p:pic>
      <p:pic>
        <p:nvPicPr>
          <p:cNvPr id="26" name="Picture 25" descr="A picture containing text&#10;&#10;Description automatically generated">
            <a:extLst>
              <a:ext uri="{FF2B5EF4-FFF2-40B4-BE49-F238E27FC236}">
                <a16:creationId xmlns:a16="http://schemas.microsoft.com/office/drawing/2014/main" id="{1024AE06-535C-4D8F-B916-03082BAE356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16583" y="3668398"/>
            <a:ext cx="2968610" cy="293448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46405A4D-1407-4778-A2F4-9E893AEDB5E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7934" y="1563799"/>
            <a:ext cx="2966482" cy="420919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60355" y="292608"/>
            <a:ext cx="7151228" cy="127417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80242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7037E-6 L 0.35834 -3.7037E-6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917" y="0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3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3">
            <a:extLst>
              <a:ext uri="{FF2B5EF4-FFF2-40B4-BE49-F238E27FC236}">
                <a16:creationId xmlns:a16="http://schemas.microsoft.com/office/drawing/2014/main" id="{FD6EF5B3-26DD-4982-B4A7-AD46EE5B24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0" y="73152"/>
            <a:ext cx="12192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868C148-EB6E-463D-8815-69DDF7007010}"/>
              </a:ext>
            </a:extLst>
          </p:cNvPr>
          <p:cNvSpPr/>
          <p:nvPr/>
        </p:nvSpPr>
        <p:spPr>
          <a:xfrm>
            <a:off x="280416" y="292608"/>
            <a:ext cx="11631167" cy="6419088"/>
          </a:xfrm>
          <a:prstGeom prst="rect">
            <a:avLst/>
          </a:prstGeom>
          <a:solidFill>
            <a:schemeClr val="bg1">
              <a:alpha val="5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7" name="Picture 4" descr="vietnammap">
            <a:extLst>
              <a:ext uri="{FF2B5EF4-FFF2-40B4-BE49-F238E27FC236}">
                <a16:creationId xmlns:a16="http://schemas.microsoft.com/office/drawing/2014/main" id="{2472B152-65DD-446D-B965-7632EC5655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079" y="1211903"/>
            <a:ext cx="3832471" cy="539775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Speech Bubble: Rectangle with Corners Rounded 4">
            <a:extLst>
              <a:ext uri="{FF2B5EF4-FFF2-40B4-BE49-F238E27FC236}">
                <a16:creationId xmlns:a16="http://schemas.microsoft.com/office/drawing/2014/main" id="{13922572-9E8A-49E3-8513-F1B5299938AE}"/>
              </a:ext>
            </a:extLst>
          </p:cNvPr>
          <p:cNvSpPr/>
          <p:nvPr/>
        </p:nvSpPr>
        <p:spPr>
          <a:xfrm>
            <a:off x="5422472" y="1894161"/>
            <a:ext cx="4369013" cy="2355858"/>
          </a:xfrm>
          <a:prstGeom prst="wedgeRoundRectCallout">
            <a:avLst>
              <a:gd name="adj1" fmla="val 35787"/>
              <a:gd name="adj2" fmla="val 89141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Dải đồng bằng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Bắc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Trung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Bộ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và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Nam Trung </a:t>
            </a:r>
            <a:r>
              <a:rPr lang="en-US" sz="2800" b="1" dirty="0" err="1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Bộ</a:t>
            </a:r>
            <a:r>
              <a:rPr lang="en-US" sz="2800" b="1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được kéo</a:t>
            </a:r>
            <a:r>
              <a:rPr kumimoji="0" lang="vi-VN" sz="28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dài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từ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Thanh Hóa đến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Lâm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Đồng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32" name="Picture 31" descr="A picture containing text&#10;&#10;Description automatically generated">
            <a:extLst>
              <a:ext uri="{FF2B5EF4-FFF2-40B4-BE49-F238E27FC236}">
                <a16:creationId xmlns:a16="http://schemas.microsoft.com/office/drawing/2014/main" id="{372B4996-CC7E-4A0A-945A-1F9E17DE23F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35061" y="3777216"/>
            <a:ext cx="2968610" cy="2934480"/>
          </a:xfrm>
          <a:prstGeom prst="rect">
            <a:avLst/>
          </a:prstGeom>
        </p:spPr>
      </p:pic>
      <p:pic>
        <p:nvPicPr>
          <p:cNvPr id="4" name="Picture 3" descr="Map&#10;&#10;Description automatically generated">
            <a:extLst>
              <a:ext uri="{FF2B5EF4-FFF2-40B4-BE49-F238E27FC236}">
                <a16:creationId xmlns:a16="http://schemas.microsoft.com/office/drawing/2014/main" id="{87DBBDFD-E636-4F60-BA83-66FD45D5051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247" y="1200806"/>
            <a:ext cx="3854372" cy="541995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00564" y="355360"/>
            <a:ext cx="7151228" cy="127417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89633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3">
            <a:extLst>
              <a:ext uri="{FF2B5EF4-FFF2-40B4-BE49-F238E27FC236}">
                <a16:creationId xmlns:a16="http://schemas.microsoft.com/office/drawing/2014/main" id="{FD6EF5B3-26DD-4982-B4A7-AD46EE5B24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73152"/>
            <a:ext cx="12192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868C148-EB6E-463D-8815-69DDF7007010}"/>
              </a:ext>
            </a:extLst>
          </p:cNvPr>
          <p:cNvSpPr/>
          <p:nvPr/>
        </p:nvSpPr>
        <p:spPr>
          <a:xfrm>
            <a:off x="280416" y="292608"/>
            <a:ext cx="11631167" cy="6419088"/>
          </a:xfrm>
          <a:prstGeom prst="rect">
            <a:avLst/>
          </a:prstGeom>
          <a:solidFill>
            <a:schemeClr val="bg1">
              <a:alpha val="5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0" name="Picture 5">
            <a:extLst>
              <a:ext uri="{FF2B5EF4-FFF2-40B4-BE49-F238E27FC236}">
                <a16:creationId xmlns:a16="http://schemas.microsoft.com/office/drawing/2014/main" id="{FC9D7BB1-2C86-4473-81F9-C188C6DCB1A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21107650" flipH="1">
            <a:off x="4501595" y="2006805"/>
            <a:ext cx="5460807" cy="3209982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5EF7CD2B-D218-49B1-ABEF-E6F95A085A50}"/>
              </a:ext>
            </a:extLst>
          </p:cNvPr>
          <p:cNvSpPr txBox="1"/>
          <p:nvPr/>
        </p:nvSpPr>
        <p:spPr>
          <a:xfrm rot="20972521">
            <a:off x="4816070" y="2456841"/>
            <a:ext cx="4797961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Hãy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đọc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tên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đồng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bằng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3200" b="1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Bắc Trung </a:t>
            </a:r>
            <a:r>
              <a:rPr lang="en-US" sz="3200" b="1" dirty="0" err="1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Bộ</a:t>
            </a:r>
            <a:r>
              <a:rPr lang="en-US" sz="3200" b="1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và</a:t>
            </a:r>
            <a:r>
              <a:rPr lang="en-US" sz="3200" b="1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Nam Trung </a:t>
            </a:r>
            <a:r>
              <a:rPr lang="en-US" sz="3200" b="1" dirty="0" err="1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Bộ</a:t>
            </a:r>
            <a:r>
              <a:rPr lang="en-US" sz="3200" b="1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thứ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tự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từ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Bắc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Nam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3C466BE-9DD4-4D51-A68C-9C5A7174B03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2915" y="1345096"/>
            <a:ext cx="3761429" cy="5337164"/>
          </a:xfrm>
          <a:prstGeom prst="rect">
            <a:avLst/>
          </a:prstGeom>
        </p:spPr>
      </p:pic>
      <p:pic>
        <p:nvPicPr>
          <p:cNvPr id="13" name="Picture 12" descr="A picture containing text&#10;&#10;Description automatically generated">
            <a:extLst>
              <a:ext uri="{FF2B5EF4-FFF2-40B4-BE49-F238E27FC236}">
                <a16:creationId xmlns:a16="http://schemas.microsoft.com/office/drawing/2014/main" id="{5BB8B286-7F38-4457-929C-CE181606A4A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35061" y="3777216"/>
            <a:ext cx="2968610" cy="2934480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34B7A5B1-9F2F-4257-838F-61135E3C8854}"/>
              </a:ext>
            </a:extLst>
          </p:cNvPr>
          <p:cNvSpPr/>
          <p:nvPr/>
        </p:nvSpPr>
        <p:spPr>
          <a:xfrm rot="20766010">
            <a:off x="1392991" y="1861560"/>
            <a:ext cx="374301" cy="947057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EAD00606-B01B-4349-A745-37129BCC3A13}"/>
              </a:ext>
            </a:extLst>
          </p:cNvPr>
          <p:cNvSpPr/>
          <p:nvPr/>
        </p:nvSpPr>
        <p:spPr>
          <a:xfrm rot="19459314">
            <a:off x="2062022" y="2729807"/>
            <a:ext cx="393556" cy="1105585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C76CC82D-8DB3-45A2-9B16-DA77CA4B591E}"/>
              </a:ext>
            </a:extLst>
          </p:cNvPr>
          <p:cNvSpPr/>
          <p:nvPr/>
        </p:nvSpPr>
        <p:spPr>
          <a:xfrm rot="19459314">
            <a:off x="2793387" y="3640050"/>
            <a:ext cx="393556" cy="728061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25D0AE2A-42C7-4918-BC70-17E5C9BF191D}"/>
              </a:ext>
            </a:extLst>
          </p:cNvPr>
          <p:cNvSpPr/>
          <p:nvPr/>
        </p:nvSpPr>
        <p:spPr>
          <a:xfrm rot="21224052">
            <a:off x="3028316" y="4333631"/>
            <a:ext cx="393556" cy="1274372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1873F4FC-E416-48B0-B72F-CCCE3DEC77F4}"/>
              </a:ext>
            </a:extLst>
          </p:cNvPr>
          <p:cNvSpPr/>
          <p:nvPr/>
        </p:nvSpPr>
        <p:spPr>
          <a:xfrm rot="2851924">
            <a:off x="2686744" y="5511989"/>
            <a:ext cx="393556" cy="1274372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87349" y="325981"/>
            <a:ext cx="7151228" cy="127417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7574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3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3">
            <a:extLst>
              <a:ext uri="{FF2B5EF4-FFF2-40B4-BE49-F238E27FC236}">
                <a16:creationId xmlns:a16="http://schemas.microsoft.com/office/drawing/2014/main" id="{FD6EF5B3-26DD-4982-B4A7-AD46EE5B24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0" y="73152"/>
            <a:ext cx="12192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868C148-EB6E-463D-8815-69DDF7007010}"/>
              </a:ext>
            </a:extLst>
          </p:cNvPr>
          <p:cNvSpPr/>
          <p:nvPr/>
        </p:nvSpPr>
        <p:spPr>
          <a:xfrm>
            <a:off x="280416" y="292608"/>
            <a:ext cx="11631167" cy="6419088"/>
          </a:xfrm>
          <a:prstGeom prst="rect">
            <a:avLst/>
          </a:prstGeom>
          <a:solidFill>
            <a:schemeClr val="bg1">
              <a:alpha val="5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B871B5C5-47CF-4E03-A003-5DDEB01A0D1C}"/>
              </a:ext>
            </a:extLst>
          </p:cNvPr>
          <p:cNvSpPr/>
          <p:nvPr/>
        </p:nvSpPr>
        <p:spPr>
          <a:xfrm>
            <a:off x="4939718" y="1394038"/>
            <a:ext cx="6813370" cy="726331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19050">
            <a:solidFill>
              <a:schemeClr val="accent2">
                <a:lumMod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990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Đồng bằng Thanh – Nghệ – Tĩnh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9900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6F9DB48F-9531-4EDB-A6E9-BAC903CBA4D1}"/>
              </a:ext>
            </a:extLst>
          </p:cNvPr>
          <p:cNvSpPr/>
          <p:nvPr/>
        </p:nvSpPr>
        <p:spPr>
          <a:xfrm>
            <a:off x="4939718" y="2327393"/>
            <a:ext cx="6813370" cy="726331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19050">
            <a:solidFill>
              <a:schemeClr val="accent2">
                <a:lumMod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990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Đồng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990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990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bằng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990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Quảng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990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990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Trị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990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 TP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990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Huế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9900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92876C50-109C-4809-8DA3-4F34A678569A}"/>
              </a:ext>
            </a:extLst>
          </p:cNvPr>
          <p:cNvSpPr/>
          <p:nvPr/>
        </p:nvSpPr>
        <p:spPr>
          <a:xfrm>
            <a:off x="4939718" y="3291841"/>
            <a:ext cx="6813370" cy="726331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19050">
            <a:solidFill>
              <a:schemeClr val="accent2">
                <a:lumMod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990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Đồng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990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990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bằng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990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TP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990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Đà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990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990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Nẵng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990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– Quảng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990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990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Ngãi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9900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A1FEFE13-784B-407D-AFA7-D332ED0BDF53}"/>
              </a:ext>
            </a:extLst>
          </p:cNvPr>
          <p:cNvSpPr/>
          <p:nvPr/>
        </p:nvSpPr>
        <p:spPr>
          <a:xfrm>
            <a:off x="4939718" y="4265420"/>
            <a:ext cx="6813370" cy="726331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19050">
            <a:solidFill>
              <a:schemeClr val="accent2">
                <a:lumMod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990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990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990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990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Gia Lai</a:t>
            </a:r>
            <a:r>
              <a:rPr lang="en-US" sz="2400" b="1" dirty="0">
                <a:solidFill>
                  <a:srgbClr val="FF9900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400" b="1" dirty="0" err="1">
                <a:solidFill>
                  <a:srgbClr val="FF9900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Đắc</a:t>
            </a:r>
            <a:r>
              <a:rPr lang="en-US" sz="2400" b="1" dirty="0">
                <a:solidFill>
                  <a:srgbClr val="FF9900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9900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Lắc</a:t>
            </a:r>
            <a:r>
              <a:rPr lang="en-US" sz="2400" b="1" dirty="0">
                <a:solidFill>
                  <a:srgbClr val="FF9900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990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Khánh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990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Hòa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9900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8DEBE342-B9E0-4F01-91DB-82519B7D0347}"/>
              </a:ext>
            </a:extLst>
          </p:cNvPr>
          <p:cNvSpPr/>
          <p:nvPr/>
        </p:nvSpPr>
        <p:spPr>
          <a:xfrm>
            <a:off x="4939718" y="5216256"/>
            <a:ext cx="6813370" cy="726331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19050">
            <a:solidFill>
              <a:schemeClr val="accent2">
                <a:lumMod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990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990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Đồng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990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990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bằng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990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Lâm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990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990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Đồng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990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990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Đồng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990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Nai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9900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6D6E33EF-C309-4F0F-9299-17198E693C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1753" y="1274557"/>
            <a:ext cx="3761429" cy="533716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33629" y="73152"/>
            <a:ext cx="7151228" cy="127417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77261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6" grpId="0" animBg="1"/>
      <p:bldP spid="17" grpId="0" animBg="1"/>
      <p:bldP spid="2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3">
            <a:extLst>
              <a:ext uri="{FF2B5EF4-FFF2-40B4-BE49-F238E27FC236}">
                <a16:creationId xmlns:a16="http://schemas.microsoft.com/office/drawing/2014/main" id="{FD6EF5B3-26DD-4982-B4A7-AD46EE5B24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0" y="73152"/>
            <a:ext cx="12192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868C148-EB6E-463D-8815-69DDF7007010}"/>
              </a:ext>
            </a:extLst>
          </p:cNvPr>
          <p:cNvSpPr/>
          <p:nvPr/>
        </p:nvSpPr>
        <p:spPr>
          <a:xfrm>
            <a:off x="280416" y="292608"/>
            <a:ext cx="11631167" cy="6419088"/>
          </a:xfrm>
          <a:prstGeom prst="rect">
            <a:avLst/>
          </a:prstGeom>
          <a:solidFill>
            <a:schemeClr val="bg1">
              <a:alpha val="5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6" name="Picture 6">
            <a:extLst>
              <a:ext uri="{FF2B5EF4-FFF2-40B4-BE49-F238E27FC236}">
                <a16:creationId xmlns:a16="http://schemas.microsoft.com/office/drawing/2014/main" id="{D58CC6C8-38A5-4A80-8496-0A627856D50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9347651" y="3035808"/>
            <a:ext cx="2563932" cy="3675888"/>
          </a:xfrm>
          <a:prstGeom prst="rect">
            <a:avLst/>
          </a:prstGeom>
        </p:spPr>
      </p:pic>
      <p:sp>
        <p:nvSpPr>
          <p:cNvPr id="17" name="Speech Bubble: Rectangle with Corners Rounded 4">
            <a:extLst>
              <a:ext uri="{FF2B5EF4-FFF2-40B4-BE49-F238E27FC236}">
                <a16:creationId xmlns:a16="http://schemas.microsoft.com/office/drawing/2014/main" id="{78772293-2357-4F11-94F6-3B9EFF1F4BCE}"/>
              </a:ext>
            </a:extLst>
          </p:cNvPr>
          <p:cNvSpPr/>
          <p:nvPr/>
        </p:nvSpPr>
        <p:spPr>
          <a:xfrm flipH="1">
            <a:off x="4786841" y="1676554"/>
            <a:ext cx="4753449" cy="4594937"/>
          </a:xfrm>
          <a:prstGeom prst="wedgeRoundRectCallout">
            <a:avLst>
              <a:gd name="adj1" fmla="val -60243"/>
              <a:gd name="adj2" fmla="val -8357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b="1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Bắc Trung </a:t>
            </a:r>
            <a:r>
              <a:rPr lang="en-US" sz="3200" b="1" dirty="0" err="1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Bộ</a:t>
            </a:r>
            <a:r>
              <a:rPr lang="en-US" sz="3200" b="1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và</a:t>
            </a:r>
            <a:r>
              <a:rPr lang="en-US" sz="3200" b="1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Nam Trung </a:t>
            </a:r>
            <a:r>
              <a:rPr lang="en-US" sz="3200" b="1" dirty="0" err="1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Bộ</a:t>
            </a:r>
            <a:r>
              <a:rPr lang="en-US" sz="3200" b="1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vi-VN" sz="3200" b="1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có nhiều đảo, quần đảo, trong đó có quần đảo Hoàng Sa và quần đảo Trường Sa đóng vai trò quan trọng đối với kinh tế và quốc phòng.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AE55B34-7334-4D50-A2EF-E9690CDB2D8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2915" y="1345096"/>
            <a:ext cx="3761429" cy="533716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33629" y="73152"/>
            <a:ext cx="7151228" cy="127417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67545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D7DAC5E-0E0D-4C24-9FDB-05051920DC41}"/>
              </a:ext>
            </a:extLst>
          </p:cNvPr>
          <p:cNvSpPr txBox="1"/>
          <p:nvPr/>
        </p:nvSpPr>
        <p:spPr>
          <a:xfrm>
            <a:off x="189978" y="1401617"/>
            <a:ext cx="12002022" cy="43396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13800" b="1" dirty="0">
                <a:ln w="57150">
                  <a:solidFill>
                    <a:srgbClr val="138C3D"/>
                  </a:solidFill>
                </a:ln>
                <a:solidFill>
                  <a:srgbClr val="70AD47">
                    <a:lumMod val="20000"/>
                    <a:lumOff val="80000"/>
                  </a:srgbClr>
                </a:solidFill>
                <a:effectLst>
                  <a:outerShdw blurRad="12700" dist="38100" dir="240000" algn="tl">
                    <a:srgbClr val="44546A">
                      <a:lumMod val="40000"/>
                      <a:lumOff val="60000"/>
                    </a:srgbClr>
                  </a:outerShdw>
                </a:effectLst>
                <a:latin typeface="UTM Showcard" panose="02040603050506020204" pitchFamily="18" charset="0"/>
                <a:cs typeface="Times New Roman" panose="02020603050405020304" pitchFamily="18" charset="0"/>
              </a:rPr>
              <a:t>ĐẶC ĐIỂM THIÊN NHIÊN</a:t>
            </a:r>
            <a:endParaRPr kumimoji="0" lang="en-US" sz="2400" b="0" i="0" u="none" strike="noStrike" kern="1200" cap="none" spc="0" normalizeH="0" baseline="0" noProof="0" dirty="0">
              <a:ln w="57150">
                <a:solidFill>
                  <a:srgbClr val="138C3D"/>
                </a:solidFill>
              </a:ln>
              <a:solidFill>
                <a:srgbClr val="70AD47">
                  <a:lumMod val="20000"/>
                  <a:lumOff val="80000"/>
                </a:srgbClr>
              </a:solidFill>
              <a:effectLst>
                <a:outerShdw blurRad="12700" dist="38100" dir="240000" algn="tl">
                  <a:srgbClr val="44546A">
                    <a:lumMod val="40000"/>
                    <a:lumOff val="60000"/>
                  </a:srgbClr>
                </a:outerShdw>
              </a:effectLst>
              <a:uLnTx/>
              <a:uFillTx/>
              <a:latin typeface="UTM Showcard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1418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DEEBF6"/>
                                      </p:to>
                                    </p:animClr>
                                    <p:animClr clrSpc="rgb" dir="cw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EEBF6"/>
                                      </p:to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anim to="1.5" calcmode="lin" valueType="num">
                                      <p:cBhvr override="childStyl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300"/>
                            </p:stCondLst>
                            <p:childTnLst>
                              <p:par>
                                <p:cTn id="17" presetID="34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5E-6 -3.33333E-6 L -2.5E-6 -0.07222 " pathEditMode="relative" rAng="0" ptsTypes="AA">
                                      <p:cBhvr>
                                        <p:cTn id="18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9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0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1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2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868C148-EB6E-463D-8815-69DDF7007010}"/>
              </a:ext>
            </a:extLst>
          </p:cNvPr>
          <p:cNvSpPr/>
          <p:nvPr/>
        </p:nvSpPr>
        <p:spPr>
          <a:xfrm>
            <a:off x="280416" y="292608"/>
            <a:ext cx="11631167" cy="6419088"/>
          </a:xfrm>
          <a:prstGeom prst="rect">
            <a:avLst/>
          </a:prstGeom>
          <a:solidFill>
            <a:schemeClr val="bg1">
              <a:alpha val="5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489527" y="1376218"/>
            <a:ext cx="8839199" cy="4996873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latin typeface="Cambria" panose="02040503050406030204" pitchFamily="18" charset="0"/>
                <a:ea typeface="Cambria" panose="02040503050406030204" pitchFamily="18" charset="0"/>
              </a:rPr>
              <a:t>Đọc thông tin và quan sát hình 2, em hãy: </a:t>
            </a:r>
          </a:p>
          <a:p>
            <a:pPr marL="285750" indent="-285750" algn="just">
              <a:buFontTx/>
              <a:buChar char="-"/>
            </a:pPr>
            <a:r>
              <a:rPr lang="vi-VN" sz="3600" dirty="0">
                <a:latin typeface="Cambria" panose="02040503050406030204" pitchFamily="18" charset="0"/>
                <a:ea typeface="Cambria" panose="02040503050406030204" pitchFamily="18" charset="0"/>
              </a:rPr>
              <a:t>Xác định trên lược đồ: dãy núi Trường Sơn, dãy núi Bạch Mã, đèo Hải Vân, Vườn quốc gia Phong Nha – Kẻ Bàng, quần đảo Hoàng Sa và quần đảo Trường Sa.</a:t>
            </a:r>
          </a:p>
          <a:p>
            <a:pPr marL="285750" indent="-285750" algn="just">
              <a:buFontTx/>
              <a:buChar char="-"/>
            </a:pPr>
            <a:r>
              <a:rPr lang="vi-VN" sz="3600" dirty="0">
                <a:latin typeface="Cambria" panose="02040503050406030204" pitchFamily="18" charset="0"/>
                <a:ea typeface="Cambria" panose="02040503050406030204" pitchFamily="18" charset="0"/>
              </a:rPr>
              <a:t>Nêu đặc điểm của </a:t>
            </a:r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Bắc Trung </a:t>
            </a:r>
            <a:r>
              <a:rPr lang="en-US" sz="36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Bộ</a:t>
            </a:r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và</a:t>
            </a:r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Nam Trung </a:t>
            </a:r>
            <a:r>
              <a:rPr lang="en-US" sz="36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Bộ</a:t>
            </a:r>
            <a:endParaRPr lang="en-US" sz="36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1" name="Picture 20" descr="A picture containing text&#10;&#10;Description automatically generated">
            <a:extLst>
              <a:ext uri="{FF2B5EF4-FFF2-40B4-BE49-F238E27FC236}">
                <a16:creationId xmlns:a16="http://schemas.microsoft.com/office/drawing/2014/main" id="{5BB8B286-7F38-4457-929C-CE181606A4A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12152" y="3777216"/>
            <a:ext cx="2968610" cy="293448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7337" y="84540"/>
            <a:ext cx="7157324" cy="149974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1930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176</TotalTime>
  <Words>704</Words>
  <Application>Microsoft Office PowerPoint</Application>
  <PresentationFormat>Widescreen</PresentationFormat>
  <Paragraphs>48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18</vt:i4>
      </vt:variant>
    </vt:vector>
  </HeadingPairs>
  <TitlesOfParts>
    <vt:vector size="27" baseType="lpstr">
      <vt:lpstr>Arial</vt:lpstr>
      <vt:lpstr>UTM Showcard</vt:lpstr>
      <vt:lpstr>Cambria</vt:lpstr>
      <vt:lpstr>UTM Avo</vt:lpstr>
      <vt:lpstr>UVN Ba Le</vt:lpstr>
      <vt:lpstr>Calibri</vt:lpstr>
      <vt:lpstr>1_Office Theme</vt:lpstr>
      <vt:lpstr>Office 主题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MANG NON</dc:creator>
  <cp:keywords>MANG NON</cp:keywords>
  <cp:lastModifiedBy>Quý Thắng</cp:lastModifiedBy>
  <cp:revision>56</cp:revision>
  <dcterms:created xsi:type="dcterms:W3CDTF">2023-11-16T13:55:23Z</dcterms:created>
  <dcterms:modified xsi:type="dcterms:W3CDTF">2026-01-15T07:39:43Z</dcterms:modified>
</cp:coreProperties>
</file>