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67" r:id="rId4"/>
    <p:sldId id="262" r:id="rId5"/>
    <p:sldId id="268" r:id="rId6"/>
    <p:sldId id="269" r:id="rId7"/>
    <p:sldId id="279" r:id="rId8"/>
    <p:sldId id="370" r:id="rId9"/>
    <p:sldId id="371" r:id="rId10"/>
    <p:sldId id="374" r:id="rId11"/>
    <p:sldId id="372" r:id="rId12"/>
    <p:sldId id="373" r:id="rId13"/>
    <p:sldId id="27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3" d="100"/>
          <a:sy n="83" d="100"/>
        </p:scale>
        <p:origin x="10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F8AC9-B776-43FE-805F-9330670FB279}"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753A-03F2-41F4-82C8-8BE9CB0DB6B1}" type="slidenum">
              <a:rPr lang="en-US" smtClean="0"/>
              <a:t>‹#›</a:t>
            </a:fld>
            <a:endParaRPr lang="en-US"/>
          </a:p>
        </p:txBody>
      </p:sp>
    </p:spTree>
    <p:extLst>
      <p:ext uri="{BB962C8B-B14F-4D97-AF65-F5344CB8AC3E}">
        <p14:creationId xmlns:p14="http://schemas.microsoft.com/office/powerpoint/2010/main" val="23802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a:t> 0972115126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09072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3779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54102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789545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2612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8450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283019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3556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107489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20857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02792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43715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76372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94709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61641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85574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079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048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8164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0322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284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4/20/2026</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80494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round pink circle with white text and a black background&#10;&#10;AI-generated content may be incorrect.">
            <a:extLst>
              <a:ext uri="{FF2B5EF4-FFF2-40B4-BE49-F238E27FC236}">
                <a16:creationId xmlns:a16="http://schemas.microsoft.com/office/drawing/2014/main" id="{05BE9119-A3B7-9086-8827-CF64759D400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02372" y="207220"/>
            <a:ext cx="1645228" cy="1645228"/>
          </a:xfrm>
          <a:prstGeom prst="rect">
            <a:avLst/>
          </a:prstGeom>
        </p:spPr>
      </p:pic>
    </p:spTree>
    <p:extLst>
      <p:ext uri="{BB962C8B-B14F-4D97-AF65-F5344CB8AC3E}">
        <p14:creationId xmlns:p14="http://schemas.microsoft.com/office/powerpoint/2010/main" val="215419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E02888D1-9B3D-4633-EC59-1C624A16352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3" name="矩形: 圆角 6">
            <a:extLst>
              <a:ext uri="{FF2B5EF4-FFF2-40B4-BE49-F238E27FC236}">
                <a16:creationId xmlns:a16="http://schemas.microsoft.com/office/drawing/2014/main" id="{DDFD555B-C623-B083-E4FF-329DFEA1FBDD}"/>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Picture 3" descr="A round pink circle with white text and a black background&#10;&#10;AI-generated content may be incorrect.">
            <a:extLst>
              <a:ext uri="{FF2B5EF4-FFF2-40B4-BE49-F238E27FC236}">
                <a16:creationId xmlns:a16="http://schemas.microsoft.com/office/drawing/2014/main" id="{4E0DB197-5289-2007-E34D-7215B11A631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02372" y="207220"/>
            <a:ext cx="1645228" cy="1645228"/>
          </a:xfrm>
          <a:prstGeom prst="rect">
            <a:avLst/>
          </a:prstGeom>
        </p:spPr>
      </p:pic>
    </p:spTree>
    <p:extLst>
      <p:ext uri="{BB962C8B-B14F-4D97-AF65-F5344CB8AC3E}">
        <p14:creationId xmlns:p14="http://schemas.microsoft.com/office/powerpoint/2010/main" val="1566111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g"/><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F4264-3792-5F76-C316-5F0ED1B54A65}"/>
              </a:ext>
            </a:extLst>
          </p:cNvPr>
          <p:cNvPicPr>
            <a:picLocks noChangeAspect="1"/>
          </p:cNvPicPr>
          <p:nvPr/>
        </p:nvPicPr>
        <p:blipFill>
          <a:blip r:embed="rId4"/>
          <a:stretch>
            <a:fillRect/>
          </a:stretch>
        </p:blipFill>
        <p:spPr>
          <a:xfrm>
            <a:off x="1333854" y="2924461"/>
            <a:ext cx="9312004" cy="2429710"/>
          </a:xfrm>
          <a:prstGeom prst="rect">
            <a:avLst/>
          </a:prstGeom>
        </p:spPr>
      </p:pic>
      <p:pic>
        <p:nvPicPr>
          <p:cNvPr id="6" name="Picture 5">
            <a:extLst>
              <a:ext uri="{FF2B5EF4-FFF2-40B4-BE49-F238E27FC236}">
                <a16:creationId xmlns:a16="http://schemas.microsoft.com/office/drawing/2014/main" id="{7759BC99-C79F-EEB1-E577-A81DB5D26884}"/>
              </a:ext>
            </a:extLst>
          </p:cNvPr>
          <p:cNvPicPr>
            <a:picLocks noChangeAspect="1"/>
          </p:cNvPicPr>
          <p:nvPr/>
        </p:nvPicPr>
        <p:blipFill>
          <a:blip r:embed="rId5"/>
          <a:stretch>
            <a:fillRect/>
          </a:stretch>
        </p:blipFill>
        <p:spPr>
          <a:xfrm>
            <a:off x="4192388" y="1954530"/>
            <a:ext cx="3857129" cy="1190285"/>
          </a:xfrm>
          <a:prstGeom prst="rect">
            <a:avLst/>
          </a:prstGeom>
        </p:spPr>
      </p:pic>
    </p:spTree>
    <p:extLst>
      <p:ext uri="{BB962C8B-B14F-4D97-AF65-F5344CB8AC3E}">
        <p14:creationId xmlns:p14="http://schemas.microsoft.com/office/powerpoint/2010/main" val="30239833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A picture containing doll, toy, vector graphics&#10;&#10;Description automatically generated">
            <a:extLst>
              <a:ext uri="{FF2B5EF4-FFF2-40B4-BE49-F238E27FC236}">
                <a16:creationId xmlns:a16="http://schemas.microsoft.com/office/drawing/2014/main" id="{9A5708C8-76D6-9803-EB44-9930A48D6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299" y="-114598"/>
            <a:ext cx="3785980" cy="2200601"/>
          </a:xfrm>
          <a:prstGeom prst="rect">
            <a:avLst/>
          </a:prstGeom>
        </p:spPr>
      </p:pic>
      <p:sp>
        <p:nvSpPr>
          <p:cNvPr id="9" name="Rectangle: Rounded Corners 8">
            <a:extLst>
              <a:ext uri="{FF2B5EF4-FFF2-40B4-BE49-F238E27FC236}">
                <a16:creationId xmlns:a16="http://schemas.microsoft.com/office/drawing/2014/main" id="{A05DD6B5-E408-3959-A743-01FB9E5E08AD}"/>
              </a:ext>
            </a:extLst>
          </p:cNvPr>
          <p:cNvSpPr/>
          <p:nvPr/>
        </p:nvSpPr>
        <p:spPr>
          <a:xfrm>
            <a:off x="590550" y="680902"/>
            <a:ext cx="8274439" cy="1423556"/>
          </a:xfrm>
          <a:prstGeom prst="round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 Nhận xét bạn nào tích cực, bạn nào chưa tích cực hoàn thành nhiệm vụ và giải thích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whiteboard&#10;&#10;Description automatically generated">
            <a:extLst>
              <a:ext uri="{FF2B5EF4-FFF2-40B4-BE49-F238E27FC236}">
                <a16:creationId xmlns:a16="http://schemas.microsoft.com/office/drawing/2014/main" id="{738CD8A2-9E21-C1A9-1401-79AEE9A093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52" y="2286000"/>
            <a:ext cx="6625098" cy="3740727"/>
          </a:xfrm>
          <a:prstGeom prst="rect">
            <a:avLst/>
          </a:prstGeom>
        </p:spPr>
      </p:pic>
      <p:sp>
        <p:nvSpPr>
          <p:cNvPr id="19" name="TextBox 18">
            <a:extLst>
              <a:ext uri="{FF2B5EF4-FFF2-40B4-BE49-F238E27FC236}">
                <a16:creationId xmlns:a16="http://schemas.microsoft.com/office/drawing/2014/main" id="{D6751F3E-D053-8DEF-97C8-9D24C1CB771F}"/>
              </a:ext>
            </a:extLst>
          </p:cNvPr>
          <p:cNvSpPr txBox="1"/>
          <p:nvPr/>
        </p:nvSpPr>
        <p:spPr>
          <a:xfrm>
            <a:off x="2279959" y="2738351"/>
            <a:ext cx="4092266"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Bạn nam là người tích cực, vì bạn xung phong tham gia đội Sao đỏ của trường.</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41DF5EF-2095-468C-907B-E6FC94FA68F7}"/>
              </a:ext>
            </a:extLst>
          </p:cNvPr>
          <p:cNvPicPr>
            <a:picLocks noChangeAspect="1"/>
          </p:cNvPicPr>
          <p:nvPr/>
        </p:nvPicPr>
        <p:blipFill>
          <a:blip r:embed="rId5"/>
          <a:stretch>
            <a:fillRect/>
          </a:stretch>
        </p:blipFill>
        <p:spPr>
          <a:xfrm>
            <a:off x="6602412" y="2519044"/>
            <a:ext cx="4941888" cy="3174351"/>
          </a:xfrm>
          <a:prstGeom prst="rect">
            <a:avLst/>
          </a:prstGeom>
        </p:spPr>
      </p:pic>
    </p:spTree>
    <p:extLst>
      <p:ext uri="{BB962C8B-B14F-4D97-AF65-F5344CB8AC3E}">
        <p14:creationId xmlns:p14="http://schemas.microsoft.com/office/powerpoint/2010/main" val="1433093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A picture containing doll, toy, vector graphics&#10;&#10;Description automatically generated">
            <a:extLst>
              <a:ext uri="{FF2B5EF4-FFF2-40B4-BE49-F238E27FC236}">
                <a16:creationId xmlns:a16="http://schemas.microsoft.com/office/drawing/2014/main" id="{9A5708C8-76D6-9803-EB44-9930A48D6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299" y="-114598"/>
            <a:ext cx="3785980" cy="2200601"/>
          </a:xfrm>
          <a:prstGeom prst="rect">
            <a:avLst/>
          </a:prstGeom>
        </p:spPr>
      </p:pic>
      <p:sp>
        <p:nvSpPr>
          <p:cNvPr id="9" name="Rectangle: Rounded Corners 8">
            <a:extLst>
              <a:ext uri="{FF2B5EF4-FFF2-40B4-BE49-F238E27FC236}">
                <a16:creationId xmlns:a16="http://schemas.microsoft.com/office/drawing/2014/main" id="{A05DD6B5-E408-3959-A743-01FB9E5E08AD}"/>
              </a:ext>
            </a:extLst>
          </p:cNvPr>
          <p:cNvSpPr/>
          <p:nvPr/>
        </p:nvSpPr>
        <p:spPr>
          <a:xfrm>
            <a:off x="590550" y="680902"/>
            <a:ext cx="8274439" cy="1423556"/>
          </a:xfrm>
          <a:prstGeom prst="round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 Nhận xét bạn nào tích cực, bạn nào chưa tích cực hoàn thành nhiệm vụ và giải thích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whiteboard&#10;&#10;Description automatically generated">
            <a:extLst>
              <a:ext uri="{FF2B5EF4-FFF2-40B4-BE49-F238E27FC236}">
                <a16:creationId xmlns:a16="http://schemas.microsoft.com/office/drawing/2014/main" id="{738CD8A2-9E21-C1A9-1401-79AEE9A093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52" y="2286000"/>
            <a:ext cx="6625098" cy="3740727"/>
          </a:xfrm>
          <a:prstGeom prst="rect">
            <a:avLst/>
          </a:prstGeom>
        </p:spPr>
      </p:pic>
      <p:sp>
        <p:nvSpPr>
          <p:cNvPr id="19" name="TextBox 18">
            <a:extLst>
              <a:ext uri="{FF2B5EF4-FFF2-40B4-BE49-F238E27FC236}">
                <a16:creationId xmlns:a16="http://schemas.microsoft.com/office/drawing/2014/main" id="{D6751F3E-D053-8DEF-97C8-9D24C1CB771F}"/>
              </a:ext>
            </a:extLst>
          </p:cNvPr>
          <p:cNvSpPr txBox="1"/>
          <p:nvPr/>
        </p:nvSpPr>
        <p:spPr>
          <a:xfrm>
            <a:off x="2270434" y="2490701"/>
            <a:ext cx="4092266"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a:ea typeface="+mn-ea"/>
                <a:cs typeface="+mn-cs"/>
              </a:rPr>
              <a:t>Bạn nữ chưa tích cực, vì ngại trời lạnh nên không rửa bát.</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FDA7E84F-9DB6-4EC4-94DB-65EDCF00E710}"/>
              </a:ext>
            </a:extLst>
          </p:cNvPr>
          <p:cNvPicPr>
            <a:picLocks noChangeAspect="1"/>
          </p:cNvPicPr>
          <p:nvPr/>
        </p:nvPicPr>
        <p:blipFill>
          <a:blip r:embed="rId5"/>
          <a:stretch>
            <a:fillRect/>
          </a:stretch>
        </p:blipFill>
        <p:spPr>
          <a:xfrm>
            <a:off x="6686550" y="2428874"/>
            <a:ext cx="4895850" cy="3284558"/>
          </a:xfrm>
          <a:prstGeom prst="rect">
            <a:avLst/>
          </a:prstGeom>
        </p:spPr>
      </p:pic>
    </p:spTree>
    <p:extLst>
      <p:ext uri="{BB962C8B-B14F-4D97-AF65-F5344CB8AC3E}">
        <p14:creationId xmlns:p14="http://schemas.microsoft.com/office/powerpoint/2010/main" val="3661623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BCC71A-8052-45D3-9A2A-87A48AFAB2CD}"/>
              </a:ext>
            </a:extLst>
          </p:cNvPr>
          <p:cNvPicPr>
            <a:picLocks noChangeAspect="1"/>
          </p:cNvPicPr>
          <p:nvPr/>
        </p:nvPicPr>
        <p:blipFill>
          <a:blip r:embed="rId3"/>
          <a:stretch>
            <a:fillRect/>
          </a:stretch>
        </p:blipFill>
        <p:spPr>
          <a:xfrm>
            <a:off x="276329" y="1510665"/>
            <a:ext cx="5874675" cy="2432685"/>
          </a:xfrm>
          <a:prstGeom prst="rect">
            <a:avLst/>
          </a:prstGeom>
        </p:spPr>
      </p:pic>
      <p:pic>
        <p:nvPicPr>
          <p:cNvPr id="6" name="Picture 5">
            <a:extLst>
              <a:ext uri="{FF2B5EF4-FFF2-40B4-BE49-F238E27FC236}">
                <a16:creationId xmlns:a16="http://schemas.microsoft.com/office/drawing/2014/main" id="{5846D773-D277-48ED-963E-59AEBC72D5B1}"/>
              </a:ext>
            </a:extLst>
          </p:cNvPr>
          <p:cNvPicPr>
            <a:picLocks noChangeAspect="1"/>
          </p:cNvPicPr>
          <p:nvPr/>
        </p:nvPicPr>
        <p:blipFill>
          <a:blip r:embed="rId4"/>
          <a:stretch>
            <a:fillRect/>
          </a:stretch>
        </p:blipFill>
        <p:spPr>
          <a:xfrm>
            <a:off x="6149444" y="1492567"/>
            <a:ext cx="6042556" cy="2374583"/>
          </a:xfrm>
          <a:prstGeom prst="rect">
            <a:avLst/>
          </a:prstGeom>
        </p:spPr>
      </p:pic>
      <p:pic>
        <p:nvPicPr>
          <p:cNvPr id="10" name="Picture 9">
            <a:extLst>
              <a:ext uri="{FF2B5EF4-FFF2-40B4-BE49-F238E27FC236}">
                <a16:creationId xmlns:a16="http://schemas.microsoft.com/office/drawing/2014/main" id="{AFCCB1F4-2188-49BE-8D40-3111DD50E7CD}"/>
              </a:ext>
            </a:extLst>
          </p:cNvPr>
          <p:cNvPicPr>
            <a:picLocks noChangeAspect="1"/>
          </p:cNvPicPr>
          <p:nvPr/>
        </p:nvPicPr>
        <p:blipFill>
          <a:blip r:embed="rId5"/>
          <a:stretch>
            <a:fillRect/>
          </a:stretch>
        </p:blipFill>
        <p:spPr>
          <a:xfrm>
            <a:off x="3520544" y="4092892"/>
            <a:ext cx="5541010" cy="2514159"/>
          </a:xfrm>
          <a:prstGeom prst="rect">
            <a:avLst/>
          </a:prstGeom>
        </p:spPr>
      </p:pic>
      <p:sp>
        <p:nvSpPr>
          <p:cNvPr id="2" name="TextBox 1">
            <a:extLst>
              <a:ext uri="{FF2B5EF4-FFF2-40B4-BE49-F238E27FC236}">
                <a16:creationId xmlns:a16="http://schemas.microsoft.com/office/drawing/2014/main" id="{18A9EC03-1794-8B9C-3730-40750E3CDBE3}"/>
              </a:ext>
            </a:extLst>
          </p:cNvPr>
          <p:cNvSpPr txBox="1"/>
          <p:nvPr/>
        </p:nvSpPr>
        <p:spPr>
          <a:xfrm>
            <a:off x="3463290" y="182880"/>
            <a:ext cx="625221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3. </a:t>
            </a:r>
            <a:r>
              <a:rPr lang="en-US" sz="3600" b="1" dirty="0" err="1">
                <a:latin typeface="Cambria" panose="02040503050406030204" pitchFamily="18" charset="0"/>
                <a:ea typeface="Cambria" panose="02040503050406030204" pitchFamily="18" charset="0"/>
              </a:rPr>
              <a:t>Xử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lý</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huống</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737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BB83D7-44C5-193A-9D70-DEA19CC85F0C}"/>
              </a:ext>
            </a:extLst>
          </p:cNvPr>
          <p:cNvGrpSpPr/>
          <p:nvPr/>
        </p:nvGrpSpPr>
        <p:grpSpPr>
          <a:xfrm>
            <a:off x="6562725" y="1105320"/>
            <a:ext cx="5494347" cy="5623452"/>
            <a:chOff x="6585303" y="1194954"/>
            <a:chExt cx="5494347" cy="5623452"/>
          </a:xfrm>
        </p:grpSpPr>
        <p:pic>
          <p:nvPicPr>
            <p:cNvPr id="3" name="Picture 2" descr="A picture containing shape&#10;&#10;Description automatically generated">
              <a:extLst>
                <a:ext uri="{FF2B5EF4-FFF2-40B4-BE49-F238E27FC236}">
                  <a16:creationId xmlns:a16="http://schemas.microsoft.com/office/drawing/2014/main" id="{E29466C8-8089-D676-B4B1-BAC3688F5F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585303" y="1194954"/>
              <a:ext cx="5494347" cy="5527964"/>
            </a:xfrm>
            <a:prstGeom prst="rect">
              <a:avLst/>
            </a:prstGeom>
          </p:spPr>
        </p:pic>
        <p:sp>
          <p:nvSpPr>
            <p:cNvPr id="4" name="TextBox 3">
              <a:extLst>
                <a:ext uri="{FF2B5EF4-FFF2-40B4-BE49-F238E27FC236}">
                  <a16:creationId xmlns:a16="http://schemas.microsoft.com/office/drawing/2014/main" id="{7D7B5CC7-1666-5F17-2ED7-A72F6BC4EDF1}"/>
                </a:ext>
              </a:extLst>
            </p:cNvPr>
            <p:cNvSpPr txBox="1"/>
            <p:nvPr/>
          </p:nvSpPr>
          <p:spPr>
            <a:xfrm>
              <a:off x="7935948" y="3789179"/>
              <a:ext cx="4067175" cy="3029227"/>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Em đồng tình với bạn Nam vì tích cực hoàn thành nhiệm vụ chứng tỏ chúng ta là một người có trách nhiệm, nhận được sự tin tưởng, tín nhiệm của những người xung quanh. </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2" name="Flowchart: Terminator 1">
            <a:extLst>
              <a:ext uri="{FF2B5EF4-FFF2-40B4-BE49-F238E27FC236}">
                <a16:creationId xmlns:a16="http://schemas.microsoft.com/office/drawing/2014/main" id="{E5F2EB71-2CA9-08B6-72B7-9786A85F8A84}"/>
              </a:ext>
            </a:extLst>
          </p:cNvPr>
          <p:cNvSpPr/>
          <p:nvPr/>
        </p:nvSpPr>
        <p:spPr>
          <a:xfrm>
            <a:off x="285750" y="224716"/>
            <a:ext cx="6419850" cy="27016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mô</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Em 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7" name="Picture 6" descr="Logo&#10;&#10;Description automatically generated">
            <a:extLst>
              <a:ext uri="{FF2B5EF4-FFF2-40B4-BE49-F238E27FC236}">
                <a16:creationId xmlns:a16="http://schemas.microsoft.com/office/drawing/2014/main" id="{2171572C-A877-C9C1-7993-8E257FBBA2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741" y="3734105"/>
            <a:ext cx="1935448" cy="1935448"/>
          </a:xfrm>
          <a:prstGeom prst="rect">
            <a:avLst/>
          </a:prstGeom>
        </p:spPr>
      </p:pic>
      <p:pic>
        <p:nvPicPr>
          <p:cNvPr id="8" name="Picture 7">
            <a:extLst>
              <a:ext uri="{FF2B5EF4-FFF2-40B4-BE49-F238E27FC236}">
                <a16:creationId xmlns:a16="http://schemas.microsoft.com/office/drawing/2014/main" id="{28E5DE53-0E5E-45B1-B34F-A1C571CA6084}"/>
              </a:ext>
            </a:extLst>
          </p:cNvPr>
          <p:cNvPicPr>
            <a:picLocks noChangeAspect="1"/>
          </p:cNvPicPr>
          <p:nvPr/>
        </p:nvPicPr>
        <p:blipFill>
          <a:blip r:embed="rId6"/>
          <a:stretch>
            <a:fillRect/>
          </a:stretch>
        </p:blipFill>
        <p:spPr>
          <a:xfrm>
            <a:off x="1543050" y="3025348"/>
            <a:ext cx="3267075" cy="3623102"/>
          </a:xfrm>
          <a:prstGeom prst="rect">
            <a:avLst/>
          </a:prstGeom>
        </p:spPr>
      </p:pic>
    </p:spTree>
    <p:extLst>
      <p:ext uri="{BB962C8B-B14F-4D97-AF65-F5344CB8AC3E}">
        <p14:creationId xmlns:p14="http://schemas.microsoft.com/office/powerpoint/2010/main" val="99482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3"/>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2"/>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02DAAE2A-43E3-A9C8-10D2-1E73CCEE9A47}"/>
              </a:ext>
            </a:extLst>
          </p:cNvPr>
          <p:cNvSpPr/>
          <p:nvPr/>
        </p:nvSpPr>
        <p:spPr>
          <a:xfrm>
            <a:off x="5381625" y="135082"/>
            <a:ext cx="6087629" cy="27016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mô</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Em 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5" name="Group 4">
            <a:extLst>
              <a:ext uri="{FF2B5EF4-FFF2-40B4-BE49-F238E27FC236}">
                <a16:creationId xmlns:a16="http://schemas.microsoft.com/office/drawing/2014/main" id="{BA16DE04-0A34-AF32-6FD0-FCE71756B7B2}"/>
              </a:ext>
            </a:extLst>
          </p:cNvPr>
          <p:cNvGrpSpPr/>
          <p:nvPr/>
        </p:nvGrpSpPr>
        <p:grpSpPr>
          <a:xfrm>
            <a:off x="104774" y="314325"/>
            <a:ext cx="5591175" cy="6259449"/>
            <a:chOff x="138640" y="1257300"/>
            <a:chExt cx="5591175" cy="5402801"/>
          </a:xfrm>
        </p:grpSpPr>
        <p:pic>
          <p:nvPicPr>
            <p:cNvPr id="9" name="Picture 8" descr="A picture containing text&#10;&#10;Description automatically generated">
              <a:extLst>
                <a:ext uri="{FF2B5EF4-FFF2-40B4-BE49-F238E27FC236}">
                  <a16:creationId xmlns:a16="http://schemas.microsoft.com/office/drawing/2014/main" id="{BD5CFB96-E963-A7A5-EB9D-CB752756DC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640" y="1257300"/>
              <a:ext cx="5591175" cy="5372481"/>
            </a:xfrm>
            <a:prstGeom prst="rect">
              <a:avLst/>
            </a:prstGeom>
          </p:spPr>
        </p:pic>
        <p:sp>
          <p:nvSpPr>
            <p:cNvPr id="7" name="TextBox 6">
              <a:extLst>
                <a:ext uri="{FF2B5EF4-FFF2-40B4-BE49-F238E27FC236}">
                  <a16:creationId xmlns:a16="http://schemas.microsoft.com/office/drawing/2014/main" id="{56993B7B-7821-41B1-6A4B-259906E02F5F}"/>
                </a:ext>
              </a:extLst>
            </p:cNvPr>
            <p:cNvSpPr txBox="1"/>
            <p:nvPr/>
          </p:nvSpPr>
          <p:spPr>
            <a:xfrm>
              <a:off x="302471" y="3728539"/>
              <a:ext cx="5200650" cy="2931562"/>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7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Em không đồng tình với ý kiến của bạn Hoà vì dù là nhiệm vụ bản thân thích hay không thích, chúng ta đều nên thực hiện tốt để không phụ sự kì vọng của mọi người và đem lại kết quả tốt cho bản thân.</a:t>
              </a:r>
              <a:endParaRPr kumimoji="0" lang="en-US" sz="27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4" name="Picture 3" descr="Icon&#10;&#10;Description automatically generated">
            <a:extLst>
              <a:ext uri="{FF2B5EF4-FFF2-40B4-BE49-F238E27FC236}">
                <a16:creationId xmlns:a16="http://schemas.microsoft.com/office/drawing/2014/main" id="{4EA34045-EA87-8152-9651-3E4AA6F38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8174" y="4027945"/>
            <a:ext cx="1779155" cy="1779155"/>
          </a:xfrm>
          <a:prstGeom prst="rect">
            <a:avLst/>
          </a:prstGeom>
        </p:spPr>
      </p:pic>
      <p:pic>
        <p:nvPicPr>
          <p:cNvPr id="12" name="Picture 11">
            <a:extLst>
              <a:ext uri="{FF2B5EF4-FFF2-40B4-BE49-F238E27FC236}">
                <a16:creationId xmlns:a16="http://schemas.microsoft.com/office/drawing/2014/main" id="{69EE2658-343C-40FA-A324-E75D406D6DA2}"/>
              </a:ext>
            </a:extLst>
          </p:cNvPr>
          <p:cNvPicPr>
            <a:picLocks noChangeAspect="1"/>
          </p:cNvPicPr>
          <p:nvPr/>
        </p:nvPicPr>
        <p:blipFill>
          <a:blip r:embed="rId6"/>
          <a:stretch>
            <a:fillRect/>
          </a:stretch>
        </p:blipFill>
        <p:spPr>
          <a:xfrm>
            <a:off x="8110537" y="3019425"/>
            <a:ext cx="2982736" cy="3619500"/>
          </a:xfrm>
          <a:prstGeom prst="rect">
            <a:avLst/>
          </a:prstGeom>
        </p:spPr>
      </p:pic>
    </p:spTree>
    <p:extLst>
      <p:ext uri="{BB962C8B-B14F-4D97-AF65-F5344CB8AC3E}">
        <p14:creationId xmlns:p14="http://schemas.microsoft.com/office/powerpoint/2010/main" val="1915749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AEF9791-B3D7-36B4-7A5C-9B0C5C289F8D}"/>
              </a:ext>
            </a:extLst>
          </p:cNvPr>
          <p:cNvGrpSpPr/>
          <p:nvPr/>
        </p:nvGrpSpPr>
        <p:grpSpPr>
          <a:xfrm>
            <a:off x="278306" y="676276"/>
            <a:ext cx="4846144" cy="5932120"/>
            <a:chOff x="729861" y="469293"/>
            <a:chExt cx="4846144" cy="5932120"/>
          </a:xfrm>
        </p:grpSpPr>
        <p:pic>
          <p:nvPicPr>
            <p:cNvPr id="7" name="Picture 6" descr="A picture containing text&#10;&#10;Description automatically generated">
              <a:extLst>
                <a:ext uri="{FF2B5EF4-FFF2-40B4-BE49-F238E27FC236}">
                  <a16:creationId xmlns:a16="http://schemas.microsoft.com/office/drawing/2014/main" id="{51787DE3-1583-F339-8977-F87465D07B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29861" y="469293"/>
              <a:ext cx="4846144" cy="5932120"/>
            </a:xfrm>
            <a:prstGeom prst="rect">
              <a:avLst/>
            </a:prstGeom>
          </p:spPr>
        </p:pic>
        <p:sp>
          <p:nvSpPr>
            <p:cNvPr id="8" name="TextBox 7">
              <a:extLst>
                <a:ext uri="{FF2B5EF4-FFF2-40B4-BE49-F238E27FC236}">
                  <a16:creationId xmlns:a16="http://schemas.microsoft.com/office/drawing/2014/main" id="{0A6D3BB3-2D02-EE9A-9333-9A278BDD5FCD}"/>
                </a:ext>
              </a:extLst>
            </p:cNvPr>
            <p:cNvSpPr txBox="1"/>
            <p:nvPr/>
          </p:nvSpPr>
          <p:spPr>
            <a:xfrm>
              <a:off x="739386" y="3290823"/>
              <a:ext cx="4808044" cy="3036344"/>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Em đồng tình với bạn Ngân vì hoàn thành tốt nhiệm vụ sẽ khiến mọi người càng thêm yêu quý, tin tưởng vào khả n</a:t>
              </a:r>
              <a:r>
                <a:rPr lang="nl-NL" sz="28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ă</a:t>
              </a:r>
              <a:r>
                <a:rPr kumimoji="0" lang="nl-NL"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 và sự nỗ lực, có trách nhiệm của chúng ta.</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4" name="Flowchart: Terminator 3">
            <a:extLst>
              <a:ext uri="{FF2B5EF4-FFF2-40B4-BE49-F238E27FC236}">
                <a16:creationId xmlns:a16="http://schemas.microsoft.com/office/drawing/2014/main" id="{FCFACBCB-43D5-0387-0818-E50287EDE6F6}"/>
              </a:ext>
            </a:extLst>
          </p:cNvPr>
          <p:cNvSpPr/>
          <p:nvPr/>
        </p:nvSpPr>
        <p:spPr>
          <a:xfrm>
            <a:off x="5353050" y="249605"/>
            <a:ext cx="6421004" cy="27016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mô</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tranh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Em 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9" name="Picture 8" descr="Logo&#10;&#10;Description automatically generated">
            <a:extLst>
              <a:ext uri="{FF2B5EF4-FFF2-40B4-BE49-F238E27FC236}">
                <a16:creationId xmlns:a16="http://schemas.microsoft.com/office/drawing/2014/main" id="{9F11CEA6-6A0D-1415-EE44-52283C9022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2000" y="3978442"/>
            <a:ext cx="1935448" cy="1935448"/>
          </a:xfrm>
          <a:prstGeom prst="rect">
            <a:avLst/>
          </a:prstGeom>
        </p:spPr>
      </p:pic>
      <p:pic>
        <p:nvPicPr>
          <p:cNvPr id="11" name="Picture 10">
            <a:extLst>
              <a:ext uri="{FF2B5EF4-FFF2-40B4-BE49-F238E27FC236}">
                <a16:creationId xmlns:a16="http://schemas.microsoft.com/office/drawing/2014/main" id="{BC0EB193-0599-4A18-9D0E-77335DE1E3FC}"/>
              </a:ext>
            </a:extLst>
          </p:cNvPr>
          <p:cNvPicPr>
            <a:picLocks noChangeAspect="1"/>
          </p:cNvPicPr>
          <p:nvPr/>
        </p:nvPicPr>
        <p:blipFill>
          <a:blip r:embed="rId6"/>
          <a:stretch>
            <a:fillRect/>
          </a:stretch>
        </p:blipFill>
        <p:spPr>
          <a:xfrm>
            <a:off x="7362824" y="3114674"/>
            <a:ext cx="3743325" cy="3637131"/>
          </a:xfrm>
          <a:prstGeom prst="rect">
            <a:avLst/>
          </a:prstGeom>
        </p:spPr>
      </p:pic>
    </p:spTree>
    <p:extLst>
      <p:ext uri="{BB962C8B-B14F-4D97-AF65-F5344CB8AC3E}">
        <p14:creationId xmlns:p14="http://schemas.microsoft.com/office/powerpoint/2010/main" val="25066345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62">
                                          <p:stCondLst>
                                            <p:cond delay="0"/>
                                          </p:stCondLst>
                                        </p:cTn>
                                        <p:tgtEl>
                                          <p:spTgt spid="9"/>
                                        </p:tgtEl>
                                      </p:cBhvr>
                                    </p:animEffect>
                                    <p:anim calcmode="lin" valueType="num">
                                      <p:cBhvr>
                                        <p:cTn id="8"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13" dur="16">
                                          <p:stCondLst>
                                            <p:cond delay="406"/>
                                          </p:stCondLst>
                                        </p:cTn>
                                        <p:tgtEl>
                                          <p:spTgt spid="9"/>
                                        </p:tgtEl>
                                      </p:cBhvr>
                                      <p:to x="100000" y="60000"/>
                                    </p:animScale>
                                    <p:animScale>
                                      <p:cBhvr>
                                        <p:cTn id="14" dur="104" decel="50000">
                                          <p:stCondLst>
                                            <p:cond delay="423"/>
                                          </p:stCondLst>
                                        </p:cTn>
                                        <p:tgtEl>
                                          <p:spTgt spid="9"/>
                                        </p:tgtEl>
                                      </p:cBhvr>
                                      <p:to x="100000" y="100000"/>
                                    </p:animScale>
                                    <p:animScale>
                                      <p:cBhvr>
                                        <p:cTn id="15" dur="16">
                                          <p:stCondLst>
                                            <p:cond delay="820"/>
                                          </p:stCondLst>
                                        </p:cTn>
                                        <p:tgtEl>
                                          <p:spTgt spid="9"/>
                                        </p:tgtEl>
                                      </p:cBhvr>
                                      <p:to x="100000" y="80000"/>
                                    </p:animScale>
                                    <p:animScale>
                                      <p:cBhvr>
                                        <p:cTn id="16" dur="104" decel="50000">
                                          <p:stCondLst>
                                            <p:cond delay="836"/>
                                          </p:stCondLst>
                                        </p:cTn>
                                        <p:tgtEl>
                                          <p:spTgt spid="9"/>
                                        </p:tgtEl>
                                      </p:cBhvr>
                                      <p:to x="100000" y="100000"/>
                                    </p:animScale>
                                    <p:animScale>
                                      <p:cBhvr>
                                        <p:cTn id="17" dur="16">
                                          <p:stCondLst>
                                            <p:cond delay="1026"/>
                                          </p:stCondLst>
                                        </p:cTn>
                                        <p:tgtEl>
                                          <p:spTgt spid="9"/>
                                        </p:tgtEl>
                                      </p:cBhvr>
                                      <p:to x="100000" y="90000"/>
                                    </p:animScale>
                                    <p:animScale>
                                      <p:cBhvr>
                                        <p:cTn id="18" dur="104" decel="50000">
                                          <p:stCondLst>
                                            <p:cond delay="1042"/>
                                          </p:stCondLst>
                                        </p:cTn>
                                        <p:tgtEl>
                                          <p:spTgt spid="9"/>
                                        </p:tgtEl>
                                      </p:cBhvr>
                                      <p:to x="100000" y="100000"/>
                                    </p:animScale>
                                    <p:animScale>
                                      <p:cBhvr>
                                        <p:cTn id="19" dur="16">
                                          <p:stCondLst>
                                            <p:cond delay="1130"/>
                                          </p:stCondLst>
                                        </p:cTn>
                                        <p:tgtEl>
                                          <p:spTgt spid="9"/>
                                        </p:tgtEl>
                                      </p:cBhvr>
                                      <p:to x="100000" y="95000"/>
                                    </p:animScale>
                                    <p:animScale>
                                      <p:cBhvr>
                                        <p:cTn id="20" dur="104" decel="50000">
                                          <p:stCondLst>
                                            <p:cond delay="1146"/>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ABB90D-BC3A-7636-88D1-B7BD906D5F79}"/>
              </a:ext>
            </a:extLst>
          </p:cNvPr>
          <p:cNvGrpSpPr/>
          <p:nvPr/>
        </p:nvGrpSpPr>
        <p:grpSpPr>
          <a:xfrm>
            <a:off x="6076950" y="228600"/>
            <a:ext cx="6012509" cy="6629400"/>
            <a:chOff x="6834011" y="1330036"/>
            <a:chExt cx="5255448" cy="5527964"/>
          </a:xfrm>
        </p:grpSpPr>
        <p:pic>
          <p:nvPicPr>
            <p:cNvPr id="7" name="Picture 6" descr="A picture containing shape&#10;&#10;Description automatically generated">
              <a:extLst>
                <a:ext uri="{FF2B5EF4-FFF2-40B4-BE49-F238E27FC236}">
                  <a16:creationId xmlns:a16="http://schemas.microsoft.com/office/drawing/2014/main" id="{2EDB24ED-C63D-4EC1-F306-A897286087B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8" name="TextBox 7">
              <a:extLst>
                <a:ext uri="{FF2B5EF4-FFF2-40B4-BE49-F238E27FC236}">
                  <a16:creationId xmlns:a16="http://schemas.microsoft.com/office/drawing/2014/main" id="{819D5E9D-0222-DA61-3BE1-8796743ECAF8}"/>
                </a:ext>
              </a:extLst>
            </p:cNvPr>
            <p:cNvSpPr txBox="1"/>
            <p:nvPr/>
          </p:nvSpPr>
          <p:spPr>
            <a:xfrm>
              <a:off x="8212686" y="4152707"/>
              <a:ext cx="3657270" cy="2535349"/>
            </a:xfrm>
            <a:prstGeom prst="rect">
              <a:avLst/>
            </a:prstGeom>
            <a:noFill/>
          </p:spPr>
          <p:txBody>
            <a:bodyPr wrap="square" rtlCol="0">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Em đồng tình với Bạn Đức: mỗi nhiệm vụ được giao đều có mục đích và lợi ích riêng. Tích cực hoàn thành nhiệm vụ sẽ giúp chúng ta thu được những lợi ích đó, phục vụ cho học tập và công việc.</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sp>
        <p:nvSpPr>
          <p:cNvPr id="2" name="Flowchart: Terminator 1">
            <a:extLst>
              <a:ext uri="{FF2B5EF4-FFF2-40B4-BE49-F238E27FC236}">
                <a16:creationId xmlns:a16="http://schemas.microsoft.com/office/drawing/2014/main" id="{01BC7AC8-9D43-4A35-505B-EAAF3EFDF742}"/>
              </a:ext>
            </a:extLst>
          </p:cNvPr>
          <p:cNvSpPr/>
          <p:nvPr/>
        </p:nvSpPr>
        <p:spPr>
          <a:xfrm>
            <a:off x="192852" y="228601"/>
            <a:ext cx="5994400" cy="27016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Quan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sát</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tranh</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mô</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tả</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tranh</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trả</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lời</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câu</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mn-cs"/>
              </a:rPr>
              <a:t>hỏi</a:t>
            </a: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Em 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Logo&#10;&#10;Description automatically generated">
            <a:extLst>
              <a:ext uri="{FF2B5EF4-FFF2-40B4-BE49-F238E27FC236}">
                <a16:creationId xmlns:a16="http://schemas.microsoft.com/office/drawing/2014/main" id="{DBCE5C87-7D0A-409F-39DD-82F1F59B68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5490" y="3741593"/>
            <a:ext cx="1935448" cy="1935448"/>
          </a:xfrm>
          <a:prstGeom prst="rect">
            <a:avLst/>
          </a:prstGeom>
        </p:spPr>
      </p:pic>
      <p:pic>
        <p:nvPicPr>
          <p:cNvPr id="11" name="Picture 10">
            <a:extLst>
              <a:ext uri="{FF2B5EF4-FFF2-40B4-BE49-F238E27FC236}">
                <a16:creationId xmlns:a16="http://schemas.microsoft.com/office/drawing/2014/main" id="{B1B4572C-E659-43CC-9684-C94980411F31}"/>
              </a:ext>
            </a:extLst>
          </p:cNvPr>
          <p:cNvPicPr>
            <a:picLocks noChangeAspect="1"/>
          </p:cNvPicPr>
          <p:nvPr/>
        </p:nvPicPr>
        <p:blipFill>
          <a:blip r:embed="rId6"/>
          <a:stretch>
            <a:fillRect/>
          </a:stretch>
        </p:blipFill>
        <p:spPr>
          <a:xfrm>
            <a:off x="728662" y="3171825"/>
            <a:ext cx="3557588" cy="3449782"/>
          </a:xfrm>
          <a:prstGeom prst="rect">
            <a:avLst/>
          </a:prstGeom>
        </p:spPr>
      </p:pic>
    </p:spTree>
    <p:extLst>
      <p:ext uri="{BB962C8B-B14F-4D97-AF65-F5344CB8AC3E}">
        <p14:creationId xmlns:p14="http://schemas.microsoft.com/office/powerpoint/2010/main" val="3800033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A picture containing doll, toy, vector graphics&#10;&#10;Description automatically generated">
            <a:extLst>
              <a:ext uri="{FF2B5EF4-FFF2-40B4-BE49-F238E27FC236}">
                <a16:creationId xmlns:a16="http://schemas.microsoft.com/office/drawing/2014/main" id="{9A5708C8-76D6-9803-EB44-9930A48D6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299" y="-114598"/>
            <a:ext cx="3785980" cy="2200601"/>
          </a:xfrm>
          <a:prstGeom prst="rect">
            <a:avLst/>
          </a:prstGeom>
        </p:spPr>
      </p:pic>
      <p:sp>
        <p:nvSpPr>
          <p:cNvPr id="9" name="Rectangle: Rounded Corners 8">
            <a:extLst>
              <a:ext uri="{FF2B5EF4-FFF2-40B4-BE49-F238E27FC236}">
                <a16:creationId xmlns:a16="http://schemas.microsoft.com/office/drawing/2014/main" id="{A05DD6B5-E408-3959-A743-01FB9E5E08AD}"/>
              </a:ext>
            </a:extLst>
          </p:cNvPr>
          <p:cNvSpPr/>
          <p:nvPr/>
        </p:nvSpPr>
        <p:spPr>
          <a:xfrm>
            <a:off x="590550" y="680902"/>
            <a:ext cx="8274439" cy="1423556"/>
          </a:xfrm>
          <a:prstGeom prst="round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 Nhận xét bạn nào tích cực, bạn nào chưa tích cực hoàn thành nhiệm vụ và giải thích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whiteboard&#10;&#10;Description automatically generated">
            <a:extLst>
              <a:ext uri="{FF2B5EF4-FFF2-40B4-BE49-F238E27FC236}">
                <a16:creationId xmlns:a16="http://schemas.microsoft.com/office/drawing/2014/main" id="{738CD8A2-9E21-C1A9-1401-79AEE9A093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52" y="2286000"/>
            <a:ext cx="6625098" cy="3740727"/>
          </a:xfrm>
          <a:prstGeom prst="rect">
            <a:avLst/>
          </a:prstGeom>
        </p:spPr>
      </p:pic>
      <p:sp>
        <p:nvSpPr>
          <p:cNvPr id="19" name="TextBox 18">
            <a:extLst>
              <a:ext uri="{FF2B5EF4-FFF2-40B4-BE49-F238E27FC236}">
                <a16:creationId xmlns:a16="http://schemas.microsoft.com/office/drawing/2014/main" id="{D6751F3E-D053-8DEF-97C8-9D24C1CB771F}"/>
              </a:ext>
            </a:extLst>
          </p:cNvPr>
          <p:cNvSpPr txBox="1"/>
          <p:nvPr/>
        </p:nvSpPr>
        <p:spPr>
          <a:xfrm>
            <a:off x="2270434" y="2490701"/>
            <a:ext cx="409226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Bạn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nam</a:t>
            </a: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 chưa tích cực, vì bạn từ chối công việc, không nhận nhiệm vụ mà nhóm trưởng giao.</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AB53241-BCB6-4468-9D4E-EE733D16F04D}"/>
              </a:ext>
            </a:extLst>
          </p:cNvPr>
          <p:cNvPicPr>
            <a:picLocks noChangeAspect="1"/>
          </p:cNvPicPr>
          <p:nvPr/>
        </p:nvPicPr>
        <p:blipFill>
          <a:blip r:embed="rId5"/>
          <a:stretch>
            <a:fillRect/>
          </a:stretch>
        </p:blipFill>
        <p:spPr>
          <a:xfrm>
            <a:off x="6438899" y="2409824"/>
            <a:ext cx="5133975" cy="2902855"/>
          </a:xfrm>
          <a:prstGeom prst="rect">
            <a:avLst/>
          </a:prstGeom>
        </p:spPr>
      </p:pic>
    </p:spTree>
    <p:extLst>
      <p:ext uri="{BB962C8B-B14F-4D97-AF65-F5344CB8AC3E}">
        <p14:creationId xmlns:p14="http://schemas.microsoft.com/office/powerpoint/2010/main" val="1810406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A picture containing doll, toy, vector graphics&#10;&#10;Description automatically generated">
            <a:extLst>
              <a:ext uri="{FF2B5EF4-FFF2-40B4-BE49-F238E27FC236}">
                <a16:creationId xmlns:a16="http://schemas.microsoft.com/office/drawing/2014/main" id="{9A5708C8-76D6-9803-EB44-9930A48D6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299" y="-114598"/>
            <a:ext cx="3785980" cy="2200601"/>
          </a:xfrm>
          <a:prstGeom prst="rect">
            <a:avLst/>
          </a:prstGeom>
        </p:spPr>
      </p:pic>
      <p:sp>
        <p:nvSpPr>
          <p:cNvPr id="9" name="Rectangle: Rounded Corners 8">
            <a:extLst>
              <a:ext uri="{FF2B5EF4-FFF2-40B4-BE49-F238E27FC236}">
                <a16:creationId xmlns:a16="http://schemas.microsoft.com/office/drawing/2014/main" id="{A05DD6B5-E408-3959-A743-01FB9E5E08AD}"/>
              </a:ext>
            </a:extLst>
          </p:cNvPr>
          <p:cNvSpPr/>
          <p:nvPr/>
        </p:nvSpPr>
        <p:spPr>
          <a:xfrm>
            <a:off x="590550" y="680902"/>
            <a:ext cx="8274439" cy="1423556"/>
          </a:xfrm>
          <a:prstGeom prst="round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 Nhận xét bạn nào tích cực, bạn nào chưa tích cực hoàn thành nhiệm vụ và giải thích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whiteboard&#10;&#10;Description automatically generated">
            <a:extLst>
              <a:ext uri="{FF2B5EF4-FFF2-40B4-BE49-F238E27FC236}">
                <a16:creationId xmlns:a16="http://schemas.microsoft.com/office/drawing/2014/main" id="{738CD8A2-9E21-C1A9-1401-79AEE9A093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52" y="2286000"/>
            <a:ext cx="6625098" cy="3740727"/>
          </a:xfrm>
          <a:prstGeom prst="rect">
            <a:avLst/>
          </a:prstGeom>
        </p:spPr>
      </p:pic>
      <p:sp>
        <p:nvSpPr>
          <p:cNvPr id="19" name="TextBox 18">
            <a:extLst>
              <a:ext uri="{FF2B5EF4-FFF2-40B4-BE49-F238E27FC236}">
                <a16:creationId xmlns:a16="http://schemas.microsoft.com/office/drawing/2014/main" id="{D6751F3E-D053-8DEF-97C8-9D24C1CB771F}"/>
              </a:ext>
            </a:extLst>
          </p:cNvPr>
          <p:cNvSpPr txBox="1"/>
          <p:nvPr/>
        </p:nvSpPr>
        <p:spPr>
          <a:xfrm>
            <a:off x="2270434" y="2490701"/>
            <a:ext cx="4092266"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Bạn nữ là người tích cực, vì bạn xung phong trình bày kết quả làm việc của nhóm.</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0090BDF-AFA2-4D96-AFA7-2984F8CDFEA7}"/>
              </a:ext>
            </a:extLst>
          </p:cNvPr>
          <p:cNvPicPr>
            <a:picLocks noChangeAspect="1"/>
          </p:cNvPicPr>
          <p:nvPr/>
        </p:nvPicPr>
        <p:blipFill>
          <a:blip r:embed="rId5"/>
          <a:stretch>
            <a:fillRect/>
          </a:stretch>
        </p:blipFill>
        <p:spPr>
          <a:xfrm>
            <a:off x="6567487" y="2362200"/>
            <a:ext cx="5100638" cy="3173148"/>
          </a:xfrm>
          <a:prstGeom prst="rect">
            <a:avLst/>
          </a:prstGeom>
        </p:spPr>
      </p:pic>
    </p:spTree>
    <p:extLst>
      <p:ext uri="{BB962C8B-B14F-4D97-AF65-F5344CB8AC3E}">
        <p14:creationId xmlns:p14="http://schemas.microsoft.com/office/powerpoint/2010/main" val="2284624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A picture containing doll, toy, vector graphics&#10;&#10;Description automatically generated">
            <a:extLst>
              <a:ext uri="{FF2B5EF4-FFF2-40B4-BE49-F238E27FC236}">
                <a16:creationId xmlns:a16="http://schemas.microsoft.com/office/drawing/2014/main" id="{9A5708C8-76D6-9803-EB44-9930A48D6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299" y="-114598"/>
            <a:ext cx="3785980" cy="2200601"/>
          </a:xfrm>
          <a:prstGeom prst="rect">
            <a:avLst/>
          </a:prstGeom>
        </p:spPr>
      </p:pic>
      <p:sp>
        <p:nvSpPr>
          <p:cNvPr id="9" name="Rectangle: Rounded Corners 8">
            <a:extLst>
              <a:ext uri="{FF2B5EF4-FFF2-40B4-BE49-F238E27FC236}">
                <a16:creationId xmlns:a16="http://schemas.microsoft.com/office/drawing/2014/main" id="{A05DD6B5-E408-3959-A743-01FB9E5E08AD}"/>
              </a:ext>
            </a:extLst>
          </p:cNvPr>
          <p:cNvSpPr/>
          <p:nvPr/>
        </p:nvSpPr>
        <p:spPr>
          <a:xfrm>
            <a:off x="590550" y="680902"/>
            <a:ext cx="8274439" cy="1423556"/>
          </a:xfrm>
          <a:prstGeom prst="round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 Nhận xét bạn nào tích cực, bạn nào chưa tích cực hoàn thành nhiệm vụ và giải thích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whiteboard&#10;&#10;Description automatically generated">
            <a:extLst>
              <a:ext uri="{FF2B5EF4-FFF2-40B4-BE49-F238E27FC236}">
                <a16:creationId xmlns:a16="http://schemas.microsoft.com/office/drawing/2014/main" id="{738CD8A2-9E21-C1A9-1401-79AEE9A093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52" y="2286000"/>
            <a:ext cx="6625098" cy="3740727"/>
          </a:xfrm>
          <a:prstGeom prst="rect">
            <a:avLst/>
          </a:prstGeom>
        </p:spPr>
      </p:pic>
      <p:sp>
        <p:nvSpPr>
          <p:cNvPr id="19" name="TextBox 18">
            <a:extLst>
              <a:ext uri="{FF2B5EF4-FFF2-40B4-BE49-F238E27FC236}">
                <a16:creationId xmlns:a16="http://schemas.microsoft.com/office/drawing/2014/main" id="{D6751F3E-D053-8DEF-97C8-9D24C1CB771F}"/>
              </a:ext>
            </a:extLst>
          </p:cNvPr>
          <p:cNvSpPr txBox="1"/>
          <p:nvPr/>
        </p:nvSpPr>
        <p:spPr>
          <a:xfrm>
            <a:off x="2270434" y="2347826"/>
            <a:ext cx="4092266"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Bạn nam là người tích cực, vì mặc dù tối muộn nhưng bạn ấy vẫn cố gắng để hoàn thành bức vẽ đúng hạn.</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E7180954-1615-48BA-8533-B6E127536321}"/>
              </a:ext>
            </a:extLst>
          </p:cNvPr>
          <p:cNvPicPr>
            <a:picLocks noChangeAspect="1"/>
          </p:cNvPicPr>
          <p:nvPr/>
        </p:nvPicPr>
        <p:blipFill>
          <a:blip r:embed="rId5"/>
          <a:stretch>
            <a:fillRect/>
          </a:stretch>
        </p:blipFill>
        <p:spPr>
          <a:xfrm>
            <a:off x="7239000" y="2371724"/>
            <a:ext cx="3477006" cy="3343275"/>
          </a:xfrm>
          <a:prstGeom prst="rect">
            <a:avLst/>
          </a:prstGeom>
        </p:spPr>
      </p:pic>
    </p:spTree>
    <p:extLst>
      <p:ext uri="{BB962C8B-B14F-4D97-AF65-F5344CB8AC3E}">
        <p14:creationId xmlns:p14="http://schemas.microsoft.com/office/powerpoint/2010/main" val="38076305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descr="A picture containing doll, toy, vector graphics&#10;&#10;Description automatically generated">
            <a:extLst>
              <a:ext uri="{FF2B5EF4-FFF2-40B4-BE49-F238E27FC236}">
                <a16:creationId xmlns:a16="http://schemas.microsoft.com/office/drawing/2014/main" id="{9A5708C8-76D6-9803-EB44-9930A48D6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2299" y="-114598"/>
            <a:ext cx="3785980" cy="2200601"/>
          </a:xfrm>
          <a:prstGeom prst="rect">
            <a:avLst/>
          </a:prstGeom>
        </p:spPr>
      </p:pic>
      <p:sp>
        <p:nvSpPr>
          <p:cNvPr id="9" name="Rectangle: Rounded Corners 8">
            <a:extLst>
              <a:ext uri="{FF2B5EF4-FFF2-40B4-BE49-F238E27FC236}">
                <a16:creationId xmlns:a16="http://schemas.microsoft.com/office/drawing/2014/main" id="{A05DD6B5-E408-3959-A743-01FB9E5E08AD}"/>
              </a:ext>
            </a:extLst>
          </p:cNvPr>
          <p:cNvSpPr/>
          <p:nvPr/>
        </p:nvSpPr>
        <p:spPr>
          <a:xfrm>
            <a:off x="590550" y="680902"/>
            <a:ext cx="8274439" cy="1423556"/>
          </a:xfrm>
          <a:prstGeom prst="roundRect">
            <a:avLst/>
          </a:prstGeom>
          <a:solidFill>
            <a:schemeClr val="accent6">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 Nhận xét bạn nào tích cực, bạn nào chưa tích cực hoàn thành nhiệm vụ và giải thích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whiteboard&#10;&#10;Description automatically generated">
            <a:extLst>
              <a:ext uri="{FF2B5EF4-FFF2-40B4-BE49-F238E27FC236}">
                <a16:creationId xmlns:a16="http://schemas.microsoft.com/office/drawing/2014/main" id="{738CD8A2-9E21-C1A9-1401-79AEE9A093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51" y="2286000"/>
            <a:ext cx="7282323" cy="3740727"/>
          </a:xfrm>
          <a:prstGeom prst="rect">
            <a:avLst/>
          </a:prstGeom>
        </p:spPr>
      </p:pic>
      <p:sp>
        <p:nvSpPr>
          <p:cNvPr id="19" name="TextBox 18">
            <a:extLst>
              <a:ext uri="{FF2B5EF4-FFF2-40B4-BE49-F238E27FC236}">
                <a16:creationId xmlns:a16="http://schemas.microsoft.com/office/drawing/2014/main" id="{D6751F3E-D053-8DEF-97C8-9D24C1CB771F}"/>
              </a:ext>
            </a:extLst>
          </p:cNvPr>
          <p:cNvSpPr txBox="1"/>
          <p:nvPr/>
        </p:nvSpPr>
        <p:spPr>
          <a:xfrm>
            <a:off x="2381250" y="2347826"/>
            <a:ext cx="46291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Hai bạn nữ chưa tích cực, vì trong lúc các bạn khác đang lao động, vệ sinh trường lớp thì hai bạn rủ nhau ra chỗ khác chơi.</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E14EAD8-9DF2-443D-8D5B-FBAB768E4E8C}"/>
              </a:ext>
            </a:extLst>
          </p:cNvPr>
          <p:cNvPicPr>
            <a:picLocks noChangeAspect="1"/>
          </p:cNvPicPr>
          <p:nvPr/>
        </p:nvPicPr>
        <p:blipFill>
          <a:blip r:embed="rId5"/>
          <a:stretch>
            <a:fillRect/>
          </a:stretch>
        </p:blipFill>
        <p:spPr>
          <a:xfrm>
            <a:off x="7405687" y="2309812"/>
            <a:ext cx="4138613" cy="3218921"/>
          </a:xfrm>
          <a:prstGeom prst="rect">
            <a:avLst/>
          </a:prstGeom>
        </p:spPr>
      </p:pic>
    </p:spTree>
    <p:extLst>
      <p:ext uri="{BB962C8B-B14F-4D97-AF65-F5344CB8AC3E}">
        <p14:creationId xmlns:p14="http://schemas.microsoft.com/office/powerpoint/2010/main" val="2921607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574</Words>
  <Application>Microsoft Office PowerPoint</Application>
  <PresentationFormat>Widescreen</PresentationFormat>
  <Paragraphs>27</Paragraphs>
  <Slides>12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Cambria</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Linh</cp:lastModifiedBy>
  <cp:revision>66</cp:revision>
  <dcterms:created xsi:type="dcterms:W3CDTF">2022-10-10T08:46:08Z</dcterms:created>
  <dcterms:modified xsi:type="dcterms:W3CDTF">2026-04-20T03:02:48Z</dcterms:modified>
</cp:coreProperties>
</file>