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14" r:id="rId3"/>
    <p:sldId id="324" r:id="rId4"/>
    <p:sldId id="330" r:id="rId5"/>
    <p:sldId id="310" r:id="rId6"/>
    <p:sldId id="311" r:id="rId7"/>
    <p:sldId id="326" r:id="rId8"/>
    <p:sldId id="312" r:id="rId9"/>
    <p:sldId id="313" r:id="rId10"/>
    <p:sldId id="307" r:id="rId11"/>
    <p:sldId id="333" r:id="rId12"/>
    <p:sldId id="334" r:id="rId13"/>
    <p:sldId id="301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CC3399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6" y="32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119" y="178542"/>
            <a:ext cx="4114800" cy="2054984"/>
            <a:chOff x="442119" y="178542"/>
            <a:chExt cx="4114800" cy="2054984"/>
          </a:xfrm>
        </p:grpSpPr>
        <p:sp>
          <p:nvSpPr>
            <p:cNvPr id="7" name="Cloud 6"/>
            <p:cNvSpPr/>
            <p:nvPr/>
          </p:nvSpPr>
          <p:spPr>
            <a:xfrm>
              <a:off x="442119" y="178542"/>
              <a:ext cx="4114800" cy="2054984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719" y="6858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I. KHỞI ĐỘNG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78196" y="2286000"/>
            <a:ext cx="636492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Tro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“Ai </a:t>
            </a:r>
            <a:r>
              <a:rPr lang="en-US" sz="36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; Ai </a:t>
            </a:r>
            <a:r>
              <a:rPr lang="en-US" sz="36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đúng</a:t>
            </a:r>
            <a:r>
              <a:rPr lang="en-US" sz="3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”.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6376" y="2996625"/>
            <a:ext cx="103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biết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dưới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672378" y="3958456"/>
            <a:ext cx="4511690" cy="3333456"/>
            <a:chOff x="781101" y="3962400"/>
            <a:chExt cx="4309218" cy="3123431"/>
          </a:xfrm>
        </p:grpSpPr>
        <p:sp>
          <p:nvSpPr>
            <p:cNvPr id="23" name="TextBox 22"/>
            <p:cNvSpPr txBox="1"/>
            <p:nvPr/>
          </p:nvSpPr>
          <p:spPr>
            <a:xfrm>
              <a:off x="2347119" y="6624935"/>
              <a:ext cx="1261864" cy="46089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D</a:t>
              </a:r>
            </a:p>
          </p:txBody>
        </p:sp>
        <p:pic>
          <p:nvPicPr>
            <p:cNvPr id="24" name="Picture 2" descr="Biển báo giao nhau với đường sắt có rào chắn W.2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01" y="3962400"/>
              <a:ext cx="4309218" cy="2630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928519" y="3952526"/>
            <a:ext cx="3948649" cy="3339386"/>
            <a:chOff x="10908096" y="4191001"/>
            <a:chExt cx="3783424" cy="3199655"/>
          </a:xfrm>
        </p:grpSpPr>
        <p:pic>
          <p:nvPicPr>
            <p:cNvPr id="41" name="Picture 6" descr="Biển báo cấm xe đạp P.110a, P.11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096" y="4191001"/>
              <a:ext cx="3783424" cy="256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2329319" y="6928991"/>
              <a:ext cx="1143000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17029" y="3887179"/>
            <a:ext cx="2763942" cy="3391214"/>
            <a:chOff x="6453659" y="3528183"/>
            <a:chExt cx="3070844" cy="3950503"/>
          </a:xfrm>
        </p:grpSpPr>
        <p:pic>
          <p:nvPicPr>
            <p:cNvPr id="27" name="Picture 10" descr="Biển báo cấm người đi bộ - Biển báo giao thông số hiệu 1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659" y="3528183"/>
              <a:ext cx="3070844" cy="314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407976" y="6940882"/>
              <a:ext cx="1325083" cy="53780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3319" y="3792808"/>
            <a:ext cx="3352800" cy="3508392"/>
            <a:chOff x="1249362" y="3429000"/>
            <a:chExt cx="3657600" cy="3928929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t="18929" r="73126" b="64107"/>
            <a:stretch>
              <a:fillRect/>
            </a:stretch>
          </p:blipFill>
          <p:spPr bwMode="auto">
            <a:xfrm>
              <a:off x="1249362" y="3429000"/>
              <a:ext cx="3657600" cy="3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402149" y="6813069"/>
              <a:ext cx="1507950" cy="5448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5672378" y="7543800"/>
            <a:ext cx="4640858" cy="1008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Cấm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ngược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chiều</a:t>
            </a:r>
            <a:endParaRPr 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5" y="7483560"/>
            <a:ext cx="4640858" cy="10169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5631872" y="7483560"/>
            <a:ext cx="4640858" cy="10302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sz="3600" dirty="0">
                <a:solidFill>
                  <a:srgbClr val="0000FF"/>
                </a:solidFill>
                <a:effectLst/>
              </a:rPr>
              <a:t>Cấm đi bộ</a:t>
            </a:r>
            <a:endParaRPr lang="en-US" altLang="en-US" sz="3600" dirty="0">
              <a:solidFill>
                <a:srgbClr val="0000FF"/>
              </a:solidFill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5370" y="7483560"/>
            <a:ext cx="4640858" cy="10169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>
            <a:off x="5669995" y="7528933"/>
            <a:ext cx="4640857" cy="9622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sz="3600" dirty="0">
                <a:solidFill>
                  <a:srgbClr val="0000FF"/>
                </a:solidFill>
                <a:effectLst/>
              </a:rPr>
              <a:t>Cấm đi xe đạp</a:t>
            </a:r>
            <a:endParaRPr lang="en-US" altLang="en-US" sz="3600" dirty="0">
              <a:solidFill>
                <a:srgbClr val="0000FF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1026" y="7496882"/>
            <a:ext cx="4640858" cy="10169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649741" y="7473471"/>
            <a:ext cx="4640858" cy="10790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Giao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sắt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rào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chắn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94519" y="1752600"/>
            <a:ext cx="5351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0000FF"/>
                </a:solidFill>
                <a:latin typeface="+mj-lt"/>
              </a:rPr>
              <a:t>2. </a:t>
            </a:r>
            <a:r>
              <a:rPr lang="nl-NL" sz="3600" b="1" u="sng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Giới thiệu sản phẩm</a:t>
            </a:r>
            <a:endParaRPr lang="en-US" sz="3600" b="1" u="sng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520" y="2533471"/>
            <a:ext cx="11810999" cy="1099304"/>
            <a:chOff x="213520" y="2533471"/>
            <a:chExt cx="11810999" cy="1099304"/>
          </a:xfrm>
        </p:grpSpPr>
        <p:sp>
          <p:nvSpPr>
            <p:cNvPr id="47" name="TextBox 46"/>
            <p:cNvSpPr txBox="1"/>
            <p:nvPr/>
          </p:nvSpPr>
          <p:spPr>
            <a:xfrm>
              <a:off x="213520" y="2533471"/>
              <a:ext cx="533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en-US" sz="3200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Trưng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sản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phẩm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719" y="3048000"/>
              <a:ext cx="1135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Cùng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lập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bảng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đánh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giá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sản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phẩm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gợi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dưới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đây</a:t>
              </a:r>
              <a:r>
                <a:rPr lang="en-US" sz="3200" dirty="0">
                  <a:solidFill>
                    <a:srgbClr val="7030A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2" name="Cloud 11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72762"/>
              </p:ext>
            </p:extLst>
          </p:nvPr>
        </p:nvGraphicFramePr>
        <p:xfrm>
          <a:off x="3129989" y="3746534"/>
          <a:ext cx="9732730" cy="4722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734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US" sz="32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PHIẾU ĐÁNH GIÁ SẢN PHẨM</a:t>
                      </a:r>
                      <a:endParaRPr lang="en-US" sz="32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STT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              </a:t>
                      </a:r>
                      <a:r>
                        <a:rPr lang="en-US" sz="28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Nhóm</a:t>
                      </a:r>
                      <a:endParaRPr lang="en-US" sz="2800" b="1" dirty="0"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chí</a:t>
                      </a:r>
                      <a:endParaRPr lang="en-US" sz="2800" b="1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Nhóm</a:t>
                      </a: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1</a:t>
                      </a:r>
                      <a:endParaRPr lang="en-US" sz="2800" b="1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Nhóm</a:t>
                      </a: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2</a:t>
                      </a:r>
                      <a:endParaRPr lang="en-US" sz="2800" b="1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Nhóm</a:t>
                      </a: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3</a:t>
                      </a:r>
                      <a:endParaRPr lang="en-US" sz="2800" b="1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Nhóm</a:t>
                      </a:r>
                      <a:r>
                        <a:rPr lang="en-US" sz="28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4</a:t>
                      </a:r>
                      <a:endParaRPr lang="en-US" sz="2800" b="1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Đúng kích thước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màu</a:t>
                      </a: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sắc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3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Cân</a:t>
                      </a: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đối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4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Chắc chắn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5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Tổng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2800" dirty="0">
                        <a:effectLst/>
                        <a:latin typeface="Traditional Arabic" pitchFamily="18" charset="-78"/>
                        <a:ea typeface="Times New Roman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4558" y="8610600"/>
            <a:ext cx="122121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b="1" i="1" u="sng" dirty="0" err="1">
                <a:solidFill>
                  <a:srgbClr val="FF0000"/>
                </a:solidFill>
                <a:latin typeface="+mj-lt"/>
              </a:rPr>
              <a:t>Ghi</a:t>
            </a:r>
            <a:r>
              <a:rPr lang="en-US" b="1" i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+mj-lt"/>
              </a:rPr>
              <a:t>chu</a:t>
            </a:r>
            <a:r>
              <a:rPr lang="en-US" b="1" i="1" u="sng" dirty="0">
                <a:solidFill>
                  <a:srgbClr val="FF0000"/>
                </a:solidFill>
                <a:latin typeface="+mj-lt"/>
              </a:rPr>
              <a:t>́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: 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Đánh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dấu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tích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 </a:t>
            </a:r>
            <a:r>
              <a:rPr lang="ar-SA" dirty="0">
                <a:solidFill>
                  <a:srgbClr val="FF0000"/>
                </a:solidFill>
                <a:latin typeface="+mj-lt"/>
              </a:rPr>
              <a:t>۷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vào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ô 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đạt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tiêu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chí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theo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nhóm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94519" y="2120311"/>
            <a:ext cx="5351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0000FF"/>
                </a:solidFill>
                <a:latin typeface="+mj-lt"/>
              </a:rPr>
              <a:t>2. </a:t>
            </a:r>
            <a:r>
              <a:rPr lang="nl-NL" sz="3600" b="1" u="sng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Giới thiệu sản phẩm</a:t>
            </a:r>
            <a:endParaRPr lang="en-US" sz="3600" b="1" u="sng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519" y="3149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Hỏi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thường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được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đặt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ở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0319" y="4267200"/>
            <a:ext cx="1219200" cy="538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Tra</a:t>
            </a:r>
            <a:r>
              <a:rPr lang="en-US" b="1" dirty="0"/>
              <a:t>̉ </a:t>
            </a:r>
            <a:r>
              <a:rPr lang="en-US" b="1" dirty="0" err="1"/>
              <a:t>lời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719" y="5105400"/>
            <a:ext cx="146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thường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được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đặt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ở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vị trí </a:t>
            </a:r>
            <a:r>
              <a:rPr lang="vi-VN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người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dễ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nhìn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thấy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8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907" y="2920424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Hỏi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thực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được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94519" y="2120311"/>
            <a:ext cx="5351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0000FF"/>
                </a:solidFill>
                <a:latin typeface="+mj-lt"/>
              </a:rPr>
              <a:t>2. </a:t>
            </a:r>
            <a:r>
              <a:rPr lang="nl-NL" sz="3600" b="1" u="sng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Giới thiệu sản phẩm</a:t>
            </a:r>
            <a:endParaRPr lang="en-US" sz="3600" b="1" u="sng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1719" y="3952054"/>
            <a:ext cx="1219200" cy="538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Tra</a:t>
            </a:r>
            <a:r>
              <a:rPr lang="en-US" b="1" dirty="0"/>
              <a:t>̉ </a:t>
            </a:r>
            <a:r>
              <a:rPr lang="en-US" b="1" dirty="0" err="1"/>
              <a:t>lời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8907" y="4876800"/>
            <a:ext cx="12322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Được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thép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hoặc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vật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liệu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khác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bền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ứng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1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3695" y="3662559"/>
            <a:ext cx="13106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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luận:</a:t>
            </a:r>
            <a:r>
              <a:rPr 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</a:rPr>
              <a:t>Biển báo giao thông ph</a:t>
            </a:r>
            <a:r>
              <a:rPr lang="en-US" dirty="0" err="1">
                <a:solidFill>
                  <a:srgbClr val="0000FF"/>
                </a:solidFill>
              </a:rPr>
              <a:t>ải</a:t>
            </a:r>
            <a:r>
              <a:rPr lang="vi-VN" dirty="0">
                <a:solidFill>
                  <a:srgbClr val="0000FF"/>
                </a:solidFill>
              </a:rPr>
              <a:t> đặt ở vị trí dễ nhìn thấy, và đ</a:t>
            </a:r>
            <a:r>
              <a:rPr lang="en-US" dirty="0" err="1">
                <a:solidFill>
                  <a:srgbClr val="0000FF"/>
                </a:solidFill>
              </a:rPr>
              <a:t>ược</a:t>
            </a:r>
            <a:r>
              <a:rPr lang="vi-VN" dirty="0">
                <a:solidFill>
                  <a:srgbClr val="0000FF"/>
                </a:solidFill>
              </a:rPr>
              <a:t> làm bằng vật liệu chắc, bền,….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2319" y="2183963"/>
            <a:ext cx="1315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*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H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ướng dẫn các em biết cách vận dụng vào thực tế trong cuộc sống.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1" y="2971800"/>
            <a:ext cx="13106400" cy="558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1" y="2940962"/>
            <a:ext cx="13127659" cy="558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1" y="2864950"/>
            <a:ext cx="13148920" cy="566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23119" y="2667000"/>
            <a:ext cx="3429000" cy="1143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*  YÊU CẦU CẦN ĐẠT</a:t>
            </a:r>
            <a:endParaRPr lang="en-US" sz="28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65919" y="228600"/>
            <a:ext cx="4114800" cy="2209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2948" y="1853625"/>
            <a:ext cx="8592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0719" y="4114800"/>
            <a:ext cx="14782800" cy="4495800"/>
            <a:chOff x="670719" y="3545840"/>
            <a:chExt cx="14782800" cy="4324221"/>
          </a:xfrm>
        </p:grpSpPr>
        <p:sp>
          <p:nvSpPr>
            <p:cNvPr id="15" name="Rounded Rectangle 14"/>
            <p:cNvSpPr/>
            <p:nvPr/>
          </p:nvSpPr>
          <p:spPr>
            <a:xfrm>
              <a:off x="670719" y="3545840"/>
              <a:ext cx="14782800" cy="432422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27919" y="3931790"/>
              <a:ext cx="11658600" cy="67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Nêu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được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ý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nghĩa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của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một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vi-VN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́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biển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báo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giao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thông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27919" y="4577937"/>
              <a:ext cx="10363200" cy="67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Lựa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chọn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được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các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vật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liệu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phu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̀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hợp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7919" y="5304845"/>
              <a:ext cx="14325600" cy="1827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cs typeface="Times New Roman" pitchFamily="18" charset="0"/>
                </a:rPr>
                <a:t>-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Lựa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chọn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va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̀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sư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̉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dụng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được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dụng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cụ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đúng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cách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, an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toàn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vi-VN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làm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một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sô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́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biển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báo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giao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thông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quen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thuộc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dưới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dạng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mô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hình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theo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các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bước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cho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trước</a:t>
              </a:r>
              <a:r>
                <a:rPr lang="en-US" sz="3600" dirty="0">
                  <a:solidFill>
                    <a:srgbClr val="0000FF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119" y="6976779"/>
              <a:ext cx="12268200" cy="67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 Có ý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thức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tuân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thu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̉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các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quy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định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khi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tham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gia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giao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thông</a:t>
              </a:r>
              <a:r>
                <a:rPr lang="en-US" sz="36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6919" y="762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KHÁM PHÁ</a:t>
            </a:r>
          </a:p>
        </p:txBody>
      </p:sp>
    </p:spTree>
    <p:extLst>
      <p:ext uri="{BB962C8B-B14F-4D97-AF65-F5344CB8AC3E}">
        <p14:creationId xmlns:p14="http://schemas.microsoft.com/office/powerpoint/2010/main" val="17549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365919" y="152400"/>
            <a:ext cx="4114800" cy="17118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919" y="609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KHÁM PHÁ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919" y="1981200"/>
            <a:ext cx="1470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sát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mẫu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cấm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ngược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chiều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hình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2)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dạng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màu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sắc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kích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thước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bô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phận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66395" y="3164353"/>
            <a:ext cx="4257675" cy="5534025"/>
            <a:chOff x="9763609" y="3188692"/>
            <a:chExt cx="3190875" cy="5534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3609" y="3188692"/>
              <a:ext cx="3190875" cy="553402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0564695" y="8223770"/>
              <a:ext cx="405048" cy="3106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2690" y="3099731"/>
            <a:ext cx="2790825" cy="5557441"/>
            <a:chOff x="13018455" y="3188692"/>
            <a:chExt cx="2790825" cy="55574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8455" y="3188692"/>
              <a:ext cx="2790825" cy="5557441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13319919" y="8242480"/>
              <a:ext cx="405048" cy="3106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54184" y="8763000"/>
            <a:ext cx="157426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11023" y="4189713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01623" y="380871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203565" y="8256957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194165" y="7923103"/>
            <a:ext cx="266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743780" y="6434707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61924" y="6042441"/>
            <a:ext cx="254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65919" y="152400"/>
            <a:ext cx="4114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919" y="609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KHÁM PHÁ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8919" y="2286000"/>
            <a:ext cx="1002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q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uy trình làm biển báo gồm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mấy bước?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7897" y="4856481"/>
            <a:ext cx="380745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biển báo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8931" y="5395090"/>
            <a:ext cx="4512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vi-V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biển báo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8519" y="6019800"/>
            <a:ext cx="425148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đế biển báo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18519" y="6553200"/>
            <a:ext cx="493917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 thiện sản phẩm</a:t>
            </a:r>
            <a:r>
              <a:rPr lang="vi-VN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8337" y="4302696"/>
            <a:ext cx="26356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G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ồm 4 bước: 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6819" y="3398197"/>
            <a:ext cx="1219200" cy="538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Tra</a:t>
            </a:r>
            <a:r>
              <a:rPr lang="en-US" b="1" dirty="0"/>
              <a:t>̉ </a:t>
            </a:r>
            <a:r>
              <a:rPr lang="en-US" b="1" dirty="0" err="1"/>
              <a:t>lời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4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4573" y="3843748"/>
            <a:ext cx="11076258" cy="3979941"/>
            <a:chOff x="1060026" y="3830396"/>
            <a:chExt cx="11076258" cy="3979941"/>
          </a:xfrm>
        </p:grpSpPr>
        <p:sp>
          <p:nvSpPr>
            <p:cNvPr id="2" name="TextBox 1"/>
            <p:cNvSpPr txBox="1"/>
            <p:nvPr/>
          </p:nvSpPr>
          <p:spPr>
            <a:xfrm>
              <a:off x="1060026" y="5257800"/>
              <a:ext cx="6629400" cy="1569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Dán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biển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báo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vừa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làm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được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lên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tấm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bìa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cắt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tấm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bìa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theo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đường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viền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của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biển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báo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7)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89564" y="3830396"/>
              <a:ext cx="3546720" cy="3979941"/>
              <a:chOff x="8366920" y="3843833"/>
              <a:chExt cx="3546720" cy="397994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6920" y="3843833"/>
                <a:ext cx="3546720" cy="3114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509919" y="7239000"/>
                <a:ext cx="1390562" cy="5847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7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337169" y="1970282"/>
            <a:ext cx="1320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indent="457200" algn="just"/>
            <a:r>
              <a:rPr lang="en-US" sz="3600" b="1" dirty="0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a typeface="微软雅黑"/>
                <a:cs typeface="Times New Roman" panose="02020603050405020304" pitchFamily="18" charset="0"/>
              </a:rPr>
              <a:t>báo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64573" y="3706042"/>
            <a:ext cx="11331296" cy="4384134"/>
            <a:chOff x="779866" y="2913972"/>
            <a:chExt cx="11331296" cy="438413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562" y="2913972"/>
              <a:ext cx="4038600" cy="438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79866" y="4507879"/>
              <a:ext cx="6629400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  <a:cs typeface="Times New Roman" pitchFamily="18" charset="0"/>
                </a:rPr>
                <a:t>  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Dán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chư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̃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nhật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vào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giữa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tròn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6)</a:t>
              </a:r>
            </a:p>
            <a:p>
              <a:endPara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64573" y="3685650"/>
            <a:ext cx="12199527" cy="4655831"/>
            <a:chOff x="1027643" y="3864557"/>
            <a:chExt cx="12199527" cy="465583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170" y="3864557"/>
              <a:ext cx="4953000" cy="4655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27643" y="5458464"/>
              <a:ext cx="6629400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   -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Cắt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một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chư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̃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nhật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có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chiều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rộng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1cm,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chiều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dài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4cm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tư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̀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giấy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thu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̉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công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màu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trắng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5)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5119" y="3302303"/>
            <a:ext cx="13299022" cy="5038193"/>
            <a:chOff x="1062662" y="2896409"/>
            <a:chExt cx="13299022" cy="50381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662" y="3628244"/>
              <a:ext cx="12877800" cy="430635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99067" y="2896409"/>
              <a:ext cx="13262617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400"/>
              <a:r>
                <a:rPr lang="vi-VN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-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Cắt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kính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6cm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giấy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thủ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công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đỏ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(</a:t>
              </a:r>
              <a:r>
                <a:rPr lang="en-US" sz="3200" i="1" dirty="0" err="1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Hình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4)</a:t>
              </a:r>
            </a:p>
            <a:p>
              <a:pPr defTabSz="914400"/>
              <a:endParaRPr lang="en-US" sz="3200" dirty="0">
                <a:solidFill>
                  <a:srgbClr val="0000FF"/>
                </a:solidFill>
                <a:latin typeface="+mj-lt"/>
                <a:ea typeface="微软雅黑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2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9831" y="2691825"/>
            <a:ext cx="579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00B050"/>
              </a:solidFill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23919" y="4038599"/>
            <a:ext cx="7181850" cy="2189247"/>
            <a:chOff x="4356100" y="5010150"/>
            <a:chExt cx="7562850" cy="16895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5010150"/>
              <a:ext cx="756285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064375" y="6248400"/>
              <a:ext cx="1464332" cy="4512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32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9831" y="3886200"/>
            <a:ext cx="4891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Chọn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một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que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dài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khoảng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15cm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va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trí que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màu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trắng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va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màu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Hình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750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4536" y="2801034"/>
            <a:ext cx="668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đế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báo</a:t>
            </a:r>
            <a:endParaRPr lang="en-US" sz="3600" b="1" dirty="0">
              <a:solidFill>
                <a:srgbClr val="00B050"/>
              </a:solidFill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2975" y="3505200"/>
            <a:ext cx="70039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Tạo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khối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tròn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đất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nặn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Dùng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ấn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khối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tròn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tạo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mặt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dưới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phẳng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đế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đế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biển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báo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Hình</a:t>
            </a:r>
            <a:r>
              <a:rPr lang="en-US" sz="32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9)</a:t>
            </a:r>
          </a:p>
        </p:txBody>
      </p:sp>
      <p:sp>
        <p:nvSpPr>
          <p:cNvPr id="16" name="Cloud 15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319" y="2735129"/>
            <a:ext cx="2927131" cy="297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99319" y="2858869"/>
            <a:ext cx="77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thiện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00B050"/>
              </a:solidFill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1127" y="7407316"/>
            <a:ext cx="2107991" cy="1148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1718" y="2572434"/>
            <a:ext cx="13046473" cy="6212042"/>
            <a:chOff x="1051718" y="2572434"/>
            <a:chExt cx="13046473" cy="621204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18" y="2572434"/>
              <a:ext cx="6188473" cy="621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51718" y="3962400"/>
              <a:ext cx="6857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Dùng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băng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dính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vi-VN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để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gắn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cột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biển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báo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lên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mặt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sau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của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biển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báo</a:t>
              </a:r>
              <a:r>
                <a:rPr lang="en-US" sz="3200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en-US" sz="3200" i="1" dirty="0" err="1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Hình</a:t>
              </a:r>
              <a:r>
                <a:rPr lang="en-US" sz="3200" i="1" dirty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 10)</a:t>
              </a:r>
              <a:endParaRPr lang="en-US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365919" y="152400"/>
            <a:ext cx="4495800" cy="1676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6919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THỰC HÀNH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0319" y="2178906"/>
            <a:ext cx="13882688" cy="6584094"/>
            <a:chOff x="1280319" y="2178906"/>
            <a:chExt cx="13882688" cy="6584094"/>
          </a:xfrm>
        </p:grpSpPr>
        <p:sp>
          <p:nvSpPr>
            <p:cNvPr id="14" name="TextBox 13"/>
            <p:cNvSpPr txBox="1"/>
            <p:nvPr/>
          </p:nvSpPr>
          <p:spPr>
            <a:xfrm>
              <a:off x="1280319" y="2178906"/>
              <a:ext cx="13882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3600" b="1" dirty="0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* </a:t>
              </a:r>
              <a:r>
                <a:rPr lang="en-US" sz="3600" b="1" dirty="0" err="1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Bước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4: </a:t>
              </a:r>
              <a:r>
                <a:rPr lang="en-US" sz="3600" b="1" dirty="0" err="1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Hoàn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thiện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+mj-lt"/>
                  <a:ea typeface="微软雅黑"/>
                  <a:cs typeface="Times New Roman" panose="02020603050405020304" pitchFamily="18" charset="0"/>
                </a:rPr>
                <a:t>phẩm</a:t>
              </a:r>
              <a:endParaRPr lang="en-US" sz="3600" b="1" dirty="0">
                <a:solidFill>
                  <a:srgbClr val="00B050"/>
                </a:solidFill>
                <a:latin typeface="+mj-lt"/>
                <a:ea typeface="微软雅黑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78072" y="2514600"/>
              <a:ext cx="10372484" cy="6248400"/>
              <a:chOff x="1578072" y="2514600"/>
              <a:chExt cx="10372484" cy="624840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3719" y="2514600"/>
                <a:ext cx="2516837" cy="624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578072" y="3053837"/>
                <a:ext cx="71770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Gắn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biển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báo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vừa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làm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được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lên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đế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biển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báo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va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kiểm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tra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đô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̣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chắc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chắn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của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biển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báo</a:t>
                </a:r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(</a:t>
                </a:r>
                <a:r>
                  <a:rPr lang="en-US" sz="3200" i="1" dirty="0" err="1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Hình</a:t>
                </a:r>
                <a:r>
                  <a:rPr lang="en-US" sz="3200" i="1" dirty="0">
                    <a:solidFill>
                      <a:srgbClr val="0000FF"/>
                    </a:solidFill>
                    <a:latin typeface="+mj-lt"/>
                    <a:cs typeface="Times New Roman" pitchFamily="18" charset="0"/>
                  </a:rPr>
                  <a:t> 11)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642519" y="2761449"/>
            <a:ext cx="89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*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Học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trình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bày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sản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phẩm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của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nhóm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3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759</Words>
  <Application>Microsoft Office PowerPoint</Application>
  <PresentationFormat>Custom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Linh</cp:lastModifiedBy>
  <cp:revision>688</cp:revision>
  <dcterms:created xsi:type="dcterms:W3CDTF">2022-07-10T01:37:20Z</dcterms:created>
  <dcterms:modified xsi:type="dcterms:W3CDTF">2026-04-19T17:04:48Z</dcterms:modified>
</cp:coreProperties>
</file>