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2" r:id="rId3"/>
  </p:sldMasterIdLst>
  <p:notesMasterIdLst>
    <p:notesMasterId r:id="rId15"/>
  </p:notesMasterIdLst>
  <p:sldIdLst>
    <p:sldId id="336" r:id="rId4"/>
    <p:sldId id="337" r:id="rId5"/>
    <p:sldId id="338" r:id="rId6"/>
    <p:sldId id="355" r:id="rId7"/>
    <p:sldId id="347" r:id="rId8"/>
    <p:sldId id="320" r:id="rId9"/>
    <p:sldId id="352" r:id="rId10"/>
    <p:sldId id="362" r:id="rId11"/>
    <p:sldId id="353" r:id="rId12"/>
    <p:sldId id="4360" r:id="rId13"/>
    <p:sldId id="3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2</a:t>
            </a:fld>
            <a:endParaRPr lang="en-US"/>
          </a:p>
        </p:txBody>
      </p:sp>
    </p:spTree>
    <p:extLst>
      <p:ext uri="{BB962C8B-B14F-4D97-AF65-F5344CB8AC3E}">
        <p14:creationId xmlns:p14="http://schemas.microsoft.com/office/powerpoint/2010/main" val="245041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7</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38012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06214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248543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32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2026/1/27</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67241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27/01/2026</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0424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814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550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8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122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2535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5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782079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405158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19976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90551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38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598803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1/27/2026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358357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4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8599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760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18" name="图片 11" descr="图片包含 玩具, 玩偶&#10;&#10;描述已自动生成">
            <a:extLst>
              <a:ext uri="{FF2B5EF4-FFF2-40B4-BE49-F238E27FC236}">
                <a16:creationId xmlns:a16="http://schemas.microsoft.com/office/drawing/2014/main" id="{1F4E1C30-529F-493B-B067-14079DD30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1" y="376570"/>
            <a:ext cx="5249636" cy="6999515"/>
          </a:xfrm>
          <a:prstGeom prst="rect">
            <a:avLst/>
          </a:prstGeom>
        </p:spPr>
      </p:pic>
      <p:pic>
        <p:nvPicPr>
          <p:cNvPr id="28" name="图片 2">
            <a:extLst>
              <a:ext uri="{FF2B5EF4-FFF2-40B4-BE49-F238E27FC236}">
                <a16:creationId xmlns:a16="http://schemas.microsoft.com/office/drawing/2014/main" id="{A7B59190-6E35-488E-93DB-3B356EC09E2A}"/>
              </a:ext>
            </a:extLst>
          </p:cNvPr>
          <p:cNvPicPr>
            <a:picLocks noChangeAspect="1"/>
          </p:cNvPicPr>
          <p:nvPr/>
        </p:nvPicPr>
        <p:blipFill rotWithShape="1">
          <a:blip r:embed="rId6">
            <a:extLst>
              <a:ext uri="{28A0092B-C50C-407E-A947-70E740481C1C}">
                <a14:useLocalDpi xmlns:a14="http://schemas.microsoft.com/office/drawing/2010/main" val="0"/>
              </a:ext>
            </a:extLst>
          </a:blip>
          <a:srcRect l="13784" t="51178" b="7254"/>
          <a:stretch/>
        </p:blipFill>
        <p:spPr>
          <a:xfrm>
            <a:off x="7146625" y="3817087"/>
            <a:ext cx="5061105" cy="3253563"/>
          </a:xfrm>
          <a:prstGeom prst="rect">
            <a:avLst/>
          </a:prstGeom>
        </p:spPr>
      </p:pic>
      <p:pic>
        <p:nvPicPr>
          <p:cNvPr id="3" name="Picture 2">
            <a:extLst>
              <a:ext uri="{FF2B5EF4-FFF2-40B4-BE49-F238E27FC236}">
                <a16:creationId xmlns:a16="http://schemas.microsoft.com/office/drawing/2014/main" id="{02759148-020B-4076-AA47-58D11391DC76}"/>
              </a:ext>
            </a:extLst>
          </p:cNvPr>
          <p:cNvPicPr>
            <a:picLocks noChangeAspect="1"/>
          </p:cNvPicPr>
          <p:nvPr/>
        </p:nvPicPr>
        <p:blipFill>
          <a:blip r:embed="rId7"/>
          <a:stretch>
            <a:fillRect/>
          </a:stretch>
        </p:blipFill>
        <p:spPr>
          <a:xfrm>
            <a:off x="2324821" y="1466214"/>
            <a:ext cx="8711939" cy="1969179"/>
          </a:xfrm>
          <a:prstGeom prst="rect">
            <a:avLst/>
          </a:prstGeom>
        </p:spPr>
      </p:pic>
      <p:pic>
        <p:nvPicPr>
          <p:cNvPr id="8" name="Picture 7">
            <a:extLst>
              <a:ext uri="{FF2B5EF4-FFF2-40B4-BE49-F238E27FC236}">
                <a16:creationId xmlns:a16="http://schemas.microsoft.com/office/drawing/2014/main" id="{DD67F3C7-EE29-48C6-A036-6AD827E0B4C7}"/>
              </a:ext>
            </a:extLst>
          </p:cNvPr>
          <p:cNvPicPr>
            <a:picLocks noChangeAspect="1"/>
          </p:cNvPicPr>
          <p:nvPr/>
        </p:nvPicPr>
        <p:blipFill>
          <a:blip r:embed="rId8"/>
          <a:stretch>
            <a:fillRect/>
          </a:stretch>
        </p:blipFill>
        <p:spPr>
          <a:xfrm>
            <a:off x="3956442" y="3294327"/>
            <a:ext cx="4980864" cy="1481456"/>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07173D86-6BA6-7D84-11E4-8BE9D02AD6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
        <p:nvSpPr>
          <p:cNvPr id="7" name="Hộp Văn bản 5">
            <a:extLst>
              <a:ext uri="{FF2B5EF4-FFF2-40B4-BE49-F238E27FC236}">
                <a16:creationId xmlns:a16="http://schemas.microsoft.com/office/drawing/2014/main" id="{8DCE52C6-F99E-7400-3F36-EE270AC55C05}"/>
              </a:ext>
            </a:extLst>
          </p:cNvPr>
          <p:cNvSpPr txBox="1"/>
          <p:nvPr/>
        </p:nvSpPr>
        <p:spPr>
          <a:xfrm>
            <a:off x="2131676" y="346708"/>
            <a:ext cx="7790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PHƯỜNG BỒ ĐỀ</a:t>
            </a:r>
            <a:endParaRPr kumimoji="0" lang="vi-VN"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1588" y="3600230"/>
            <a:ext cx="12198348" cy="3256879"/>
          </a:xfrm>
          <a:prstGeom prst="rect">
            <a:avLst/>
          </a:prstGeom>
        </p:spPr>
      </p:pic>
      <p:pic>
        <p:nvPicPr>
          <p:cNvPr id="7" name="图片 6" descr="32"/>
          <p:cNvPicPr>
            <a:picLocks noChangeAspect="1"/>
          </p:cNvPicPr>
          <p:nvPr/>
        </p:nvPicPr>
        <p:blipFill>
          <a:blip r:embed="rId4"/>
          <a:stretch>
            <a:fillRect/>
          </a:stretch>
        </p:blipFill>
        <p:spPr>
          <a:xfrm>
            <a:off x="1587" y="4555832"/>
            <a:ext cx="2219382" cy="2301276"/>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30929" y="1416157"/>
            <a:ext cx="3767151" cy="3767151"/>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587325"/>
              <a:ext cx="3452030" cy="1325644"/>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Ôn lại bài đã học.</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0924" y="1411684"/>
            <a:ext cx="3767151" cy="3767151"/>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241" y="3919883"/>
            <a:ext cx="3767151" cy="291689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738" y="133097"/>
            <a:ext cx="4400547" cy="2352647"/>
          </a:xfrm>
          <a:prstGeom prst="rect">
            <a:avLst/>
          </a:prstGeom>
        </p:spPr>
      </p:pic>
    </p:spTree>
    <p:extLst>
      <p:ext uri="{BB962C8B-B14F-4D97-AF65-F5344CB8AC3E}">
        <p14:creationId xmlns:p14="http://schemas.microsoft.com/office/powerpoint/2010/main" val="13763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3" name="Picture 2">
            <a:extLst>
              <a:ext uri="{FF2B5EF4-FFF2-40B4-BE49-F238E27FC236}">
                <a16:creationId xmlns:a16="http://schemas.microsoft.com/office/drawing/2014/main" id="{844F1C11-E06F-4B29-9A65-B7566FAA16D3}"/>
              </a:ext>
            </a:extLst>
          </p:cNvPr>
          <p:cNvPicPr>
            <a:picLocks noChangeAspect="1"/>
          </p:cNvPicPr>
          <p:nvPr/>
        </p:nvPicPr>
        <p:blipFill>
          <a:blip r:embed="rId5"/>
          <a:stretch>
            <a:fillRect/>
          </a:stretch>
        </p:blipFill>
        <p:spPr>
          <a:xfrm>
            <a:off x="1985920" y="1454218"/>
            <a:ext cx="9012512" cy="2400461"/>
          </a:xfrm>
          <a:prstGeom prst="rect">
            <a:avLst/>
          </a:prstGeom>
        </p:spPr>
      </p:pic>
      <p:pic>
        <p:nvPicPr>
          <p:cNvPr id="14" name="图片 11" descr="图片包含 玩具, 玩偶&#10;&#10;描述已自动生成">
            <a:extLst>
              <a:ext uri="{FF2B5EF4-FFF2-40B4-BE49-F238E27FC236}">
                <a16:creationId xmlns:a16="http://schemas.microsoft.com/office/drawing/2014/main" id="{AA5CA350-B9B0-4E4B-BF97-2B2E21F5A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81" y="2317898"/>
            <a:ext cx="3793640" cy="5058187"/>
          </a:xfrm>
          <a:prstGeom prst="rect">
            <a:avLst/>
          </a:prstGeom>
        </p:spPr>
      </p:pic>
    </p:spTree>
    <p:extLst>
      <p:ext uri="{BB962C8B-B14F-4D97-AF65-F5344CB8AC3E}">
        <p14:creationId xmlns:p14="http://schemas.microsoft.com/office/powerpoint/2010/main" val="3991735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5">
            <a:extLst>
              <a:ext uri="{FF2B5EF4-FFF2-40B4-BE49-F238E27FC236}">
                <a16:creationId xmlns:a16="http://schemas.microsoft.com/office/drawing/2014/main" id="{872B3990-8A22-305E-DC6F-1FC6BD3D5CDF}"/>
              </a:ext>
            </a:extLst>
          </p:cNvPr>
          <p:cNvSpPr/>
          <p:nvPr/>
        </p:nvSpPr>
        <p:spPr>
          <a:xfrm>
            <a:off x="0" y="1895623"/>
            <a:ext cx="12192000" cy="30667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a typeface="等线" panose="02010600030101010101" pitchFamily="2" charset="-122"/>
              <a:sym typeface="Arial"/>
            </a:endParaRPr>
          </a:p>
        </p:txBody>
      </p:sp>
      <p:grpSp>
        <p:nvGrpSpPr>
          <p:cNvPr id="41" name="组合 5">
            <a:extLst>
              <a:ext uri="{FF2B5EF4-FFF2-40B4-BE49-F238E27FC236}">
                <a16:creationId xmlns:a16="http://schemas.microsoft.com/office/drawing/2014/main" id="{7EE5290D-7924-CF97-A9EC-8D1678EA040F}"/>
              </a:ext>
            </a:extLst>
          </p:cNvPr>
          <p:cNvGrpSpPr/>
          <p:nvPr/>
        </p:nvGrpSpPr>
        <p:grpSpPr>
          <a:xfrm>
            <a:off x="4775352" y="4170937"/>
            <a:ext cx="7719723" cy="2681785"/>
            <a:chOff x="0" y="4176215"/>
            <a:chExt cx="7719722" cy="2681785"/>
          </a:xfrm>
        </p:grpSpPr>
        <p:pic>
          <p:nvPicPr>
            <p:cNvPr id="42" name="图片 3">
              <a:extLst>
                <a:ext uri="{FF2B5EF4-FFF2-40B4-BE49-F238E27FC236}">
                  <a16:creationId xmlns:a16="http://schemas.microsoft.com/office/drawing/2014/main" id="{B6B1B047-1C26-EF5A-28B1-F85B29F28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43" name="图片 4">
              <a:extLst>
                <a:ext uri="{FF2B5EF4-FFF2-40B4-BE49-F238E27FC236}">
                  <a16:creationId xmlns:a16="http://schemas.microsoft.com/office/drawing/2014/main" id="{3E0BF9E3-C1BC-2A9B-3FBE-66958157A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56" name="图片 12">
            <a:extLst>
              <a:ext uri="{FF2B5EF4-FFF2-40B4-BE49-F238E27FC236}">
                <a16:creationId xmlns:a16="http://schemas.microsoft.com/office/drawing/2014/main" id="{E06F76D1-37E2-4505-AA86-F80FF0EA7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40" y="5143543"/>
            <a:ext cx="2949435" cy="2082888"/>
          </a:xfrm>
          <a:prstGeom prst="rect">
            <a:avLst/>
          </a:prstGeom>
        </p:spPr>
      </p:pic>
      <p:pic>
        <p:nvPicPr>
          <p:cNvPr id="57" name="图片 15">
            <a:extLst>
              <a:ext uri="{FF2B5EF4-FFF2-40B4-BE49-F238E27FC236}">
                <a16:creationId xmlns:a16="http://schemas.microsoft.com/office/drawing/2014/main" id="{214A56EE-75EC-C86C-0F92-6CCE0634C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47018" flipH="1">
            <a:off x="-142438" y="200815"/>
            <a:ext cx="3411891" cy="2073796"/>
          </a:xfrm>
          <a:prstGeom prst="rect">
            <a:avLst/>
          </a:prstGeom>
        </p:spPr>
      </p:pic>
      <p:grpSp>
        <p:nvGrpSpPr>
          <p:cNvPr id="2" name="Group 1">
            <a:extLst>
              <a:ext uri="{FF2B5EF4-FFF2-40B4-BE49-F238E27FC236}">
                <a16:creationId xmlns:a16="http://schemas.microsoft.com/office/drawing/2014/main" id="{A365F39A-3009-CACB-6635-878180887D38}"/>
              </a:ext>
            </a:extLst>
          </p:cNvPr>
          <p:cNvGrpSpPr/>
          <p:nvPr/>
        </p:nvGrpSpPr>
        <p:grpSpPr>
          <a:xfrm>
            <a:off x="860661" y="1669972"/>
            <a:ext cx="10570239" cy="1664893"/>
            <a:chOff x="860660" y="1669971"/>
            <a:chExt cx="9370706" cy="1664895"/>
          </a:xfrm>
        </p:grpSpPr>
        <p:pic>
          <p:nvPicPr>
            <p:cNvPr id="4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1689" y="1714457"/>
              <a:ext cx="8029677" cy="1620409"/>
            </a:xfrm>
            <a:prstGeom prst="rect">
              <a:avLst/>
            </a:prstGeom>
          </p:spPr>
        </p:pic>
        <p:sp>
          <p:nvSpPr>
            <p:cNvPr id="54" name="Rectangle 53"/>
            <p:cNvSpPr/>
            <p:nvPr/>
          </p:nvSpPr>
          <p:spPr>
            <a:xfrm>
              <a:off x="2971696" y="1999553"/>
              <a:ext cx="6608481" cy="1323634"/>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Nói được tên, mô tả được đặc điểm một số bộ phận của thực vật, động vật và chức ăng của chúng</a:t>
              </a:r>
              <a:endParaRPr lang="en-US" sz="2667" b="1" dirty="0">
                <a:solidFill>
                  <a:srgbClr val="003366"/>
                </a:solidFill>
                <a:cs typeface="Arial" panose="020B0604020202020204" pitchFamily="34" charset="0"/>
                <a:sym typeface="Arial"/>
              </a:endParaRPr>
            </a:p>
          </p:txBody>
        </p:sp>
        <p:pic>
          <p:nvPicPr>
            <p:cNvPr id="48" name="图片 47">
              <a:extLst>
                <a:ext uri="{FF2B5EF4-FFF2-40B4-BE49-F238E27FC236}">
                  <a16:creationId xmlns:a16="http://schemas.microsoft.com/office/drawing/2014/main" id="{2C2C739D-13AD-481D-8475-9AA92867B8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660" y="1669971"/>
              <a:ext cx="2103471" cy="1628271"/>
            </a:xfrm>
            <a:prstGeom prst="rect">
              <a:avLst/>
            </a:prstGeom>
            <a:effectLst>
              <a:outerShdw blurRad="50800" dist="38100" algn="l" rotWithShape="0">
                <a:prstClr val="black">
                  <a:alpha val="40000"/>
                </a:prstClr>
              </a:outerShdw>
            </a:effectLst>
          </p:spPr>
        </p:pic>
      </p:grpSp>
      <p:grpSp>
        <p:nvGrpSpPr>
          <p:cNvPr id="5" name="Group 4">
            <a:extLst>
              <a:ext uri="{FF2B5EF4-FFF2-40B4-BE49-F238E27FC236}">
                <a16:creationId xmlns:a16="http://schemas.microsoft.com/office/drawing/2014/main" id="{A93FBF11-5221-3DAD-CB3C-FAF9601DD080}"/>
              </a:ext>
            </a:extLst>
          </p:cNvPr>
          <p:cNvGrpSpPr/>
          <p:nvPr/>
        </p:nvGrpSpPr>
        <p:grpSpPr>
          <a:xfrm>
            <a:off x="905947" y="3639707"/>
            <a:ext cx="10380107" cy="2274239"/>
            <a:chOff x="905947" y="3639705"/>
            <a:chExt cx="10380106" cy="2274238"/>
          </a:xfrm>
        </p:grpSpPr>
        <p:pic>
          <p:nvPicPr>
            <p:cNvPr id="53"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34549" y="3717106"/>
              <a:ext cx="9551504" cy="2196837"/>
            </a:xfrm>
            <a:prstGeom prst="rect">
              <a:avLst/>
            </a:prstGeom>
          </p:spPr>
        </p:pic>
        <p:sp>
          <p:nvSpPr>
            <p:cNvPr id="55" name="Rectangle 54"/>
            <p:cNvSpPr/>
            <p:nvPr/>
          </p:nvSpPr>
          <p:spPr>
            <a:xfrm>
              <a:off x="3163442" y="4218298"/>
              <a:ext cx="7285052" cy="913199"/>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Phân loại được một số thực vật, động vật dựa vào đặc điểm các bộ phận của chúng.</a:t>
              </a:r>
              <a:endParaRPr lang="en-US" sz="2667" b="1" dirty="0">
                <a:solidFill>
                  <a:srgbClr val="003366"/>
                </a:solidFill>
                <a:cs typeface="Arial" panose="020B0604020202020204" pitchFamily="34" charset="0"/>
                <a:sym typeface="Arial"/>
              </a:endParaRPr>
            </a:p>
          </p:txBody>
        </p:sp>
        <p:pic>
          <p:nvPicPr>
            <p:cNvPr id="39" name="图片 47">
              <a:extLst>
                <a:ext uri="{FF2B5EF4-FFF2-40B4-BE49-F238E27FC236}">
                  <a16:creationId xmlns:a16="http://schemas.microsoft.com/office/drawing/2014/main" id="{1C079C78-C5E3-26C7-8A67-06DC0D1720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47" y="3639705"/>
              <a:ext cx="2103471" cy="1628271"/>
            </a:xfrm>
            <a:prstGeom prst="rect">
              <a:avLst/>
            </a:prstGeom>
            <a:effectLst>
              <a:outerShdw blurRad="50800" dist="38100" algn="l" rotWithShape="0">
                <a:prstClr val="black">
                  <a:alpha val="40000"/>
                </a:prstClr>
              </a:outerShdw>
            </a:effectLst>
          </p:spPr>
        </p:pic>
      </p:grpSp>
      <p:pic>
        <p:nvPicPr>
          <p:cNvPr id="40" name="图片 15">
            <a:extLst>
              <a:ext uri="{FF2B5EF4-FFF2-40B4-BE49-F238E27FC236}">
                <a16:creationId xmlns:a16="http://schemas.microsoft.com/office/drawing/2014/main" id="{44121F2E-1E27-6359-91E2-400F4FF0D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44106" flipH="1">
            <a:off x="9173985" y="167709"/>
            <a:ext cx="3411891" cy="2073796"/>
          </a:xfrm>
          <a:prstGeom prst="rect">
            <a:avLst/>
          </a:prstGeom>
        </p:spPr>
      </p:pic>
      <p:pic>
        <p:nvPicPr>
          <p:cNvPr id="10" name="Picture 9">
            <a:extLst>
              <a:ext uri="{FF2B5EF4-FFF2-40B4-BE49-F238E27FC236}">
                <a16:creationId xmlns:a16="http://schemas.microsoft.com/office/drawing/2014/main" id="{25A803EF-1ED6-4FD4-97A8-1A1636772445}"/>
              </a:ext>
            </a:extLst>
          </p:cNvPr>
          <p:cNvPicPr>
            <a:picLocks noChangeAspect="1"/>
          </p:cNvPicPr>
          <p:nvPr/>
        </p:nvPicPr>
        <p:blipFill>
          <a:blip r:embed="rId9"/>
          <a:stretch>
            <a:fillRect/>
          </a:stretch>
        </p:blipFill>
        <p:spPr>
          <a:xfrm>
            <a:off x="2503293" y="83295"/>
            <a:ext cx="7376799" cy="1481456"/>
          </a:xfrm>
          <a:prstGeom prst="rect">
            <a:avLst/>
          </a:prstGeom>
        </p:spPr>
      </p:pic>
    </p:spTree>
    <p:extLst>
      <p:ext uri="{BB962C8B-B14F-4D97-AF65-F5344CB8AC3E}">
        <p14:creationId xmlns:p14="http://schemas.microsoft.com/office/powerpoint/2010/main" val="3732718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3727222" y="1023794"/>
            <a:ext cx="4254252" cy="1628271"/>
            <a:chOff x="2507923" y="864096"/>
            <a:chExt cx="4254252"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907931"/>
              <a:ext cx="3579935" cy="1540600"/>
              <a:chOff x="490172" y="905890"/>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150324" y="905890"/>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pPr>
                <a:r>
                  <a:rPr lang="en-US" sz="10000" b="1">
                    <a:solidFill>
                      <a:srgbClr val="002060"/>
                    </a:solidFill>
                    <a:latin typeface="#9Slide03 BoosterNextFYBlack" panose="02000A03000000020004" pitchFamily="2" charset="0"/>
                    <a:cs typeface="Times New Roman" panose="02020603050405020304" pitchFamily="18" charset="0"/>
                  </a:rPr>
                  <a:t>1</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923" y="864096"/>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KHỞI ĐỘNG</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pic>
        <p:nvPicPr>
          <p:cNvPr id="2" name="Picture 1">
            <a:extLst>
              <a:ext uri="{FF2B5EF4-FFF2-40B4-BE49-F238E27FC236}">
                <a16:creationId xmlns:a16="http://schemas.microsoft.com/office/drawing/2014/main" id="{371C6EF7-FBDF-4E0C-A926-6CAC1445F6E2}"/>
              </a:ext>
            </a:extLst>
          </p:cNvPr>
          <p:cNvPicPr>
            <a:picLocks noChangeAspect="1"/>
          </p:cNvPicPr>
          <p:nvPr/>
        </p:nvPicPr>
        <p:blipFill>
          <a:blip r:embed="rId7"/>
          <a:stretch>
            <a:fillRect/>
          </a:stretch>
        </p:blipFill>
        <p:spPr>
          <a:xfrm>
            <a:off x="2274063" y="2955137"/>
            <a:ext cx="9567485" cy="1975275"/>
          </a:xfrm>
          <a:prstGeom prst="rect">
            <a:avLst/>
          </a:prstGeom>
        </p:spPr>
      </p:pic>
      <p:grpSp>
        <p:nvGrpSpPr>
          <p:cNvPr id="16" name="组合 5">
            <a:extLst>
              <a:ext uri="{FF2B5EF4-FFF2-40B4-BE49-F238E27FC236}">
                <a16:creationId xmlns:a16="http://schemas.microsoft.com/office/drawing/2014/main" id="{DC5EAD69-AF29-4C69-9D1C-87D43264BC53}"/>
              </a:ext>
            </a:extLst>
          </p:cNvPr>
          <p:cNvGrpSpPr/>
          <p:nvPr/>
        </p:nvGrpSpPr>
        <p:grpSpPr>
          <a:xfrm>
            <a:off x="4907024" y="4157970"/>
            <a:ext cx="7719723" cy="2681785"/>
            <a:chOff x="0" y="4176215"/>
            <a:chExt cx="7719722" cy="2681785"/>
          </a:xfrm>
        </p:grpSpPr>
        <p:pic>
          <p:nvPicPr>
            <p:cNvPr id="17" name="图片 3">
              <a:extLst>
                <a:ext uri="{FF2B5EF4-FFF2-40B4-BE49-F238E27FC236}">
                  <a16:creationId xmlns:a16="http://schemas.microsoft.com/office/drawing/2014/main" id="{AD0F8A6D-4B42-4FB4-A0E0-3E42832DD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02C45E76-BE82-4913-A761-EE0F3F5E2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1041245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1355443" y="1760400"/>
            <a:ext cx="9202687" cy="3088047"/>
            <a:chOff x="1869095" y="880915"/>
            <a:chExt cx="4893080"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896718"/>
              <a:ext cx="3579935" cy="1540600"/>
              <a:chOff x="490172" y="898088"/>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THỰC HÀNH</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5" y="880915"/>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328650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9" name="Picture 38">
            <a:extLst>
              <a:ext uri="{FF2B5EF4-FFF2-40B4-BE49-F238E27FC236}">
                <a16:creationId xmlns:a16="http://schemas.microsoft.com/office/drawing/2014/main" id="{9EF6B4D1-877E-A2A4-BE38-1D00FFAAF3FA}"/>
              </a:ext>
            </a:extLst>
          </p:cNvPr>
          <p:cNvPicPr>
            <a:picLocks noChangeAspect="1"/>
          </p:cNvPicPr>
          <p:nvPr/>
        </p:nvPicPr>
        <p:blipFill rotWithShape="1">
          <a:blip r:embed="rId3">
            <a:extLst>
              <a:ext uri="{28A0092B-C50C-407E-A947-70E740481C1C}">
                <a14:useLocalDpi xmlns:a14="http://schemas.microsoft.com/office/drawing/2010/main" val="0"/>
              </a:ext>
            </a:extLst>
          </a:blip>
          <a:srcRect l="4586" t="19234" r="71824" b="18715"/>
          <a:stretch/>
        </p:blipFill>
        <p:spPr>
          <a:xfrm flipH="1">
            <a:off x="8846023" y="1138270"/>
            <a:ext cx="3392548" cy="5878609"/>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D638FD1E-56A7-44D2-9A7F-7CF334DEF669}"/>
              </a:ext>
            </a:extLst>
          </p:cNvPr>
          <p:cNvPicPr>
            <a:picLocks noChangeAspect="1"/>
          </p:cNvPicPr>
          <p:nvPr/>
        </p:nvPicPr>
        <p:blipFill>
          <a:blip r:embed="rId4"/>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5" name="Group 24">
            <a:extLst>
              <a:ext uri="{FF2B5EF4-FFF2-40B4-BE49-F238E27FC236}">
                <a16:creationId xmlns:a16="http://schemas.microsoft.com/office/drawing/2014/main" id="{3A209C96-189E-44A4-8B9F-7EE5ECE0705A}"/>
              </a:ext>
            </a:extLst>
          </p:cNvPr>
          <p:cNvGrpSpPr/>
          <p:nvPr/>
        </p:nvGrpSpPr>
        <p:grpSpPr>
          <a:xfrm>
            <a:off x="5801557" y="1477926"/>
            <a:ext cx="7466768" cy="2397119"/>
            <a:chOff x="6096000" y="-30480"/>
            <a:chExt cx="8644080" cy="3393440"/>
          </a:xfrm>
        </p:grpSpPr>
        <p:sp>
          <p:nvSpPr>
            <p:cNvPr id="26" name="Flowchart: Document 25">
              <a:extLst>
                <a:ext uri="{FF2B5EF4-FFF2-40B4-BE49-F238E27FC236}">
                  <a16:creationId xmlns:a16="http://schemas.microsoft.com/office/drawing/2014/main" id="{8F124B18-96C3-425F-8735-6B33E2F13CC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1CFEBEF-C2A4-4A10-AA87-A4FF58CDE63A}"/>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8" name="TextBox 27">
            <a:extLst>
              <a:ext uri="{FF2B5EF4-FFF2-40B4-BE49-F238E27FC236}">
                <a16:creationId xmlns:a16="http://schemas.microsoft.com/office/drawing/2014/main" id="{4CB0BA8F-26D3-47DE-93F4-6EF7680D23D8}"/>
              </a:ext>
            </a:extLst>
          </p:cNvPr>
          <p:cNvSpPr txBox="1"/>
          <p:nvPr/>
        </p:nvSpPr>
        <p:spPr>
          <a:xfrm>
            <a:off x="5961450" y="1768371"/>
            <a:ext cx="510084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sơ</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đồ</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2" name="Oval 1">
            <a:extLst>
              <a:ext uri="{FF2B5EF4-FFF2-40B4-BE49-F238E27FC236}">
                <a16:creationId xmlns:a16="http://schemas.microsoft.com/office/drawing/2014/main" id="{36F34187-5ACC-4748-A957-1F2B7E39FE82}"/>
              </a:ext>
            </a:extLst>
          </p:cNvPr>
          <p:cNvSpPr/>
          <p:nvPr/>
        </p:nvSpPr>
        <p:spPr>
          <a:xfrm>
            <a:off x="4635796" y="2434856"/>
            <a:ext cx="3466214" cy="145666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THỰC VẬT VÀ ĐỘNG VẬT</a:t>
            </a:r>
          </a:p>
        </p:txBody>
      </p:sp>
      <p:cxnSp>
        <p:nvCxnSpPr>
          <p:cNvPr id="4" name="Straight Connector 3">
            <a:extLst>
              <a:ext uri="{FF2B5EF4-FFF2-40B4-BE49-F238E27FC236}">
                <a16:creationId xmlns:a16="http://schemas.microsoft.com/office/drawing/2014/main" id="{EC0E43AC-CB3C-452A-8A5F-F967C8EAE387}"/>
              </a:ext>
            </a:extLst>
          </p:cNvPr>
          <p:cNvCxnSpPr>
            <a:cxnSpLocks/>
            <a:endCxn id="2" idx="1"/>
          </p:cNvCxnSpPr>
          <p:nvPr/>
        </p:nvCxnSpPr>
        <p:spPr>
          <a:xfrm>
            <a:off x="4114800" y="2551814"/>
            <a:ext cx="1028611" cy="963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AAD662-7B3B-4BF9-A189-D2330E512CE5}"/>
              </a:ext>
            </a:extLst>
          </p:cNvPr>
          <p:cNvSpPr/>
          <p:nvPr/>
        </p:nvSpPr>
        <p:spPr>
          <a:xfrm>
            <a:off x="659219" y="2052083"/>
            <a:ext cx="3476847"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15" name="Straight Connector 14">
            <a:extLst>
              <a:ext uri="{FF2B5EF4-FFF2-40B4-BE49-F238E27FC236}">
                <a16:creationId xmlns:a16="http://schemas.microsoft.com/office/drawing/2014/main" id="{8F1DEA01-2AD4-4246-AC65-A4518A5B90AD}"/>
              </a:ext>
            </a:extLst>
          </p:cNvPr>
          <p:cNvCxnSpPr>
            <a:cxnSpLocks/>
          </p:cNvCxnSpPr>
          <p:nvPr/>
        </p:nvCxnSpPr>
        <p:spPr>
          <a:xfrm flipH="1">
            <a:off x="7535737" y="2434855"/>
            <a:ext cx="842719" cy="2374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6ACEB6-1778-45E1-8A08-CDB04A7779E0}"/>
              </a:ext>
            </a:extLst>
          </p:cNvPr>
          <p:cNvSpPr/>
          <p:nvPr/>
        </p:nvSpPr>
        <p:spPr>
          <a:xfrm>
            <a:off x="8346557" y="1977654"/>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20" name="Straight Connector 19">
            <a:extLst>
              <a:ext uri="{FF2B5EF4-FFF2-40B4-BE49-F238E27FC236}">
                <a16:creationId xmlns:a16="http://schemas.microsoft.com/office/drawing/2014/main" id="{0C6C8037-D596-46E1-A64D-350C641F3DF4}"/>
              </a:ext>
            </a:extLst>
          </p:cNvPr>
          <p:cNvCxnSpPr>
            <a:cxnSpLocks/>
          </p:cNvCxnSpPr>
          <p:nvPr/>
        </p:nvCxnSpPr>
        <p:spPr>
          <a:xfrm>
            <a:off x="6422065" y="3848986"/>
            <a:ext cx="0" cy="3827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EA5F05B-9E43-4B94-B0DA-BEC01282A1E9}"/>
              </a:ext>
            </a:extLst>
          </p:cNvPr>
          <p:cNvSpPr/>
          <p:nvPr/>
        </p:nvSpPr>
        <p:spPr>
          <a:xfrm>
            <a:off x="4603896" y="4253022"/>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Sử</a:t>
            </a:r>
            <a:r>
              <a:rPr lang="en-US" sz="2800" b="1" dirty="0"/>
              <a:t> </a:t>
            </a:r>
            <a:r>
              <a:rPr lang="en-US" sz="2800" b="1" dirty="0" err="1"/>
              <a:t>dụng</a:t>
            </a:r>
            <a:r>
              <a:rPr lang="en-US" sz="2800" b="1" dirty="0"/>
              <a:t> </a:t>
            </a:r>
            <a:r>
              <a:rPr lang="en-US" sz="2800" b="1" dirty="0" err="1"/>
              <a:t>hợp</a:t>
            </a:r>
            <a:r>
              <a:rPr lang="en-US" sz="2800" b="1" dirty="0"/>
              <a:t> </a:t>
            </a:r>
            <a:r>
              <a:rPr lang="en-US" sz="2800" b="1" dirty="0" err="1"/>
              <a:t>lý</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cxnSp>
        <p:nvCxnSpPr>
          <p:cNvPr id="26" name="Straight Connector 25">
            <a:extLst>
              <a:ext uri="{FF2B5EF4-FFF2-40B4-BE49-F238E27FC236}">
                <a16:creationId xmlns:a16="http://schemas.microsoft.com/office/drawing/2014/main" id="{CA914D42-ADA6-4073-84B5-BC9B88339E85}"/>
              </a:ext>
            </a:extLst>
          </p:cNvPr>
          <p:cNvCxnSpPr>
            <a:cxnSpLocks/>
          </p:cNvCxnSpPr>
          <p:nvPr/>
        </p:nvCxnSpPr>
        <p:spPr>
          <a:xfrm>
            <a:off x="1616149" y="1754372"/>
            <a:ext cx="1219996"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5BB10FB-060E-4995-AF4C-0A0A13EA3B7A}"/>
              </a:ext>
            </a:extLst>
          </p:cNvPr>
          <p:cNvSpPr/>
          <p:nvPr/>
        </p:nvSpPr>
        <p:spPr>
          <a:xfrm>
            <a:off x="95693" y="287078"/>
            <a:ext cx="2243469" cy="150982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Rễ cây hút nước và muối khoáng để nuôi cây. Ngoài ra rễ cây còn giúp cây bám chặt vào đất.</a:t>
            </a:r>
            <a:endParaRPr lang="en-US" b="1"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649A5166-FE1A-4569-8CEA-B7D7F2299F04}"/>
              </a:ext>
            </a:extLst>
          </p:cNvPr>
          <p:cNvCxnSpPr>
            <a:cxnSpLocks/>
          </p:cNvCxnSpPr>
          <p:nvPr/>
        </p:nvCxnSpPr>
        <p:spPr>
          <a:xfrm flipH="1">
            <a:off x="2836144" y="1701209"/>
            <a:ext cx="428051" cy="3650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50EAC63-38E3-4C45-A694-55B05C929A47}"/>
              </a:ext>
            </a:extLst>
          </p:cNvPr>
          <p:cNvSpPr/>
          <p:nvPr/>
        </p:nvSpPr>
        <p:spPr>
          <a:xfrm>
            <a:off x="2456122" y="159488"/>
            <a:ext cx="2115878" cy="15948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T</a:t>
            </a:r>
            <a:r>
              <a:rPr lang="vi-VN" b="1" dirty="0">
                <a:latin typeface="Calibri" panose="020F0502020204030204" pitchFamily="34" charset="0"/>
                <a:cs typeface="Calibri" panose="020F0502020204030204" pitchFamily="34" charset="0"/>
              </a:rPr>
              <a:t>hân cây vận chuyển nước, muối khoáng, chất dinh dưỡng đi khắp cấc bộ phận và nâng đỡ cây</a:t>
            </a:r>
            <a:endParaRPr lang="en-US" b="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EA11D10-5778-4AA6-93D5-8A3BEEF30CA8}"/>
              </a:ext>
            </a:extLst>
          </p:cNvPr>
          <p:cNvCxnSpPr>
            <a:cxnSpLocks/>
          </p:cNvCxnSpPr>
          <p:nvPr/>
        </p:nvCxnSpPr>
        <p:spPr>
          <a:xfrm flipH="1">
            <a:off x="2860158" y="1722474"/>
            <a:ext cx="2477386" cy="3296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9A3C8FE-D28D-48B9-8EBF-2370CC652B3B}"/>
              </a:ext>
            </a:extLst>
          </p:cNvPr>
          <p:cNvSpPr/>
          <p:nvPr/>
        </p:nvSpPr>
        <p:spPr>
          <a:xfrm>
            <a:off x="4752755" y="159488"/>
            <a:ext cx="1499190"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Lá cây giúp cơ quan hô </a:t>
            </a:r>
            <a:r>
              <a:rPr lang="en-US" b="1" dirty="0" err="1">
                <a:latin typeface="Calibri" panose="020F0502020204030204" pitchFamily="34" charset="0"/>
                <a:cs typeface="Calibri" panose="020F0502020204030204" pitchFamily="34" charset="0"/>
              </a:rPr>
              <a:t>hấp</a:t>
            </a:r>
            <a:r>
              <a:rPr lang="vi-VN" b="1" dirty="0">
                <a:latin typeface="Calibri" panose="020F0502020204030204" pitchFamily="34" charset="0"/>
                <a:cs typeface="Calibri" panose="020F0502020204030204" pitchFamily="34" charset="0"/>
              </a:rPr>
              <a:t> và thoát hơi nước.</a:t>
            </a:r>
            <a:endParaRPr lang="en-US" b="1"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6FCFB3E0-3291-45A3-A082-FE4E6E5879BB}"/>
              </a:ext>
            </a:extLst>
          </p:cNvPr>
          <p:cNvCxnSpPr>
            <a:cxnSpLocks/>
          </p:cNvCxnSpPr>
          <p:nvPr/>
        </p:nvCxnSpPr>
        <p:spPr>
          <a:xfrm flipH="1">
            <a:off x="3030279" y="1679944"/>
            <a:ext cx="3912782" cy="4040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514C52C-C350-41CE-B9F0-A89AD0225210}"/>
              </a:ext>
            </a:extLst>
          </p:cNvPr>
          <p:cNvSpPr/>
          <p:nvPr/>
        </p:nvSpPr>
        <p:spPr>
          <a:xfrm>
            <a:off x="6315739" y="159488"/>
            <a:ext cx="1860698"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Hoa giúp cây tạo hạt, khi gặp điều kiện thích hợp hạt sẽ tạo thành cây.</a:t>
            </a:r>
            <a:endParaRPr lang="en-US" b="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9E98B3D5-35C2-4838-9736-C696936C8A73}"/>
              </a:ext>
            </a:extLst>
          </p:cNvPr>
          <p:cNvCxnSpPr>
            <a:cxnSpLocks/>
            <a:stCxn id="43" idx="2"/>
            <a:endCxn id="19" idx="0"/>
          </p:cNvCxnSpPr>
          <p:nvPr/>
        </p:nvCxnSpPr>
        <p:spPr>
          <a:xfrm>
            <a:off x="9377917" y="1658678"/>
            <a:ext cx="839971" cy="3189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26E64F2-4374-459C-87A4-88CC8A8CEE01}"/>
              </a:ext>
            </a:extLst>
          </p:cNvPr>
          <p:cNvSpPr/>
          <p:nvPr/>
        </p:nvSpPr>
        <p:spPr>
          <a:xfrm>
            <a:off x="8357191" y="233915"/>
            <a:ext cx="2041451" cy="14247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Cơ quan di chuyển giúp động vật di chuyển trong môi trường sống thích hợp.</a:t>
            </a:r>
            <a:endParaRPr lang="en-US" b="1"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D2E5E9D-6B41-4602-8EDE-82E285591E3A}"/>
              </a:ext>
            </a:extLst>
          </p:cNvPr>
          <p:cNvSpPr/>
          <p:nvPr/>
        </p:nvSpPr>
        <p:spPr>
          <a:xfrm>
            <a:off x="10547499" y="265814"/>
            <a:ext cx="1541720" cy="139286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Lớp bao phủ bên ngoài giúp bảo vệ cơ thể.</a:t>
            </a:r>
            <a:endParaRPr lang="en-US" b="1" dirty="0">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id="{BB08A00A-4054-45FF-B729-684055176072}"/>
              </a:ext>
            </a:extLst>
          </p:cNvPr>
          <p:cNvCxnSpPr>
            <a:cxnSpLocks/>
          </p:cNvCxnSpPr>
          <p:nvPr/>
        </p:nvCxnSpPr>
        <p:spPr>
          <a:xfrm flipH="1">
            <a:off x="10215142" y="1669311"/>
            <a:ext cx="1034104"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4F8534-AAEA-4AA2-B188-8C1D2780D01F}"/>
              </a:ext>
            </a:extLst>
          </p:cNvPr>
          <p:cNvCxnSpPr>
            <a:cxnSpLocks/>
            <a:endCxn id="22" idx="2"/>
          </p:cNvCxnSpPr>
          <p:nvPr/>
        </p:nvCxnSpPr>
        <p:spPr>
          <a:xfrm flipV="1">
            <a:off x="3700130" y="5369441"/>
            <a:ext cx="2775097" cy="2977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D219F81C-2FE6-40F1-AF5B-B84ADE038AE6}"/>
              </a:ext>
            </a:extLst>
          </p:cNvPr>
          <p:cNvSpPr/>
          <p:nvPr/>
        </p:nvSpPr>
        <p:spPr>
          <a:xfrm>
            <a:off x="1616149" y="5369442"/>
            <a:ext cx="204145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a:t>
            </a:r>
            <a:r>
              <a:rPr lang="en-US" sz="2000" b="1" dirty="0" err="1">
                <a:latin typeface="Calibri" panose="020F0502020204030204" pitchFamily="34" charset="0"/>
                <a:cs typeface="Calibri" panose="020F0502020204030204" pitchFamily="34" charset="0"/>
              </a:rPr>
              <a:t>lãng</a:t>
            </a:r>
            <a:r>
              <a:rPr lang="vi-VN" sz="2000" b="1" dirty="0">
                <a:latin typeface="Calibri" panose="020F0502020204030204" pitchFamily="34" charset="0"/>
                <a:cs typeface="Calibri" panose="020F0502020204030204" pitchFamily="34" charset="0"/>
              </a:rPr>
              <a:t> phí đồ ăn thức uống.</a:t>
            </a:r>
            <a:endParaRPr lang="en-US" sz="2000" b="1"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F6D2DC01-03CD-4AF2-9BD6-527208FBF62B}"/>
              </a:ext>
            </a:extLst>
          </p:cNvPr>
          <p:cNvCxnSpPr>
            <a:cxnSpLocks/>
            <a:stCxn id="71" idx="0"/>
            <a:endCxn id="22" idx="2"/>
          </p:cNvCxnSpPr>
          <p:nvPr/>
        </p:nvCxnSpPr>
        <p:spPr>
          <a:xfrm flipV="1">
            <a:off x="6092456" y="5369441"/>
            <a:ext cx="382771" cy="3827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67670327-7482-40CC-B930-75DDF12CF4AE}"/>
              </a:ext>
            </a:extLst>
          </p:cNvPr>
          <p:cNvSpPr/>
          <p:nvPr/>
        </p:nvSpPr>
        <p:spPr>
          <a:xfrm>
            <a:off x="4710224" y="5752214"/>
            <a:ext cx="2764464"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sử dụng thực vật, động vật hoang dã.</a:t>
            </a:r>
            <a:endParaRPr lang="en-US" sz="2000" b="1" dirty="0">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6F9212B4-88B5-4D2E-AF97-1A091F912277}"/>
              </a:ext>
            </a:extLst>
          </p:cNvPr>
          <p:cNvCxnSpPr>
            <a:cxnSpLocks/>
            <a:stCxn id="78" idx="0"/>
            <a:endCxn id="22" idx="2"/>
          </p:cNvCxnSpPr>
          <p:nvPr/>
        </p:nvCxnSpPr>
        <p:spPr>
          <a:xfrm flipH="1" flipV="1">
            <a:off x="6475227" y="5369441"/>
            <a:ext cx="3035597" cy="25518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BCC09DC0-EF37-4607-9D8C-CC9BDF80EF09}"/>
              </a:ext>
            </a:extLst>
          </p:cNvPr>
          <p:cNvSpPr/>
          <p:nvPr/>
        </p:nvSpPr>
        <p:spPr>
          <a:xfrm>
            <a:off x="8197703" y="5624624"/>
            <a:ext cx="262624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Tận dụng quần áo cũ sách vở hợp lí.</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down)">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down)">
                                      <p:cBhvr>
                                        <p:cTn id="100" dur="500"/>
                                        <p:tgtEl>
                                          <p:spTgt spid="7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down)">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22" grpId="0" animBg="1"/>
      <p:bldP spid="27" grpId="0" animBg="1"/>
      <p:bldP spid="29" grpId="0" animBg="1"/>
      <p:bldP spid="36" grpId="0" animBg="1"/>
      <p:bldP spid="39" grpId="0" animBg="1"/>
      <p:bldP spid="43" grpId="0" animBg="1"/>
      <p:bldP spid="48" grpId="0" animBg="1"/>
      <p:bldP spid="65" grpId="0" animBg="1"/>
      <p:bldP spid="71"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r>
              <a:rPr lang="vi-VN" sz="3200" b="1" dirty="0">
                <a:solidFill>
                  <a:prstClr val="white"/>
                </a:solidFill>
                <a:latin typeface="UTM Androgyne" panose="02040603050506020204" pitchFamily="18" charset="0"/>
                <a:cs typeface="Arial"/>
                <a:sym typeface="Arial"/>
              </a:rPr>
              <a:t>2. Em ứng xử như thế nào trong tình huống sau:</a:t>
            </a:r>
            <a:endParaRPr kumimoji="0" sz="3200" b="1" i="0" u="none" strike="noStrike" kern="1200" cap="none" spc="0" normalizeH="0" baseline="0" noProof="0" dirty="0">
              <a:ln>
                <a:noFill/>
              </a:ln>
              <a:solidFill>
                <a:prstClr val="white"/>
              </a:solidFill>
              <a:effectLst/>
              <a:uLnTx/>
              <a:uFillTx/>
              <a:latin typeface="UTM Androgyne" panose="02040603050506020204" pitchFamily="18" charset="0"/>
              <a:ea typeface="+mn-ea"/>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 name="Picture 2">
            <a:extLst>
              <a:ext uri="{FF2B5EF4-FFF2-40B4-BE49-F238E27FC236}">
                <a16:creationId xmlns:a16="http://schemas.microsoft.com/office/drawing/2014/main" id="{ECD0B712-281F-4648-B3B1-B7C120030485}"/>
              </a:ext>
            </a:extLst>
          </p:cNvPr>
          <p:cNvPicPr>
            <a:picLocks noChangeAspect="1"/>
          </p:cNvPicPr>
          <p:nvPr/>
        </p:nvPicPr>
        <p:blipFill>
          <a:blip r:embed="rId3"/>
          <a:stretch>
            <a:fillRect/>
          </a:stretch>
        </p:blipFill>
        <p:spPr>
          <a:xfrm>
            <a:off x="301920" y="1455885"/>
            <a:ext cx="8299819" cy="4124528"/>
          </a:xfrm>
          <a:prstGeom prst="rect">
            <a:avLst/>
          </a:prstGeom>
        </p:spPr>
      </p:pic>
      <p:pic>
        <p:nvPicPr>
          <p:cNvPr id="14" name="Picture 13">
            <a:extLst>
              <a:ext uri="{FF2B5EF4-FFF2-40B4-BE49-F238E27FC236}">
                <a16:creationId xmlns:a16="http://schemas.microsoft.com/office/drawing/2014/main" id="{451E5298-C3AA-4898-AD59-1F92501E3E70}"/>
              </a:ext>
            </a:extLst>
          </p:cNvPr>
          <p:cNvPicPr>
            <a:picLocks noChangeAspect="1"/>
          </p:cNvPicPr>
          <p:nvPr/>
        </p:nvPicPr>
        <p:blipFill>
          <a:blip r:embed="rId4"/>
          <a:stretch>
            <a:fillRect/>
          </a:stretch>
        </p:blipFill>
        <p:spPr>
          <a:xfrm>
            <a:off x="8420100" y="3030494"/>
            <a:ext cx="3371850" cy="3827506"/>
          </a:xfrm>
          <a:prstGeom prst="rect">
            <a:avLst/>
          </a:prstGeom>
        </p:spPr>
      </p:pic>
    </p:spTree>
    <p:extLst>
      <p:ext uri="{BB962C8B-B14F-4D97-AF65-F5344CB8AC3E}">
        <p14:creationId xmlns:p14="http://schemas.microsoft.com/office/powerpoint/2010/main" val="376380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1;p2">
            <a:extLst>
              <a:ext uri="{FF2B5EF4-FFF2-40B4-BE49-F238E27FC236}">
                <a16:creationId xmlns:a16="http://schemas.microsoft.com/office/drawing/2014/main" id="{3D79A04B-AEB7-40B8-BF10-E4FF8D056989}"/>
              </a:ext>
            </a:extLst>
          </p:cNvPr>
          <p:cNvSpPr/>
          <p:nvPr/>
        </p:nvSpPr>
        <p:spPr>
          <a:xfrm>
            <a:off x="8513946" y="-597165"/>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6" name="Google Shape;136;p2">
            <a:extLst>
              <a:ext uri="{FF2B5EF4-FFF2-40B4-BE49-F238E27FC236}">
                <a16:creationId xmlns:a16="http://schemas.microsoft.com/office/drawing/2014/main" id="{E6564484-BA4E-4C1F-86FA-35303B4B44BD}"/>
              </a:ext>
            </a:extLst>
          </p:cNvPr>
          <p:cNvSpPr/>
          <p:nvPr/>
        </p:nvSpPr>
        <p:spPr>
          <a:xfrm>
            <a:off x="207021" y="-1494964"/>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7" name="Google Shape;137;p2">
            <a:extLst>
              <a:ext uri="{FF2B5EF4-FFF2-40B4-BE49-F238E27FC236}">
                <a16:creationId xmlns:a16="http://schemas.microsoft.com/office/drawing/2014/main" id="{C7CF2E9D-F60C-4DE4-BFE0-BC7B64F2726C}"/>
              </a:ext>
            </a:extLst>
          </p:cNvPr>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8" name="Google Shape;138;p2">
            <a:extLst>
              <a:ext uri="{FF2B5EF4-FFF2-40B4-BE49-F238E27FC236}">
                <a16:creationId xmlns:a16="http://schemas.microsoft.com/office/drawing/2014/main" id="{58C505AC-02B2-4E9B-8BAC-124D566C8830}"/>
              </a:ext>
            </a:extLst>
          </p:cNvPr>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9" name="图片 14">
            <a:extLst>
              <a:ext uri="{FF2B5EF4-FFF2-40B4-BE49-F238E27FC236}">
                <a16:creationId xmlns:a16="http://schemas.microsoft.com/office/drawing/2014/main" id="{8FA5E059-9195-4FD8-8F6E-09A8003E0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10" name="图片 14">
            <a:extLst>
              <a:ext uri="{FF2B5EF4-FFF2-40B4-BE49-F238E27FC236}">
                <a16:creationId xmlns:a16="http://schemas.microsoft.com/office/drawing/2014/main" id="{DABFD082-DF92-493E-82A8-9E3CECDB5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11" name="Google Shape;137;p2">
            <a:extLst>
              <a:ext uri="{FF2B5EF4-FFF2-40B4-BE49-F238E27FC236}">
                <a16:creationId xmlns:a16="http://schemas.microsoft.com/office/drawing/2014/main" id="{541FB5FE-0656-48C8-832A-C6A7E4B3B864}"/>
              </a:ext>
            </a:extLst>
          </p:cNvPr>
          <p:cNvSpPr/>
          <p:nvPr/>
        </p:nvSpPr>
        <p:spPr>
          <a:xfrm>
            <a:off x="9837005" y="3112017"/>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12" name="Picture 11">
            <a:extLst>
              <a:ext uri="{FF2B5EF4-FFF2-40B4-BE49-F238E27FC236}">
                <a16:creationId xmlns:a16="http://schemas.microsoft.com/office/drawing/2014/main" id="{7640616E-DC68-41F3-9F5A-9C7947AC1F6E}"/>
              </a:ext>
            </a:extLst>
          </p:cNvPr>
          <p:cNvPicPr>
            <a:picLocks noChangeAspect="1"/>
          </p:cNvPicPr>
          <p:nvPr/>
        </p:nvPicPr>
        <p:blipFill>
          <a:blip r:embed="rId3"/>
          <a:stretch>
            <a:fillRect/>
          </a:stretch>
        </p:blipFill>
        <p:spPr>
          <a:xfrm>
            <a:off x="10622086" y="3912781"/>
            <a:ext cx="1834074" cy="2343310"/>
          </a:xfrm>
          <a:prstGeom prst="rect">
            <a:avLst/>
          </a:prstGeom>
        </p:spPr>
      </p:pic>
      <p:sp>
        <p:nvSpPr>
          <p:cNvPr id="13" name="Speech Bubble: Rectangle with Corners Rounded 12">
            <a:extLst>
              <a:ext uri="{FF2B5EF4-FFF2-40B4-BE49-F238E27FC236}">
                <a16:creationId xmlns:a16="http://schemas.microsoft.com/office/drawing/2014/main" id="{F7879A46-B812-4A73-8DAB-5B838F7A6746}"/>
              </a:ext>
            </a:extLst>
          </p:cNvPr>
          <p:cNvSpPr/>
          <p:nvPr/>
        </p:nvSpPr>
        <p:spPr>
          <a:xfrm>
            <a:off x="5050465" y="1613836"/>
            <a:ext cx="5790256" cy="3277141"/>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4" name="Picture 13">
            <a:extLst>
              <a:ext uri="{FF2B5EF4-FFF2-40B4-BE49-F238E27FC236}">
                <a16:creationId xmlns:a16="http://schemas.microsoft.com/office/drawing/2014/main" id="{84348FC3-8432-40E0-9FEB-7858FB11164A}"/>
              </a:ext>
            </a:extLst>
          </p:cNvPr>
          <p:cNvPicPr>
            <a:picLocks noChangeAspect="1"/>
          </p:cNvPicPr>
          <p:nvPr/>
        </p:nvPicPr>
        <p:blipFill>
          <a:blip r:embed="rId4"/>
          <a:stretch>
            <a:fillRect/>
          </a:stretch>
        </p:blipFill>
        <p:spPr>
          <a:xfrm>
            <a:off x="3390899" y="407563"/>
            <a:ext cx="6128385" cy="824972"/>
          </a:xfrm>
          <a:prstGeom prst="rect">
            <a:avLst/>
          </a:prstGeom>
        </p:spPr>
      </p:pic>
      <p:pic>
        <p:nvPicPr>
          <p:cNvPr id="16" name="Picture 15">
            <a:extLst>
              <a:ext uri="{FF2B5EF4-FFF2-40B4-BE49-F238E27FC236}">
                <a16:creationId xmlns:a16="http://schemas.microsoft.com/office/drawing/2014/main" id="{FD33F4F0-F43F-46D1-A193-3F849A98B5E0}"/>
              </a:ext>
            </a:extLst>
          </p:cNvPr>
          <p:cNvPicPr>
            <a:picLocks noChangeAspect="1"/>
          </p:cNvPicPr>
          <p:nvPr/>
        </p:nvPicPr>
        <p:blipFill>
          <a:blip r:embed="rId5"/>
          <a:stretch>
            <a:fillRect/>
          </a:stretch>
        </p:blipFill>
        <p:spPr>
          <a:xfrm>
            <a:off x="238126" y="2391549"/>
            <a:ext cx="4726849" cy="2882200"/>
          </a:xfrm>
          <a:prstGeom prst="rect">
            <a:avLst/>
          </a:prstGeom>
        </p:spPr>
      </p:pic>
    </p:spTree>
    <p:extLst>
      <p:ext uri="{BB962C8B-B14F-4D97-AF65-F5344CB8AC3E}">
        <p14:creationId xmlns:p14="http://schemas.microsoft.com/office/powerpoint/2010/main" val="128593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321</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等线</vt:lpstr>
      <vt:lpstr>#9Slide03 BoosterNextFYBlack</vt:lpstr>
      <vt:lpstr>Arial</vt:lpstr>
      <vt:lpstr>Calibri</vt:lpstr>
      <vt:lpstr>Cambria</vt:lpstr>
      <vt:lpstr>Times New Roman</vt:lpstr>
      <vt:lpstr>UTM Androgyne</vt:lpstr>
      <vt:lpstr>UVN Bai Sau Nang</vt:lpstr>
      <vt:lpstr>1_Office Theme</vt:lpstr>
      <vt:lpstr>8_Office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31</cp:revision>
  <dcterms:created xsi:type="dcterms:W3CDTF">2022-10-25T12:09:33Z</dcterms:created>
  <dcterms:modified xsi:type="dcterms:W3CDTF">2026-01-27T01:43:46Z</dcterms:modified>
</cp:coreProperties>
</file>