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67" r:id="rId4"/>
    <p:sldId id="274" r:id="rId5"/>
    <p:sldId id="282" r:id="rId6"/>
    <p:sldId id="283" r:id="rId7"/>
    <p:sldId id="291" r:id="rId8"/>
    <p:sldId id="293" r:id="rId9"/>
    <p:sldId id="276" r:id="rId10"/>
    <p:sldId id="266" r:id="rId11"/>
    <p:sldId id="286"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snapToGrid="0">
      <p:cViewPr varScale="1">
        <p:scale>
          <a:sx n="79" d="100"/>
          <a:sy n="79" d="100"/>
        </p:scale>
        <p:origin x="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DDF3A-680E-4580-980D-16BF06E94CA2}"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273D05-6C93-4674-9822-3731CF6270A0}" type="slidenum">
              <a:rPr lang="en-US" smtClean="0"/>
              <a:t>‹#›</a:t>
            </a:fld>
            <a:endParaRPr lang="en-US"/>
          </a:p>
        </p:txBody>
      </p:sp>
    </p:spTree>
    <p:extLst>
      <p:ext uri="{BB962C8B-B14F-4D97-AF65-F5344CB8AC3E}">
        <p14:creationId xmlns:p14="http://schemas.microsoft.com/office/powerpoint/2010/main" val="148314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7273D05-6C93-4674-9822-3731CF6270A0}" type="slidenum">
              <a:rPr lang="en-US" smtClean="0"/>
              <a:t>1</a:t>
            </a:fld>
            <a:endParaRPr lang="en-US"/>
          </a:p>
        </p:txBody>
      </p:sp>
    </p:spTree>
    <p:extLst>
      <p:ext uri="{BB962C8B-B14F-4D97-AF65-F5344CB8AC3E}">
        <p14:creationId xmlns:p14="http://schemas.microsoft.com/office/powerpoint/2010/main" val="110316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D7273D05-6C93-4674-9822-3731CF6270A0}" type="slidenum">
              <a:rPr lang="en-US" smtClean="0"/>
              <a:t>4</a:t>
            </a:fld>
            <a:endParaRPr lang="en-US"/>
          </a:p>
        </p:txBody>
      </p:sp>
    </p:spTree>
    <p:extLst>
      <p:ext uri="{BB962C8B-B14F-4D97-AF65-F5344CB8AC3E}">
        <p14:creationId xmlns:p14="http://schemas.microsoft.com/office/powerpoint/2010/main" val="220734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B2A211-CF16-4874-96AF-529FE054D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36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FBF5-6F7D-3DFF-B17E-8A1CA5DA01C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5CD76D-DDA3-9321-B1A1-64A7202998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2EEAB0-6C43-A021-2AEC-EFFD6F9D4EE0}"/>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5" name="Footer Placeholder 4">
            <a:extLst>
              <a:ext uri="{FF2B5EF4-FFF2-40B4-BE49-F238E27FC236}">
                <a16:creationId xmlns:a16="http://schemas.microsoft.com/office/drawing/2014/main" id="{7FD34710-B061-9B97-E8ED-61A2588830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E1F7DC5-130A-130B-7B5C-2B967AA4421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9768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5D15-AFC2-C8C8-3934-AF0E2CA66B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E5E931-3B4E-0763-246C-8071E5B3C7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F1970-7B51-ED99-C5A6-5CBD4F7E660A}"/>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5" name="Footer Placeholder 4">
            <a:extLst>
              <a:ext uri="{FF2B5EF4-FFF2-40B4-BE49-F238E27FC236}">
                <a16:creationId xmlns:a16="http://schemas.microsoft.com/office/drawing/2014/main" id="{FA1FAF9C-477C-50F6-98C4-B9E799C15D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B72F16-7CA1-E673-F806-5C84078BA1C2}"/>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5804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5907B-32D7-0DF6-6D17-301060BD6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74097E-1FF7-E2C9-61D8-D0689EF264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A35EA-0D8B-15B4-AB3D-CF3CFAC0C38D}"/>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5" name="Footer Placeholder 4">
            <a:extLst>
              <a:ext uri="{FF2B5EF4-FFF2-40B4-BE49-F238E27FC236}">
                <a16:creationId xmlns:a16="http://schemas.microsoft.com/office/drawing/2014/main" id="{D1344C12-5F4E-0973-A00C-81150A1690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B3B89-DE69-1C59-49CB-BE917B7A84D7}"/>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018302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F253CE8-FCC1-44F1-6615-2060D038E1BE}"/>
              </a:ext>
            </a:extLst>
          </p:cNvPr>
          <p:cNvSpPr/>
          <p:nvPr userDrawn="1"/>
        </p:nvSpPr>
        <p:spPr>
          <a:xfrm>
            <a:off x="975946" y="269422"/>
            <a:ext cx="10377854" cy="5463164"/>
          </a:xfrm>
          <a:prstGeom prst="roundRect">
            <a:avLst/>
          </a:prstGeom>
          <a:solidFill>
            <a:schemeClr val="bg1">
              <a:alpha val="98000"/>
            </a:schemeClr>
          </a:solidFill>
          <a:ln w="57150">
            <a:solidFill>
              <a:srgbClr val="598E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72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EF69349-09D5-1E57-0B90-D9AD2E985944}"/>
              </a:ext>
            </a:extLst>
          </p:cNvPr>
          <p:cNvSpPr/>
          <p:nvPr userDrawn="1"/>
        </p:nvSpPr>
        <p:spPr>
          <a:xfrm>
            <a:off x="553811" y="381768"/>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91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DC0BB48-1A88-147C-345B-9975517A76EE}"/>
              </a:ext>
            </a:extLst>
          </p:cNvPr>
          <p:cNvSpPr/>
          <p:nvPr userDrawn="1"/>
        </p:nvSpPr>
        <p:spPr>
          <a:xfrm>
            <a:off x="582999" y="46236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4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03544A0B-DC6E-99D2-58F5-D4A458939BCB}"/>
              </a:ext>
            </a:extLst>
          </p:cNvPr>
          <p:cNvSpPr/>
          <p:nvPr userDrawn="1"/>
        </p:nvSpPr>
        <p:spPr>
          <a:xfrm>
            <a:off x="582999" y="506326"/>
            <a:ext cx="11084378" cy="5841232"/>
          </a:xfrm>
          <a:prstGeom prst="roundRect">
            <a:avLst/>
          </a:prstGeom>
          <a:solidFill>
            <a:schemeClr val="bg1">
              <a:alpha val="98000"/>
            </a:schemeClr>
          </a:solidFill>
          <a:ln w="57150">
            <a:solidFill>
              <a:srgbClr val="02568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3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17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940-289A-B395-12A1-BDD2D66D3E3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428777-74FE-4B44-04A6-1F57001B1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808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5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85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70E3-7D63-B800-320B-BA3CB72324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7CAABE-708D-57AE-2518-DDF5A4770BE2}"/>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4" name="Footer Placeholder 3">
            <a:extLst>
              <a:ext uri="{FF2B5EF4-FFF2-40B4-BE49-F238E27FC236}">
                <a16:creationId xmlns:a16="http://schemas.microsoft.com/office/drawing/2014/main" id="{FE1DF98D-81BE-B283-3905-5262BBD904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EA11CD4-795B-D8A5-7655-BA1989B1927D}"/>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40622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018E0-8F50-251B-E27D-3DB49092A10B}"/>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3" name="Footer Placeholder 2">
            <a:extLst>
              <a:ext uri="{FF2B5EF4-FFF2-40B4-BE49-F238E27FC236}">
                <a16:creationId xmlns:a16="http://schemas.microsoft.com/office/drawing/2014/main" id="{340871DB-9FC4-B9B5-C025-D5E4B4EDE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26C1097-4D29-84B1-504B-0A863CE2143F}"/>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21530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FDF6-5BB2-98FE-7FE0-EFC5E668C7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C2F34-73DF-3993-C37C-B80E782BE24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28131-73E2-C2AA-C4F6-5AA90FB0F1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03E64-C85E-8F4D-2E26-44587DEE3A41}"/>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6" name="Footer Placeholder 5">
            <a:extLst>
              <a:ext uri="{FF2B5EF4-FFF2-40B4-BE49-F238E27FC236}">
                <a16:creationId xmlns:a16="http://schemas.microsoft.com/office/drawing/2014/main" id="{EBC25490-2CF4-9A67-E8AD-BF65AD9F78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904140-1428-F9BE-389E-1E830C6AF85B}"/>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112044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752E-4AFA-5A5B-BDE8-A8B53BE900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8B5FDA-E889-48E8-65E1-4BADACAC39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13D4A1-67A5-C6D5-15B4-7E8D36E9CD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15385D-ADBB-1C1F-FF99-3DDB9EDA4693}"/>
              </a:ext>
            </a:extLst>
          </p:cNvPr>
          <p:cNvSpPr>
            <a:spLocks noGrp="1"/>
          </p:cNvSpPr>
          <p:nvPr>
            <p:ph type="dt" sz="half" idx="10"/>
          </p:nvPr>
        </p:nvSpPr>
        <p:spPr>
          <a:xfrm>
            <a:off x="838200" y="6356350"/>
            <a:ext cx="2743200" cy="365125"/>
          </a:xfrm>
          <a:prstGeom prst="rect">
            <a:avLst/>
          </a:prstGeom>
        </p:spPr>
        <p:txBody>
          <a:bodyPr/>
          <a:lstStyle/>
          <a:p>
            <a:fld id="{5E529051-3B0B-4F01-9C6E-0742C3D94F2F}" type="datetimeFigureOut">
              <a:rPr lang="en-US" smtClean="0"/>
              <a:t>1/27/2026</a:t>
            </a:fld>
            <a:endParaRPr lang="en-US"/>
          </a:p>
        </p:txBody>
      </p:sp>
      <p:sp>
        <p:nvSpPr>
          <p:cNvPr id="6" name="Footer Placeholder 5">
            <a:extLst>
              <a:ext uri="{FF2B5EF4-FFF2-40B4-BE49-F238E27FC236}">
                <a16:creationId xmlns:a16="http://schemas.microsoft.com/office/drawing/2014/main" id="{F029CC4C-0AA5-8F5F-C411-A11AD722E8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48CDF5-86AC-477C-C6C4-FEEB9772A2F3}"/>
              </a:ext>
            </a:extLst>
          </p:cNvPr>
          <p:cNvSpPr>
            <a:spLocks noGrp="1"/>
          </p:cNvSpPr>
          <p:nvPr>
            <p:ph type="sldNum" sz="quarter" idx="12"/>
          </p:nvPr>
        </p:nvSpPr>
        <p:spPr>
          <a:xfrm>
            <a:off x="8610600" y="6356350"/>
            <a:ext cx="2743200" cy="365125"/>
          </a:xfrm>
          <a:prstGeom prst="rect">
            <a:avLst/>
          </a:prstGeom>
        </p:spPr>
        <p:txBody>
          <a:bodyPr/>
          <a:lstStyle/>
          <a:p>
            <a:fld id="{D8B5F8FD-F93E-4078-A38C-AF467D5B6572}" type="slidenum">
              <a:rPr lang="en-US" smtClean="0"/>
              <a:t>‹#›</a:t>
            </a:fld>
            <a:endParaRPr lang="en-US"/>
          </a:p>
        </p:txBody>
      </p:sp>
    </p:spTree>
    <p:extLst>
      <p:ext uri="{BB962C8B-B14F-4D97-AF65-F5344CB8AC3E}">
        <p14:creationId xmlns:p14="http://schemas.microsoft.com/office/powerpoint/2010/main" val="3580616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54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1093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A4BDAC-C069-4015-945E-3C56159EB840}"/>
              </a:ext>
            </a:extLst>
          </p:cNvPr>
          <p:cNvPicPr>
            <a:picLocks noChangeAspect="1"/>
          </p:cNvPicPr>
          <p:nvPr/>
        </p:nvPicPr>
        <p:blipFill>
          <a:blip r:embed="rId3"/>
          <a:stretch>
            <a:fillRect/>
          </a:stretch>
        </p:blipFill>
        <p:spPr>
          <a:xfrm>
            <a:off x="4099270" y="2163995"/>
            <a:ext cx="3694496" cy="1201016"/>
          </a:xfrm>
          <a:prstGeom prst="rect">
            <a:avLst/>
          </a:prstGeom>
        </p:spPr>
      </p:pic>
      <p:pic>
        <p:nvPicPr>
          <p:cNvPr id="11" name="Picture 10">
            <a:extLst>
              <a:ext uri="{FF2B5EF4-FFF2-40B4-BE49-F238E27FC236}">
                <a16:creationId xmlns:a16="http://schemas.microsoft.com/office/drawing/2014/main" id="{F4F2D39E-06EF-4C82-A071-AC1CB5EB8C73}"/>
              </a:ext>
            </a:extLst>
          </p:cNvPr>
          <p:cNvPicPr>
            <a:picLocks noChangeAspect="1"/>
          </p:cNvPicPr>
          <p:nvPr/>
        </p:nvPicPr>
        <p:blipFill rotWithShape="1">
          <a:blip r:embed="rId4">
            <a:extLst>
              <a:ext uri="{28A0092B-C50C-407E-A947-70E740481C1C}">
                <a14:useLocalDpi xmlns:a14="http://schemas.microsoft.com/office/drawing/2010/main" val="0"/>
              </a:ext>
            </a:extLst>
          </a:blip>
          <a:srcRect l="75732" t="26638" r="1" b="46182"/>
          <a:stretch/>
        </p:blipFill>
        <p:spPr>
          <a:xfrm flipH="1">
            <a:off x="9163877" y="3135124"/>
            <a:ext cx="3702947" cy="4062937"/>
          </a:xfrm>
          <a:prstGeom prst="rect">
            <a:avLst/>
          </a:prstGeom>
        </p:spPr>
      </p:pic>
      <p:pic>
        <p:nvPicPr>
          <p:cNvPr id="14" name="Picture 13">
            <a:extLst>
              <a:ext uri="{FF2B5EF4-FFF2-40B4-BE49-F238E27FC236}">
                <a16:creationId xmlns:a16="http://schemas.microsoft.com/office/drawing/2014/main" id="{F7154200-EF5D-4B00-BE3D-4B25DDDD4BC7}"/>
              </a:ext>
            </a:extLst>
          </p:cNvPr>
          <p:cNvPicPr>
            <a:picLocks noChangeAspect="1"/>
          </p:cNvPicPr>
          <p:nvPr/>
        </p:nvPicPr>
        <p:blipFill>
          <a:blip r:embed="rId5"/>
          <a:stretch>
            <a:fillRect/>
          </a:stretch>
        </p:blipFill>
        <p:spPr>
          <a:xfrm>
            <a:off x="2313209" y="3365011"/>
            <a:ext cx="7608467" cy="2127688"/>
          </a:xfrm>
          <a:prstGeom prst="rect">
            <a:avLst/>
          </a:prstGeom>
        </p:spPr>
      </p:pic>
      <p:sp>
        <p:nvSpPr>
          <p:cNvPr id="2" name="Hộp Văn bản 5">
            <a:extLst>
              <a:ext uri="{FF2B5EF4-FFF2-40B4-BE49-F238E27FC236}">
                <a16:creationId xmlns:a16="http://schemas.microsoft.com/office/drawing/2014/main" id="{3B74969B-B670-E865-76B1-52E7A196AFFD}"/>
              </a:ext>
            </a:extLst>
          </p:cNvPr>
          <p:cNvSpPr txBox="1"/>
          <p:nvPr/>
        </p:nvSpPr>
        <p:spPr>
          <a:xfrm>
            <a:off x="2178996" y="894945"/>
            <a:ext cx="77426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PHƯỜNG BỒ ĐỀ</a:t>
            </a:r>
            <a:endParaRPr kumimoji="0" lang="vi-VN"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pic>
        <p:nvPicPr>
          <p:cNvPr id="3" name="Picture 2" descr="Ảnh có chứa văn bản, biểu tượng, Phông chữ, Nhãn hiệu&#10;&#10;Mô tả được tạo tự động">
            <a:extLst>
              <a:ext uri="{FF2B5EF4-FFF2-40B4-BE49-F238E27FC236}">
                <a16:creationId xmlns:a16="http://schemas.microsoft.com/office/drawing/2014/main" id="{217DE1B9-5962-1736-0BB0-DFB672AF9E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52" y="91296"/>
            <a:ext cx="1367926" cy="1314718"/>
          </a:xfrm>
          <a:prstGeom prst="ellipse">
            <a:avLst/>
          </a:prstGeom>
        </p:spPr>
      </p:pic>
    </p:spTree>
    <p:extLst>
      <p:ext uri="{BB962C8B-B14F-4D97-AF65-F5344CB8AC3E}">
        <p14:creationId xmlns:p14="http://schemas.microsoft.com/office/powerpoint/2010/main" val="112541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FAA689-A0EE-4C96-A88A-56AC6B970BD3}"/>
              </a:ext>
            </a:extLst>
          </p:cNvPr>
          <p:cNvGrpSpPr/>
          <p:nvPr/>
        </p:nvGrpSpPr>
        <p:grpSpPr>
          <a:xfrm>
            <a:off x="3609975" y="212413"/>
            <a:ext cx="5077701" cy="930588"/>
            <a:chOff x="2581981" y="717237"/>
            <a:chExt cx="3910111" cy="1163713"/>
          </a:xfrm>
        </p:grpSpPr>
        <p:sp>
          <p:nvSpPr>
            <p:cNvPr id="54" name="Rectangle: Rounded Corners 53">
              <a:extLst>
                <a:ext uri="{FF2B5EF4-FFF2-40B4-BE49-F238E27FC236}">
                  <a16:creationId xmlns:a16="http://schemas.microsoft.com/office/drawing/2014/main" id="{0EAC326A-E742-4CEE-AF41-5FBF164FFA22}"/>
                </a:ext>
              </a:extLst>
            </p:cNvPr>
            <p:cNvSpPr/>
            <p:nvPr/>
          </p:nvSpPr>
          <p:spPr>
            <a:xfrm>
              <a:off x="2581981" y="717237"/>
              <a:ext cx="3894766" cy="1163713"/>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44" name="Rectangle 43">
              <a:extLst>
                <a:ext uri="{FF2B5EF4-FFF2-40B4-BE49-F238E27FC236}">
                  <a16:creationId xmlns:a16="http://schemas.microsoft.com/office/drawing/2014/main" id="{8E819064-5573-438A-90D0-B9925256D5DE}"/>
                </a:ext>
              </a:extLst>
            </p:cNvPr>
            <p:cNvSpPr/>
            <p:nvPr/>
          </p:nvSpPr>
          <p:spPr>
            <a:xfrm>
              <a:off x="2679097" y="720334"/>
              <a:ext cx="3812995" cy="1039173"/>
            </a:xfrm>
            <a:prstGeom prst="rect">
              <a:avLst/>
            </a:prstGeom>
          </p:spPr>
          <p:txBody>
            <a:bodyPr wrap="square">
              <a:spAutoFit/>
            </a:bodyPr>
            <a:lstStyle/>
            <a:p>
              <a:pPr lvl="0" algn="ctr"/>
              <a:r>
                <a:rPr lang="en-US" sz="4800" b="1" dirty="0" err="1"/>
                <a:t>Cách</a:t>
              </a:r>
              <a:r>
                <a:rPr lang="en-US" sz="4800" b="1" dirty="0"/>
                <a:t> </a:t>
              </a:r>
              <a:r>
                <a:rPr lang="en-US" sz="4800" b="1" dirty="0" err="1"/>
                <a:t>tính</a:t>
              </a:r>
              <a:r>
                <a:rPr lang="en-US" sz="4800" b="1" dirty="0"/>
                <a:t> </a:t>
              </a:r>
              <a:r>
                <a:rPr lang="en-US" sz="4800" b="1" dirty="0" err="1"/>
                <a:t>đúng</a:t>
              </a:r>
              <a:r>
                <a:rPr lang="en-US" sz="4800" b="1" dirty="0"/>
                <a:t>: </a:t>
              </a:r>
              <a:endParaRPr kumimoji="0" lang="en-US" sz="4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9B240C3-1353-4EE9-8D2D-532643EA4CCB}"/>
              </a:ext>
            </a:extLst>
          </p:cNvPr>
          <p:cNvSpPr txBox="1"/>
          <p:nvPr/>
        </p:nvSpPr>
        <p:spPr>
          <a:xfrm>
            <a:off x="1838325" y="1866900"/>
            <a:ext cx="9001125" cy="3690241"/>
          </a:xfrm>
          <a:prstGeom prst="rect">
            <a:avLst/>
          </a:prstGeom>
          <a:noFill/>
        </p:spPr>
        <p:txBody>
          <a:bodyPr wrap="square" rtlCol="0">
            <a:spAutoFit/>
          </a:bodyPr>
          <a:lstStyle/>
          <a:p>
            <a:pPr algn="ct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Đổi</a:t>
            </a:r>
            <a:r>
              <a:rPr lang="en-US" sz="4000" b="1" i="0" dirty="0">
                <a:solidFill>
                  <a:srgbClr val="FF0000"/>
                </a:solidFill>
                <a:effectLst/>
                <a:latin typeface="Calibri" panose="020F0502020204030204" pitchFamily="34" charset="0"/>
                <a:cs typeface="Calibri" panose="020F0502020204030204" pitchFamily="34" charset="0"/>
              </a:rPr>
              <a:t>: 1m = 100 cm</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Chu vi </a:t>
            </a:r>
            <a:r>
              <a:rPr lang="en-US" sz="4000" b="1" i="0" dirty="0" err="1">
                <a:solidFill>
                  <a:srgbClr val="FF0000"/>
                </a:solidFill>
                <a:effectLst/>
                <a:latin typeface="Calibri" panose="020F0502020204030204" pitchFamily="34" charset="0"/>
                <a:cs typeface="Calibri" panose="020F0502020204030204" pitchFamily="34" charset="0"/>
              </a:rPr>
              <a:t>chiếc</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bàn</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là</a:t>
            </a:r>
            <a:r>
              <a:rPr lang="en-US" sz="40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4000" b="1" i="0" dirty="0">
                <a:solidFill>
                  <a:srgbClr val="FF0000"/>
                </a:solidFill>
                <a:effectLst/>
                <a:latin typeface="Calibri" panose="020F0502020204030204" pitchFamily="34" charset="0"/>
                <a:cs typeface="Calibri" panose="020F0502020204030204" pitchFamily="34" charset="0"/>
              </a:rPr>
              <a:t>(100 + 40) x 2 = 280 (cm)</a:t>
            </a:r>
          </a:p>
          <a:p>
            <a:pPr algn="r">
              <a:lnSpc>
                <a:spcPct val="150000"/>
              </a:lnSpc>
            </a:pPr>
            <a:r>
              <a:rPr lang="en-US" sz="4000" b="1" i="0" dirty="0" err="1">
                <a:solidFill>
                  <a:srgbClr val="FF0000"/>
                </a:solidFill>
                <a:effectLst/>
                <a:latin typeface="Calibri" panose="020F0502020204030204" pitchFamily="34" charset="0"/>
                <a:cs typeface="Calibri" panose="020F0502020204030204" pitchFamily="34" charset="0"/>
              </a:rPr>
              <a:t>Đáp</a:t>
            </a:r>
            <a:r>
              <a:rPr lang="en-US" sz="4000" b="1" i="0" dirty="0">
                <a:solidFill>
                  <a:srgbClr val="FF0000"/>
                </a:solidFill>
                <a:effectLst/>
                <a:latin typeface="Calibri" panose="020F0502020204030204" pitchFamily="34" charset="0"/>
                <a:cs typeface="Calibri" panose="020F0502020204030204" pitchFamily="34" charset="0"/>
              </a:rPr>
              <a:t> </a:t>
            </a:r>
            <a:r>
              <a:rPr lang="en-US" sz="4000" b="1" i="0" dirty="0" err="1">
                <a:solidFill>
                  <a:srgbClr val="FF0000"/>
                </a:solidFill>
                <a:effectLst/>
                <a:latin typeface="Calibri" panose="020F0502020204030204" pitchFamily="34" charset="0"/>
                <a:cs typeface="Calibri" panose="020F0502020204030204" pitchFamily="34" charset="0"/>
              </a:rPr>
              <a:t>số</a:t>
            </a:r>
            <a:r>
              <a:rPr lang="en-US" sz="4000" b="1" i="0" dirty="0">
                <a:solidFill>
                  <a:srgbClr val="FF0000"/>
                </a:solidFill>
                <a:effectLst/>
                <a:latin typeface="Calibri" panose="020F0502020204030204" pitchFamily="34" charset="0"/>
                <a:cs typeface="Calibri" panose="020F0502020204030204" pitchFamily="34" charset="0"/>
              </a:rPr>
              <a:t>: 280 cm</a:t>
            </a:r>
          </a:p>
        </p:txBody>
      </p:sp>
    </p:spTree>
    <p:extLst>
      <p:ext uri="{BB962C8B-B14F-4D97-AF65-F5344CB8AC3E}">
        <p14:creationId xmlns:p14="http://schemas.microsoft.com/office/powerpoint/2010/main" val="427320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DE5250-C568-1981-934B-AA6D94E29B8D}"/>
              </a:ext>
            </a:extLst>
          </p:cNvPr>
          <p:cNvPicPr>
            <a:picLocks noChangeAspect="1"/>
          </p:cNvPicPr>
          <p:nvPr/>
        </p:nvPicPr>
        <p:blipFill>
          <a:blip r:embed="rId3"/>
          <a:stretch>
            <a:fillRect/>
          </a:stretch>
        </p:blipFill>
        <p:spPr>
          <a:xfrm>
            <a:off x="755441" y="335280"/>
            <a:ext cx="10681118" cy="5767316"/>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345F952E-74C4-3F88-D331-04AF1B61BF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Tree>
    <p:extLst>
      <p:ext uri="{BB962C8B-B14F-4D97-AF65-F5344CB8AC3E}">
        <p14:creationId xmlns:p14="http://schemas.microsoft.com/office/powerpoint/2010/main" val="1739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61E91F-2C1E-ADB3-065B-DF6625E06572}"/>
              </a:ext>
            </a:extLst>
          </p:cNvPr>
          <p:cNvSpPr txBox="1"/>
          <p:nvPr/>
        </p:nvSpPr>
        <p:spPr>
          <a:xfrm>
            <a:off x="1318726" y="1416529"/>
            <a:ext cx="9554547" cy="2554545"/>
          </a:xfrm>
          <a:prstGeom prst="rect">
            <a:avLst/>
          </a:prstGeom>
          <a:noFill/>
        </p:spPr>
        <p:txBody>
          <a:bodyPr wrap="square" rtlCol="0">
            <a:spAutoFit/>
          </a:bodyPr>
          <a:lstStyle/>
          <a:p>
            <a:pPr lvl="0" algn="just"/>
            <a:r>
              <a:rPr lang="en-US" sz="4000" dirty="0">
                <a:solidFill>
                  <a:srgbClr val="931D19"/>
                </a:solidFill>
                <a:latin typeface="Cambria" panose="02040503050406030204" pitchFamily="18" charset="0"/>
              </a:rPr>
              <a:t>- T</a:t>
            </a:r>
            <a:r>
              <a:rPr lang="vi-VN" sz="4000" dirty="0">
                <a:solidFill>
                  <a:srgbClr val="931D19"/>
                </a:solidFill>
                <a:latin typeface="Cambria" panose="02040503050406030204" pitchFamily="18" charset="0"/>
              </a:rPr>
              <a:t>ính được chu vi hình tam giác, hình tứ giác, hình chữ nhật, hình vuông </a:t>
            </a:r>
          </a:p>
          <a:p>
            <a:pPr lvl="0" algn="just"/>
            <a:r>
              <a:rPr lang="vi-VN" sz="4000" dirty="0">
                <a:solidFill>
                  <a:srgbClr val="931D19"/>
                </a:solidFill>
                <a:latin typeface="Cambria" panose="02040503050406030204" pitchFamily="18" charset="0"/>
              </a:rPr>
              <a:t>- Giải quyết được một số vấn đề thực tiễn liên quan đến đo lường.</a:t>
            </a:r>
          </a:p>
        </p:txBody>
      </p:sp>
      <p:pic>
        <p:nvPicPr>
          <p:cNvPr id="13" name="Picture 12">
            <a:extLst>
              <a:ext uri="{FF2B5EF4-FFF2-40B4-BE49-F238E27FC236}">
                <a16:creationId xmlns:a16="http://schemas.microsoft.com/office/drawing/2014/main" id="{D9B05215-FE91-A821-12EE-75D1F75EC00F}"/>
              </a:ext>
            </a:extLst>
          </p:cNvPr>
          <p:cNvPicPr>
            <a:picLocks noChangeAspect="1"/>
          </p:cNvPicPr>
          <p:nvPr/>
        </p:nvPicPr>
        <p:blipFill>
          <a:blip r:embed="rId2"/>
          <a:stretch>
            <a:fillRect/>
          </a:stretch>
        </p:blipFill>
        <p:spPr>
          <a:xfrm>
            <a:off x="3311534" y="403975"/>
            <a:ext cx="5901439" cy="1176630"/>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B2AAF59A-02C5-3A36-CB05-1CCFB5A5E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Tree>
    <p:extLst>
      <p:ext uri="{BB962C8B-B14F-4D97-AF65-F5344CB8AC3E}">
        <p14:creationId xmlns:p14="http://schemas.microsoft.com/office/powerpoint/2010/main" val="336791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3680025" y="1155272"/>
            <a:ext cx="737118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Những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quả</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trứng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đang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bị</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bệnh</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nên</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các</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chú</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con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chưa</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thể</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chào</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đời</a:t>
            </a:r>
            <a:r>
              <a:rPr kumimoji="0" lang="en-US" sz="40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Hãy</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cùng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giúp</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mẹ</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chữa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bệnh</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cho</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những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quả</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trứng</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này</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nhé</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a:t>
            </a: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2">
            <a:extLst>
              <a:ext uri="{28A0092B-C50C-407E-A947-70E740481C1C}">
                <a14:useLocalDpi xmlns:a14="http://schemas.microsoft.com/office/drawing/2010/main" val="0"/>
              </a:ext>
            </a:extLst>
          </a:blip>
          <a:srcRect l="4694" t="70984" r="81154" b="15493"/>
          <a:stretch/>
        </p:blipFill>
        <p:spPr>
          <a:xfrm>
            <a:off x="747187" y="1025969"/>
            <a:ext cx="2932838" cy="3644366"/>
          </a:xfrm>
          <a:prstGeom prst="rect">
            <a:avLst/>
          </a:prstGeom>
        </p:spPr>
      </p:pic>
    </p:spTree>
    <p:extLst>
      <p:ext uri="{BB962C8B-B14F-4D97-AF65-F5344CB8AC3E}">
        <p14:creationId xmlns:p14="http://schemas.microsoft.com/office/powerpoint/2010/main" val="149613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EF19947-FE91-9FDC-7D0D-8EEE9A1A3652}"/>
              </a:ext>
            </a:extLst>
          </p:cNvPr>
          <p:cNvSpPr txBox="1"/>
          <p:nvPr/>
        </p:nvSpPr>
        <p:spPr>
          <a:xfrm>
            <a:off x="1791480" y="743760"/>
            <a:ext cx="925751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Chọn</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chu vi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mỗi</a:t>
            </a:r>
            <a:r>
              <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hình</a:t>
            </a:r>
            <a:r>
              <a:rPr lang="en-US" sz="4000" b="1" dirty="0">
                <a:solidFill>
                  <a:srgbClr val="025684"/>
                </a:solidFill>
                <a:latin typeface="Cambria" panose="02040503050406030204" pitchFamily="18" charset="0"/>
              </a:rPr>
              <a:t>.</a:t>
            </a:r>
            <a:endParaRPr kumimoji="0" lang="en-US" sz="40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endParaRPr>
          </a:p>
        </p:txBody>
      </p:sp>
      <p:pic>
        <p:nvPicPr>
          <p:cNvPr id="9" name="Picture 8">
            <a:extLst>
              <a:ext uri="{FF2B5EF4-FFF2-40B4-BE49-F238E27FC236}">
                <a16:creationId xmlns:a16="http://schemas.microsoft.com/office/drawing/2014/main" id="{795FD7F4-9FA3-10F7-AEE9-B6EFC029AB7D}"/>
              </a:ext>
            </a:extLst>
          </p:cNvPr>
          <p:cNvPicPr>
            <a:picLocks noChangeAspect="1"/>
          </p:cNvPicPr>
          <p:nvPr/>
        </p:nvPicPr>
        <p:blipFill rotWithShape="1">
          <a:blip r:embed="rId3">
            <a:extLst>
              <a:ext uri="{28A0092B-C50C-407E-A947-70E740481C1C}">
                <a14:useLocalDpi xmlns:a14="http://schemas.microsoft.com/office/drawing/2010/main" val="0"/>
              </a:ext>
            </a:extLst>
          </a:blip>
          <a:srcRect l="4694" t="70984" r="81154" b="15493"/>
          <a:stretch/>
        </p:blipFill>
        <p:spPr>
          <a:xfrm>
            <a:off x="1013195" y="710510"/>
            <a:ext cx="715853" cy="889524"/>
          </a:xfrm>
          <a:prstGeom prst="rect">
            <a:avLst/>
          </a:prstGeom>
        </p:spPr>
      </p:pic>
      <p:grpSp>
        <p:nvGrpSpPr>
          <p:cNvPr id="13" name="Group 12">
            <a:extLst>
              <a:ext uri="{FF2B5EF4-FFF2-40B4-BE49-F238E27FC236}">
                <a16:creationId xmlns:a16="http://schemas.microsoft.com/office/drawing/2014/main" id="{35CE58CE-BBF5-4B1C-BD6C-14982D35514D}"/>
              </a:ext>
            </a:extLst>
          </p:cNvPr>
          <p:cNvGrpSpPr/>
          <p:nvPr/>
        </p:nvGrpSpPr>
        <p:grpSpPr>
          <a:xfrm>
            <a:off x="2428875" y="1462087"/>
            <a:ext cx="7296150" cy="2395538"/>
            <a:chOff x="2790825" y="2185987"/>
            <a:chExt cx="6610350" cy="2466975"/>
          </a:xfrm>
        </p:grpSpPr>
        <p:pic>
          <p:nvPicPr>
            <p:cNvPr id="3" name="Picture 2">
              <a:extLst>
                <a:ext uri="{FF2B5EF4-FFF2-40B4-BE49-F238E27FC236}">
                  <a16:creationId xmlns:a16="http://schemas.microsoft.com/office/drawing/2014/main" id="{A9D73580-60F0-4BD2-AC10-6D4B0DCE30EC}"/>
                </a:ext>
              </a:extLst>
            </p:cNvPr>
            <p:cNvPicPr>
              <a:picLocks noChangeAspect="1"/>
            </p:cNvPicPr>
            <p:nvPr/>
          </p:nvPicPr>
          <p:blipFill>
            <a:blip r:embed="rId4"/>
            <a:stretch>
              <a:fillRect/>
            </a:stretch>
          </p:blipFill>
          <p:spPr>
            <a:xfrm>
              <a:off x="2790825" y="2205037"/>
              <a:ext cx="6610350" cy="2447925"/>
            </a:xfrm>
            <a:prstGeom prst="rect">
              <a:avLst/>
            </a:prstGeom>
          </p:spPr>
        </p:pic>
        <p:pic>
          <p:nvPicPr>
            <p:cNvPr id="12" name="Picture 11">
              <a:extLst>
                <a:ext uri="{FF2B5EF4-FFF2-40B4-BE49-F238E27FC236}">
                  <a16:creationId xmlns:a16="http://schemas.microsoft.com/office/drawing/2014/main" id="{0DD3FB54-D7EF-4BC3-89F0-B90F6747FFD7}"/>
                </a:ext>
              </a:extLst>
            </p:cNvPr>
            <p:cNvPicPr>
              <a:picLocks noChangeAspect="1"/>
            </p:cNvPicPr>
            <p:nvPr/>
          </p:nvPicPr>
          <p:blipFill>
            <a:blip r:embed="rId5"/>
            <a:stretch>
              <a:fillRect/>
            </a:stretch>
          </p:blipFill>
          <p:spPr>
            <a:xfrm>
              <a:off x="2805112" y="2185987"/>
              <a:ext cx="2757488" cy="485775"/>
            </a:xfrm>
            <a:prstGeom prst="rect">
              <a:avLst/>
            </a:prstGeom>
          </p:spPr>
        </p:pic>
      </p:grpSp>
      <p:pic>
        <p:nvPicPr>
          <p:cNvPr id="15" name="Picture 14">
            <a:extLst>
              <a:ext uri="{FF2B5EF4-FFF2-40B4-BE49-F238E27FC236}">
                <a16:creationId xmlns:a16="http://schemas.microsoft.com/office/drawing/2014/main" id="{FAC2CE80-7899-403D-9BE0-F52667FABC8A}"/>
              </a:ext>
            </a:extLst>
          </p:cNvPr>
          <p:cNvPicPr>
            <a:picLocks noChangeAspect="1"/>
          </p:cNvPicPr>
          <p:nvPr/>
        </p:nvPicPr>
        <p:blipFill>
          <a:blip r:embed="rId6"/>
          <a:stretch>
            <a:fillRect/>
          </a:stretch>
        </p:blipFill>
        <p:spPr>
          <a:xfrm>
            <a:off x="2581274" y="4152900"/>
            <a:ext cx="7562589" cy="1752600"/>
          </a:xfrm>
          <a:prstGeom prst="rect">
            <a:avLst/>
          </a:prstGeom>
        </p:spPr>
      </p:pic>
      <p:grpSp>
        <p:nvGrpSpPr>
          <p:cNvPr id="16" name="Group 15">
            <a:extLst>
              <a:ext uri="{FF2B5EF4-FFF2-40B4-BE49-F238E27FC236}">
                <a16:creationId xmlns:a16="http://schemas.microsoft.com/office/drawing/2014/main" id="{AA42134D-262B-4F96-88E7-DE0B782E76D4}"/>
              </a:ext>
            </a:extLst>
          </p:cNvPr>
          <p:cNvGrpSpPr/>
          <p:nvPr/>
        </p:nvGrpSpPr>
        <p:grpSpPr>
          <a:xfrm>
            <a:off x="2381250" y="1443037"/>
            <a:ext cx="7296150" cy="2395538"/>
            <a:chOff x="2790825" y="2185987"/>
            <a:chExt cx="6610350" cy="2466975"/>
          </a:xfrm>
        </p:grpSpPr>
        <p:pic>
          <p:nvPicPr>
            <p:cNvPr id="17" name="Picture 16">
              <a:extLst>
                <a:ext uri="{FF2B5EF4-FFF2-40B4-BE49-F238E27FC236}">
                  <a16:creationId xmlns:a16="http://schemas.microsoft.com/office/drawing/2014/main" id="{079BD8B3-F4D9-4514-8928-89BEEACBFB1D}"/>
                </a:ext>
              </a:extLst>
            </p:cNvPr>
            <p:cNvPicPr>
              <a:picLocks noChangeAspect="1"/>
            </p:cNvPicPr>
            <p:nvPr/>
          </p:nvPicPr>
          <p:blipFill>
            <a:blip r:embed="rId4"/>
            <a:stretch>
              <a:fillRect/>
            </a:stretch>
          </p:blipFill>
          <p:spPr>
            <a:xfrm>
              <a:off x="2790825" y="2205037"/>
              <a:ext cx="6610350" cy="2447925"/>
            </a:xfrm>
            <a:prstGeom prst="rect">
              <a:avLst/>
            </a:prstGeom>
          </p:spPr>
        </p:pic>
        <p:pic>
          <p:nvPicPr>
            <p:cNvPr id="18" name="Picture 17">
              <a:extLst>
                <a:ext uri="{FF2B5EF4-FFF2-40B4-BE49-F238E27FC236}">
                  <a16:creationId xmlns:a16="http://schemas.microsoft.com/office/drawing/2014/main" id="{8B17EA8B-ACFA-4774-9B82-FBE0B6FC152F}"/>
                </a:ext>
              </a:extLst>
            </p:cNvPr>
            <p:cNvPicPr>
              <a:picLocks noChangeAspect="1"/>
            </p:cNvPicPr>
            <p:nvPr/>
          </p:nvPicPr>
          <p:blipFill>
            <a:blip r:embed="rId5"/>
            <a:stretch>
              <a:fillRect/>
            </a:stretch>
          </p:blipFill>
          <p:spPr>
            <a:xfrm>
              <a:off x="2805112" y="2185987"/>
              <a:ext cx="2757488" cy="485775"/>
            </a:xfrm>
            <a:prstGeom prst="rect">
              <a:avLst/>
            </a:prstGeom>
          </p:spPr>
        </p:pic>
      </p:grpSp>
      <p:pic>
        <p:nvPicPr>
          <p:cNvPr id="19" name="Picture 18">
            <a:extLst>
              <a:ext uri="{FF2B5EF4-FFF2-40B4-BE49-F238E27FC236}">
                <a16:creationId xmlns:a16="http://schemas.microsoft.com/office/drawing/2014/main" id="{F1264180-B973-4744-BB0A-26536650F895}"/>
              </a:ext>
            </a:extLst>
          </p:cNvPr>
          <p:cNvPicPr>
            <a:picLocks noChangeAspect="1"/>
          </p:cNvPicPr>
          <p:nvPr/>
        </p:nvPicPr>
        <p:blipFill>
          <a:blip r:embed="rId6"/>
          <a:stretch>
            <a:fillRect/>
          </a:stretch>
        </p:blipFill>
        <p:spPr>
          <a:xfrm>
            <a:off x="2533649" y="4133850"/>
            <a:ext cx="7562589" cy="175260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96A223C6-B6FC-A589-779B-FF83DDD636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52" y="91296"/>
            <a:ext cx="989643" cy="889524"/>
          </a:xfrm>
          <a:prstGeom prst="ellipse">
            <a:avLst/>
          </a:prstGeom>
        </p:spPr>
      </p:pic>
    </p:spTree>
    <p:extLst>
      <p:ext uri="{BB962C8B-B14F-4D97-AF65-F5344CB8AC3E}">
        <p14:creationId xmlns:p14="http://schemas.microsoft.com/office/powerpoint/2010/main" val="178712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96DBDFD-CC1F-4D71-813C-48E5F4E684FB}"/>
              </a:ext>
            </a:extLst>
          </p:cNvPr>
          <p:cNvSpPr txBox="1"/>
          <p:nvPr/>
        </p:nvSpPr>
        <p:spPr>
          <a:xfrm>
            <a:off x="2681685" y="1860802"/>
            <a:ext cx="6887006"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mbria" panose="02040503050406030204" pitchFamily="18" charset="0"/>
                <a:ea typeface="+mn-ea"/>
                <a:cs typeface="+mn-cs"/>
              </a:rPr>
              <a:t>Thực hiện cá nhân vào nháp</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pic>
        <p:nvPicPr>
          <p:cNvPr id="1026" name="Picture 2">
            <a:extLst>
              <a:ext uri="{FF2B5EF4-FFF2-40B4-BE49-F238E27FC236}">
                <a16:creationId xmlns:a16="http://schemas.microsoft.com/office/drawing/2014/main" id="{CDF5187B-671B-4C53-9726-D7134D023E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917" l="667" r="97000">
                        <a14:foregroundMark x1="43500" y1="32000" x2="49583" y2="76083"/>
                        <a14:foregroundMark x1="44000" y1="65667" x2="42583" y2="81917"/>
                        <a14:foregroundMark x1="40417" y1="68083" x2="38000" y2="88750"/>
                        <a14:foregroundMark x1="10333" y1="92083" x2="77500" y2="88000"/>
                        <a14:foregroundMark x1="19333" y1="82917" x2="73083" y2="90667"/>
                        <a14:foregroundMark x1="13500" y1="83167" x2="25083" y2="95250"/>
                        <a14:foregroundMark x1="15167" y1="83417" x2="19333" y2="99917"/>
                        <a14:foregroundMark x1="19333" y1="99917" x2="19333" y2="99917"/>
                        <a14:foregroundMark x1="6417" y1="90667" x2="10833" y2="97917"/>
                        <a14:foregroundMark x1="10833" y1="97917" x2="10833" y2="97917"/>
                        <a14:foregroundMark x1="7167" y1="93083" x2="24167" y2="98667"/>
                        <a14:foregroundMark x1="24167" y1="98667" x2="88417" y2="96500"/>
                        <a14:foregroundMark x1="67500" y1="83917" x2="83750" y2="94083"/>
                        <a14:foregroundMark x1="86667" y1="89000" x2="97083" y2="98167"/>
                        <a14:foregroundMark x1="92500" y1="91167" x2="94000" y2="92333"/>
                        <a14:foregroundMark x1="49833" y1="65250" x2="58333" y2="76083"/>
                        <a14:foregroundMark x1="55167" y1="59917" x2="59333" y2="78583"/>
                        <a14:foregroundMark x1="44250" y1="79000" x2="64417" y2="83167"/>
                        <a14:foregroundMark x1="43333" y1="77083" x2="75500" y2="82667"/>
                        <a14:foregroundMark x1="33083" y1="66667" x2="34583" y2="74667"/>
                        <a14:foregroundMark x1="33833" y1="68833" x2="37750" y2="75667"/>
                        <a14:foregroundMark x1="33583" y1="69083" x2="35500" y2="73917"/>
                        <a14:foregroundMark x1="667" y1="91417" x2="3083" y2="96500"/>
                        <a14:foregroundMark x1="51083" y1="23500" x2="51333" y2="44833"/>
                        <a14:foregroundMark x1="43750" y1="22583" x2="50333" y2="48750"/>
                        <a14:foregroundMark x1="60250" y1="30583" x2="60333" y2="46917"/>
                        <a14:foregroundMark x1="60333" y1="46917" x2="41583" y2="34167"/>
                        <a14:foregroundMark x1="41583" y1="34167" x2="42583" y2="41417"/>
                        <a14:foregroundMark x1="42583" y1="41417" x2="42083" y2="41417"/>
                        <a14:foregroundMark x1="31167" y1="44833" x2="36500" y2="47250"/>
                        <a14:foregroundMark x1="49833" y1="71250" x2="53750" y2="76833"/>
                        <a14:foregroundMark x1="41833" y1="81250" x2="49583" y2="84083"/>
                        <a14:foregroundMark x1="43750" y1="81667" x2="49833" y2="84583"/>
                        <a14:foregroundMark x1="52750" y1="25000" x2="57833" y2="33000"/>
                        <a14:foregroundMark x1="47667" y1="25667" x2="47167" y2="27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941" y="2743623"/>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2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D31F8AE-C08E-4249-B839-CD1004408576}"/>
              </a:ext>
            </a:extLst>
          </p:cNvPr>
          <p:cNvPicPr>
            <a:picLocks noChangeAspect="1"/>
          </p:cNvPicPr>
          <p:nvPr/>
        </p:nvPicPr>
        <p:blipFill>
          <a:blip r:embed="rId2"/>
          <a:stretch>
            <a:fillRect/>
          </a:stretch>
        </p:blipFill>
        <p:spPr>
          <a:xfrm>
            <a:off x="1095643" y="1548313"/>
            <a:ext cx="3854504" cy="2404562"/>
          </a:xfrm>
          <a:prstGeom prst="rect">
            <a:avLst/>
          </a:prstGeom>
        </p:spPr>
      </p:pic>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chữ</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nhật</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hồng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(8 </a:t>
            </a:r>
            <a:r>
              <a:rPr lang="en-US" sz="3200">
                <a:solidFill>
                  <a:srgbClr val="0070C0"/>
                </a:solidFill>
                <a:latin typeface="Arial" panose="020B0604020202020204" pitchFamily="34" charset="0"/>
                <a:ea typeface="Calibri" panose="020F0502020204030204" pitchFamily="34" charset="0"/>
                <a:cs typeface="Arial" panose="020B0604020202020204" pitchFamily="34" charset="0"/>
              </a:rPr>
              <a:t>+ 5) </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x 2 = 26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3">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spTree>
    <p:extLst>
      <p:ext uri="{BB962C8B-B14F-4D97-AF65-F5344CB8AC3E}">
        <p14:creationId xmlns:p14="http://schemas.microsoft.com/office/powerpoint/2010/main" val="183712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1F307AA-73F3-E971-E17E-807CF601E041}"/>
              </a:ext>
            </a:extLst>
          </p:cNvPr>
          <p:cNvSpPr/>
          <p:nvPr/>
        </p:nvSpPr>
        <p:spPr>
          <a:xfrm>
            <a:off x="582999" y="238125"/>
            <a:ext cx="11084378" cy="6109433"/>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C797D28-AD31-4E12-AA3B-6311E6B9865E}"/>
              </a:ext>
            </a:extLst>
          </p:cNvPr>
          <p:cNvSpPr/>
          <p:nvPr/>
        </p:nvSpPr>
        <p:spPr>
          <a:xfrm>
            <a:off x="4981576" y="2318207"/>
            <a:ext cx="6496050" cy="14784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Chu vi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hình</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vuông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màu</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vàng</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70C0"/>
                </a:solidFill>
                <a:latin typeface="Arial" panose="020B0604020202020204" pitchFamily="34" charset="0"/>
                <a:ea typeface="Calibri" panose="020F0502020204030204" pitchFamily="34" charset="0"/>
                <a:cs typeface="Arial" panose="020B0604020202020204" pitchFamily="34" charset="0"/>
              </a:rPr>
              <a:t>là</a:t>
            </a: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lvl="0" algn="ctr">
              <a:lnSpc>
                <a:spcPct val="150000"/>
              </a:lnSpc>
            </a:pPr>
            <a:r>
              <a:rPr lang="en-US" sz="3200" dirty="0">
                <a:solidFill>
                  <a:srgbClr val="0070C0"/>
                </a:solidFill>
                <a:latin typeface="Arial" panose="020B0604020202020204" pitchFamily="34" charset="0"/>
                <a:ea typeface="Calibri" panose="020F0502020204030204" pitchFamily="34" charset="0"/>
                <a:cs typeface="Arial" panose="020B0604020202020204" pitchFamily="34" charset="0"/>
              </a:rPr>
              <a:t>7 x 4 = 28 (cm)</a:t>
            </a:r>
            <a:endParaRPr kumimoji="0" 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828AAF33-E01E-4C45-B62C-C5FC17790417}"/>
              </a:ext>
            </a:extLst>
          </p:cNvPr>
          <p:cNvPicPr>
            <a:picLocks noChangeAspect="1"/>
          </p:cNvPicPr>
          <p:nvPr/>
        </p:nvPicPr>
        <p:blipFill rotWithShape="1">
          <a:blip r:embed="rId2">
            <a:extLst>
              <a:ext uri="{28A0092B-C50C-407E-A947-70E740481C1C}">
                <a14:useLocalDpi xmlns:a14="http://schemas.microsoft.com/office/drawing/2010/main" val="0"/>
              </a:ext>
            </a:extLst>
          </a:blip>
          <a:srcRect l="47128" t="5034" r="47295" b="87347"/>
          <a:stretch/>
        </p:blipFill>
        <p:spPr>
          <a:xfrm>
            <a:off x="10240793" y="4759519"/>
            <a:ext cx="1101013" cy="1642371"/>
          </a:xfrm>
          <a:prstGeom prst="rect">
            <a:avLst/>
          </a:prstGeom>
        </p:spPr>
      </p:pic>
      <p:pic>
        <p:nvPicPr>
          <p:cNvPr id="8" name="Picture 7">
            <a:extLst>
              <a:ext uri="{FF2B5EF4-FFF2-40B4-BE49-F238E27FC236}">
                <a16:creationId xmlns:a16="http://schemas.microsoft.com/office/drawing/2014/main" id="{AC57F3C9-2B69-411E-AD1C-301908870937}"/>
              </a:ext>
            </a:extLst>
          </p:cNvPr>
          <p:cNvPicPr>
            <a:picLocks noChangeAspect="1"/>
          </p:cNvPicPr>
          <p:nvPr/>
        </p:nvPicPr>
        <p:blipFill>
          <a:blip r:embed="rId3"/>
          <a:stretch>
            <a:fillRect/>
          </a:stretch>
        </p:blipFill>
        <p:spPr>
          <a:xfrm>
            <a:off x="1023579" y="1945269"/>
            <a:ext cx="3648036" cy="2541006"/>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D84E9531-2A2A-E3D4-3E4E-DBA3C75E1B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2" y="91296"/>
            <a:ext cx="1250771" cy="1144117"/>
          </a:xfrm>
          <a:prstGeom prst="ellipse">
            <a:avLst/>
          </a:prstGeom>
        </p:spPr>
      </p:pic>
    </p:spTree>
    <p:extLst>
      <p:ext uri="{BB962C8B-B14F-4D97-AF65-F5344CB8AC3E}">
        <p14:creationId xmlns:p14="http://schemas.microsoft.com/office/powerpoint/2010/main" val="135508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3D0FCC-5205-B024-08E1-173D8C6DC387}"/>
              </a:ext>
            </a:extLst>
          </p:cNvPr>
          <p:cNvSpPr/>
          <p:nvPr/>
        </p:nvSpPr>
        <p:spPr>
          <a:xfrm>
            <a:off x="582999" y="506326"/>
            <a:ext cx="11084378" cy="5841232"/>
          </a:xfrm>
          <a:prstGeom prst="roundRect">
            <a:avLst/>
          </a:prstGeom>
          <a:solidFill>
            <a:schemeClr val="bg1">
              <a:alpha val="93000"/>
            </a:schemeClr>
          </a:solidFill>
          <a:ln w="57150">
            <a:solidFill>
              <a:srgbClr val="02568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3AA2DDF-841C-B8AC-4EA1-67E9CE64F938}"/>
              </a:ext>
            </a:extLst>
          </p:cNvPr>
          <p:cNvSpPr txBox="1"/>
          <p:nvPr/>
        </p:nvSpPr>
        <p:spPr>
          <a:xfrm>
            <a:off x="4732261" y="1410341"/>
            <a:ext cx="638844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Núi</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lửa</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sắp</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phun</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trào</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gây</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nguy</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hiểm</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đến</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cuộc</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sống</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của</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Khủng</a:t>
            </a:r>
            <a:r>
              <a:rPr kumimoji="0" lang="en-US" sz="4400" b="0"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Long.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Hãy</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giải</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cứu</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25684"/>
                </a:solidFill>
                <a:effectLst/>
                <a:uLnTx/>
                <a:uFillTx/>
                <a:latin typeface="Cambria" panose="02040503050406030204" pitchFamily="18" charset="0"/>
                <a:ea typeface="+mn-ea"/>
                <a:cs typeface="+mn-cs"/>
              </a:rPr>
              <a:t>ngay</a:t>
            </a:r>
            <a:r>
              <a:rPr kumimoji="0" lang="en-US" sz="4400" b="1" i="0" u="none" strike="noStrike" kern="1200" cap="none" spc="0" normalizeH="0" baseline="0" noProof="0" dirty="0">
                <a:ln>
                  <a:noFill/>
                </a:ln>
                <a:solidFill>
                  <a:srgbClr val="025684"/>
                </a:solidFill>
                <a:effectLst/>
                <a:uLnTx/>
                <a:uFillTx/>
                <a:latin typeface="Cambria" panose="02040503050406030204" pitchFamily="18" charset="0"/>
                <a:ea typeface="+mn-ea"/>
                <a:cs typeface="+mn-cs"/>
              </a:rPr>
              <a:t>!</a:t>
            </a:r>
          </a:p>
        </p:txBody>
      </p:sp>
      <p:grpSp>
        <p:nvGrpSpPr>
          <p:cNvPr id="9" name="Group 8">
            <a:extLst>
              <a:ext uri="{FF2B5EF4-FFF2-40B4-BE49-F238E27FC236}">
                <a16:creationId xmlns:a16="http://schemas.microsoft.com/office/drawing/2014/main" id="{C3A77B89-626F-F865-44B6-B8D6FC9749B9}"/>
              </a:ext>
            </a:extLst>
          </p:cNvPr>
          <p:cNvGrpSpPr/>
          <p:nvPr/>
        </p:nvGrpSpPr>
        <p:grpSpPr>
          <a:xfrm>
            <a:off x="676269" y="0"/>
            <a:ext cx="4744166" cy="6114049"/>
            <a:chOff x="676269" y="0"/>
            <a:chExt cx="4744166" cy="6114049"/>
          </a:xfrm>
        </p:grpSpPr>
        <p:pic>
          <p:nvPicPr>
            <p:cNvPr id="8" name="Picture 7">
              <a:extLst>
                <a:ext uri="{FF2B5EF4-FFF2-40B4-BE49-F238E27FC236}">
                  <a16:creationId xmlns:a16="http://schemas.microsoft.com/office/drawing/2014/main" id="{B52B750E-03EE-2761-D206-9A6D06D9956F}"/>
                </a:ext>
              </a:extLst>
            </p:cNvPr>
            <p:cNvPicPr>
              <a:picLocks noChangeAspect="1"/>
            </p:cNvPicPr>
            <p:nvPr/>
          </p:nvPicPr>
          <p:blipFill rotWithShape="1">
            <a:blip r:embed="rId2">
              <a:extLst>
                <a:ext uri="{28A0092B-C50C-407E-A947-70E740481C1C}">
                  <a14:useLocalDpi xmlns:a14="http://schemas.microsoft.com/office/drawing/2010/main" val="0"/>
                </a:ext>
              </a:extLst>
            </a:blip>
            <a:srcRect t="11766" r="73834" b="59161"/>
            <a:stretch/>
          </p:blipFill>
          <p:spPr>
            <a:xfrm>
              <a:off x="676269" y="0"/>
              <a:ext cx="4269759" cy="5128354"/>
            </a:xfrm>
            <a:prstGeom prst="rect">
              <a:avLst/>
            </a:prstGeom>
          </p:spPr>
        </p:pic>
        <p:pic>
          <p:nvPicPr>
            <p:cNvPr id="6" name="Picture 5">
              <a:extLst>
                <a:ext uri="{FF2B5EF4-FFF2-40B4-BE49-F238E27FC236}">
                  <a16:creationId xmlns:a16="http://schemas.microsoft.com/office/drawing/2014/main" id="{9B762A04-CD6A-F966-10A3-90B07A5129EF}"/>
                </a:ext>
              </a:extLst>
            </p:cNvPr>
            <p:cNvPicPr>
              <a:picLocks noChangeAspect="1"/>
            </p:cNvPicPr>
            <p:nvPr/>
          </p:nvPicPr>
          <p:blipFill rotWithShape="1">
            <a:blip r:embed="rId3">
              <a:extLst>
                <a:ext uri="{28A0092B-C50C-407E-A947-70E740481C1C}">
                  <a14:useLocalDpi xmlns:a14="http://schemas.microsoft.com/office/drawing/2010/main" val="0"/>
                </a:ext>
              </a:extLst>
            </a:blip>
            <a:srcRect l="23185" t="71939" r="62663" b="14538"/>
            <a:stretch/>
          </p:blipFill>
          <p:spPr>
            <a:xfrm>
              <a:off x="2357617" y="2308168"/>
              <a:ext cx="3062818" cy="3805881"/>
            </a:xfrm>
            <a:prstGeom prst="rect">
              <a:avLst/>
            </a:prstGeom>
          </p:spPr>
        </p:pic>
      </p:grpSp>
    </p:spTree>
    <p:extLst>
      <p:ext uri="{BB962C8B-B14F-4D97-AF65-F5344CB8AC3E}">
        <p14:creationId xmlns:p14="http://schemas.microsoft.com/office/powerpoint/2010/main" val="92533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9108103-2C4F-02E0-EDAC-9DABF908CDA2}"/>
              </a:ext>
            </a:extLst>
          </p:cNvPr>
          <p:cNvPicPr>
            <a:picLocks noChangeAspect="1"/>
          </p:cNvPicPr>
          <p:nvPr/>
        </p:nvPicPr>
        <p:blipFill rotWithShape="1">
          <a:blip r:embed="rId2">
            <a:extLst>
              <a:ext uri="{28A0092B-C50C-407E-A947-70E740481C1C}">
                <a14:useLocalDpi xmlns:a14="http://schemas.microsoft.com/office/drawing/2010/main" val="0"/>
              </a:ext>
            </a:extLst>
          </a:blip>
          <a:srcRect l="23185" t="71939" r="62663" b="14538"/>
          <a:stretch/>
        </p:blipFill>
        <p:spPr>
          <a:xfrm>
            <a:off x="864712" y="360765"/>
            <a:ext cx="1267409" cy="1574891"/>
          </a:xfrm>
          <a:prstGeom prst="rect">
            <a:avLst/>
          </a:prstGeom>
        </p:spPr>
      </p:pic>
      <p:pic>
        <p:nvPicPr>
          <p:cNvPr id="3" name="Picture 2">
            <a:extLst>
              <a:ext uri="{FF2B5EF4-FFF2-40B4-BE49-F238E27FC236}">
                <a16:creationId xmlns:a16="http://schemas.microsoft.com/office/drawing/2014/main" id="{8901638C-5945-42EC-B7D5-D918973C4067}"/>
              </a:ext>
            </a:extLst>
          </p:cNvPr>
          <p:cNvPicPr>
            <a:picLocks noChangeAspect="1"/>
          </p:cNvPicPr>
          <p:nvPr/>
        </p:nvPicPr>
        <p:blipFill>
          <a:blip r:embed="rId3"/>
          <a:stretch>
            <a:fillRect/>
          </a:stretch>
        </p:blipFill>
        <p:spPr>
          <a:xfrm>
            <a:off x="1328737" y="2181225"/>
            <a:ext cx="5857875" cy="3333750"/>
          </a:xfrm>
          <a:prstGeom prst="rect">
            <a:avLst/>
          </a:prstGeom>
        </p:spPr>
      </p:pic>
      <p:sp>
        <p:nvSpPr>
          <p:cNvPr id="4" name="TextBox 3">
            <a:extLst>
              <a:ext uri="{FF2B5EF4-FFF2-40B4-BE49-F238E27FC236}">
                <a16:creationId xmlns:a16="http://schemas.microsoft.com/office/drawing/2014/main" id="{E9EC58AF-52FE-4CF2-8197-640B39782136}"/>
              </a:ext>
            </a:extLst>
          </p:cNvPr>
          <p:cNvSpPr txBox="1"/>
          <p:nvPr/>
        </p:nvSpPr>
        <p:spPr>
          <a:xfrm>
            <a:off x="2095500" y="762000"/>
            <a:ext cx="8343900" cy="769441"/>
          </a:xfrm>
          <a:prstGeom prst="rect">
            <a:avLst/>
          </a:prstGeom>
          <a:noFill/>
        </p:spPr>
        <p:txBody>
          <a:bodyPr wrap="square" rtlCol="0">
            <a:spAutoFit/>
          </a:bodyPr>
          <a:lstStyle/>
          <a:p>
            <a:pPr algn="l"/>
            <a:r>
              <a:rPr lang="en-US" sz="4400" b="0" i="0" dirty="0">
                <a:solidFill>
                  <a:srgbClr val="000000"/>
                </a:solidFill>
                <a:effectLst/>
              </a:rPr>
              <a:t>Theo </a:t>
            </a:r>
            <a:r>
              <a:rPr lang="en-US" sz="4400" b="0" i="0" dirty="0" err="1">
                <a:solidFill>
                  <a:srgbClr val="000000"/>
                </a:solidFill>
                <a:effectLst/>
              </a:rPr>
              <a:t>em</a:t>
            </a:r>
            <a:r>
              <a:rPr lang="en-US" sz="4400" b="0" i="0" dirty="0">
                <a:solidFill>
                  <a:srgbClr val="000000"/>
                </a:solidFill>
                <a:effectLst/>
              </a:rPr>
              <a:t>, </a:t>
            </a:r>
            <a:r>
              <a:rPr lang="en-US" sz="4400" b="0" i="0" dirty="0" err="1">
                <a:solidFill>
                  <a:srgbClr val="000000"/>
                </a:solidFill>
                <a:effectLst/>
              </a:rPr>
              <a:t>Việt</a:t>
            </a:r>
            <a:r>
              <a:rPr lang="en-US" sz="4400" b="0" i="0" dirty="0">
                <a:solidFill>
                  <a:srgbClr val="000000"/>
                </a:solidFill>
                <a:effectLst/>
              </a:rPr>
              <a:t> </a:t>
            </a:r>
            <a:r>
              <a:rPr lang="en-US" sz="4400" b="0" i="0" dirty="0" err="1">
                <a:solidFill>
                  <a:srgbClr val="000000"/>
                </a:solidFill>
                <a:effectLst/>
              </a:rPr>
              <a:t>tính</a:t>
            </a:r>
            <a:r>
              <a:rPr lang="en-US" sz="4400" b="0" i="0" dirty="0">
                <a:solidFill>
                  <a:srgbClr val="000000"/>
                </a:solidFill>
                <a:effectLst/>
              </a:rPr>
              <a:t> </a:t>
            </a:r>
            <a:r>
              <a:rPr lang="en-US" sz="4400" b="0" i="0" dirty="0" err="1">
                <a:solidFill>
                  <a:srgbClr val="000000"/>
                </a:solidFill>
                <a:effectLst/>
              </a:rPr>
              <a:t>đúng</a:t>
            </a:r>
            <a:r>
              <a:rPr lang="en-US" sz="4400" b="0" i="0" dirty="0">
                <a:solidFill>
                  <a:srgbClr val="000000"/>
                </a:solidFill>
                <a:effectLst/>
              </a:rPr>
              <a:t> hay </a:t>
            </a:r>
            <a:r>
              <a:rPr lang="en-US" sz="4400" b="0" i="0" dirty="0" err="1">
                <a:solidFill>
                  <a:srgbClr val="000000"/>
                </a:solidFill>
                <a:effectLst/>
              </a:rPr>
              <a:t>sai</a:t>
            </a:r>
            <a:r>
              <a:rPr lang="en-US" sz="4400" b="0" i="0" dirty="0">
                <a:solidFill>
                  <a:srgbClr val="000000"/>
                </a:solidFill>
                <a:effectLst/>
              </a:rPr>
              <a:t>?</a:t>
            </a:r>
            <a:endParaRPr lang="en-US" sz="4400" dirty="0">
              <a:ln w="508000">
                <a:solidFill>
                  <a:srgbClr val="781C07"/>
                </a:solidFill>
              </a:ln>
              <a:solidFill>
                <a:srgbClr val="781C07"/>
              </a:solidFill>
            </a:endParaRPr>
          </a:p>
        </p:txBody>
      </p:sp>
      <p:sp>
        <p:nvSpPr>
          <p:cNvPr id="5" name="TextBox 4">
            <a:extLst>
              <a:ext uri="{FF2B5EF4-FFF2-40B4-BE49-F238E27FC236}">
                <a16:creationId xmlns:a16="http://schemas.microsoft.com/office/drawing/2014/main" id="{B1166EE3-2E9B-4CAE-B8C4-9EB14444E932}"/>
              </a:ext>
            </a:extLst>
          </p:cNvPr>
          <p:cNvSpPr txBox="1"/>
          <p:nvPr/>
        </p:nvSpPr>
        <p:spPr>
          <a:xfrm>
            <a:off x="7172325" y="2466975"/>
            <a:ext cx="4457700" cy="2246769"/>
          </a:xfrm>
          <a:prstGeom prst="rect">
            <a:avLst/>
          </a:prstGeom>
          <a:noFill/>
        </p:spPr>
        <p:txBody>
          <a:bodyPr wrap="square" rtlCol="0">
            <a:spAutoFit/>
          </a:bodyPr>
          <a:lstStyle/>
          <a:p>
            <a:pPr algn="just"/>
            <a:r>
              <a:rPr lang="vi-VN" sz="2800" b="1" i="0" dirty="0">
                <a:solidFill>
                  <a:srgbClr val="FF0000"/>
                </a:solidFill>
                <a:effectLst/>
                <a:latin typeface="Calibri" panose="020F0502020204030204" pitchFamily="34" charset="0"/>
                <a:cs typeface="Calibri" panose="020F0502020204030204" pitchFamily="34" charset="0"/>
              </a:rPr>
              <a:t>Vì chiều rộng và chiều dài không cùng đơn vị đo. Muốn tính chu vi ta phải đổi độ dài các cạnh về cùng một đơn vị. Vậy bạn Việt tính sai.</a:t>
            </a:r>
            <a:endParaRPr lang="en-US" sz="2800" b="1" dirty="0">
              <a:ln w="508000">
                <a:solidFill>
                  <a:srgbClr val="781C07"/>
                </a:solidFill>
              </a:ln>
              <a:solidFill>
                <a:srgbClr val="FF0000"/>
              </a:solidFill>
              <a:latin typeface="Calibri" panose="020F0502020204030204" pitchFamily="34" charset="0"/>
              <a:cs typeface="Calibri" panose="020F0502020204030204" pitchFamily="34" charset="0"/>
            </a:endParaRP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C691AEB3-5623-E842-2F1B-AF38215CB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53" y="91296"/>
            <a:ext cx="939486" cy="891198"/>
          </a:xfrm>
          <a:prstGeom prst="ellipse">
            <a:avLst/>
          </a:prstGeom>
        </p:spPr>
      </p:pic>
    </p:spTree>
    <p:extLst>
      <p:ext uri="{BB962C8B-B14F-4D97-AF65-F5344CB8AC3E}">
        <p14:creationId xmlns:p14="http://schemas.microsoft.com/office/powerpoint/2010/main" val="20894166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500" dirty="0">
            <a:ln w="508000">
              <a:solidFill>
                <a:srgbClr val="781C07"/>
              </a:solidFill>
            </a:ln>
            <a:solidFill>
              <a:srgbClr val="781C07"/>
            </a:solidFill>
            <a:latin typeface="#9Slide07 SVNBang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235</Words>
  <Application>Microsoft Office PowerPoint</Application>
  <PresentationFormat>Widescreen</PresentationFormat>
  <Paragraphs>25</Paragraphs>
  <Slides>11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Cambria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30</cp:revision>
  <dcterms:created xsi:type="dcterms:W3CDTF">2022-10-23T10:26:54Z</dcterms:created>
  <dcterms:modified xsi:type="dcterms:W3CDTF">2026-01-27T01:52:52Z</dcterms:modified>
</cp:coreProperties>
</file>