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60" r:id="rId7"/>
    <p:sldId id="265" r:id="rId8"/>
    <p:sldId id="261" r:id="rId9"/>
    <p:sldId id="26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Climber Clipart - Climbing Trees Cartoon , Transparent Cartoon -  Jing.fm">
            <a:extLst>
              <a:ext uri="{FF2B5EF4-FFF2-40B4-BE49-F238E27FC236}">
                <a16:creationId xmlns:a16="http://schemas.microsoft.com/office/drawing/2014/main" id="{C42FCA43-CFA9-4735-B14D-394D92282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"/>
          <a:stretch/>
        </p:blipFill>
        <p:spPr bwMode="auto">
          <a:xfrm>
            <a:off x="5396526" y="1391479"/>
            <a:ext cx="6742466" cy="54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5336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F529F-EA21-45A4-B28B-A9AB17F9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213" y="0"/>
            <a:ext cx="6784136" cy="6427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996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241145" y="2025871"/>
            <a:ext cx="3088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/>
              <a:t>1. </a:t>
            </a:r>
            <a:r>
              <a:rPr lang="vi-VN" sz="4000" dirty="0"/>
              <a:t>Quan sát, nói tên và nơi sống của cây trong mỗi hình dưới đây.</a:t>
            </a:r>
            <a:endParaRPr lang="vi-VN" sz="40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DFC3-65F0-4ADD-8A78-C06894CFC719}"/>
              </a:ext>
            </a:extLst>
          </p:cNvPr>
          <p:cNvSpPr/>
          <p:nvPr/>
        </p:nvSpPr>
        <p:spPr>
          <a:xfrm>
            <a:off x="4817927" y="2880987"/>
            <a:ext cx="2805008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Cây hoa sen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1E5376-AB16-4DF5-A3E4-63C1A79B2341}"/>
              </a:ext>
            </a:extLst>
          </p:cNvPr>
          <p:cNvSpPr/>
          <p:nvPr/>
        </p:nvSpPr>
        <p:spPr>
          <a:xfrm>
            <a:off x="7872281" y="430924"/>
            <a:ext cx="3274151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Cây rau muống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FABAD8-5BE4-409D-9BC1-4B53692FEE3B}"/>
              </a:ext>
            </a:extLst>
          </p:cNvPr>
          <p:cNvSpPr/>
          <p:nvPr/>
        </p:nvSpPr>
        <p:spPr>
          <a:xfrm>
            <a:off x="4032354" y="6153069"/>
            <a:ext cx="357841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Cây xương rồng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6904B-23AF-43CB-8D82-E410B474FFD8}"/>
              </a:ext>
            </a:extLst>
          </p:cNvPr>
          <p:cNvSpPr/>
          <p:nvPr/>
        </p:nvSpPr>
        <p:spPr>
          <a:xfrm>
            <a:off x="9248931" y="3678460"/>
            <a:ext cx="234829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Cây đước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996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241145" y="2025871"/>
            <a:ext cx="3088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/>
              <a:t>1. </a:t>
            </a:r>
            <a:r>
              <a:rPr lang="vi-VN" sz="4000" dirty="0"/>
              <a:t>Quan sát, nói tên và nơi sống của cây trong mỗi hình dưới đây.</a:t>
            </a:r>
            <a:endParaRPr lang="vi-VN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CF3CD-1A0F-4F5E-A4ED-DFDB6809D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98"/>
          <a:stretch/>
        </p:blipFill>
        <p:spPr>
          <a:xfrm>
            <a:off x="4135887" y="66260"/>
            <a:ext cx="7088704" cy="6427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61CEE-586C-49A1-A08B-DE1CC3B35920}"/>
              </a:ext>
            </a:extLst>
          </p:cNvPr>
          <p:cNvSpPr/>
          <p:nvPr/>
        </p:nvSpPr>
        <p:spPr>
          <a:xfrm>
            <a:off x="5987160" y="364664"/>
            <a:ext cx="246068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Cây chuối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2EE77E-0879-43D9-A92E-BEFC57F94147}"/>
              </a:ext>
            </a:extLst>
          </p:cNvPr>
          <p:cNvSpPr/>
          <p:nvPr/>
        </p:nvSpPr>
        <p:spPr>
          <a:xfrm>
            <a:off x="8709285" y="3952466"/>
            <a:ext cx="224157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Cây dừa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14B483-26E9-4202-82ED-B15A512BEE13}"/>
              </a:ext>
            </a:extLst>
          </p:cNvPr>
          <p:cNvSpPr/>
          <p:nvPr/>
        </p:nvSpPr>
        <p:spPr>
          <a:xfrm>
            <a:off x="4451938" y="5331560"/>
            <a:ext cx="294661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</a:rPr>
              <a:t>Cây rong rêu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E05D-4C50-412E-8A9E-84274CC8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516E1-47E5-43EB-AA45-448CD3509D7B}"/>
              </a:ext>
            </a:extLst>
          </p:cNvPr>
          <p:cNvSpPr txBox="1"/>
          <p:nvPr/>
        </p:nvSpPr>
        <p:spPr>
          <a:xfrm>
            <a:off x="1136214" y="287012"/>
            <a:ext cx="110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2. </a:t>
            </a:r>
            <a:r>
              <a:rPr lang="vi-VN" sz="3200" dirty="0"/>
              <a:t>Các cây đó sống ở môi trường trên cạn hay dưới nước?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996A-DF18-40EA-AB61-E3A846AC1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932" t="5193" r="57747" b="59942"/>
          <a:stretch/>
        </p:blipFill>
        <p:spPr>
          <a:xfrm>
            <a:off x="704869" y="1848893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EC089-42BD-4B5B-BDD2-833A53F4E5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69" t="7158" r="51856" b="59144"/>
          <a:stretch/>
        </p:blipFill>
        <p:spPr>
          <a:xfrm>
            <a:off x="6138295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F0E28-4E87-4568-B037-AF850BFB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183" t="10734" r="7496" b="54401"/>
          <a:stretch/>
        </p:blipFill>
        <p:spPr>
          <a:xfrm>
            <a:off x="3812992" y="1848892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318AD-8B7A-42CF-9AE2-3A38E16E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92" t="54705" r="60823" b="13585"/>
          <a:stretch/>
        </p:blipFill>
        <p:spPr>
          <a:xfrm>
            <a:off x="6662962" y="1848892"/>
            <a:ext cx="1850234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35009-C7B8-4892-9895-FDCA062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601" t="60075" r="13414" b="8215"/>
          <a:stretch/>
        </p:blipFill>
        <p:spPr>
          <a:xfrm>
            <a:off x="702486" y="4484141"/>
            <a:ext cx="1850234" cy="16851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89805-748E-4424-BE2B-D6AC09C18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25" t="55312" r="54200" b="10990"/>
          <a:stretch/>
        </p:blipFill>
        <p:spPr>
          <a:xfrm>
            <a:off x="3158057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A34E3-956B-4D9C-8ADB-B4FE0C008B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23" t="16810" r="8164" b="14701"/>
          <a:stretch/>
        </p:blipFill>
        <p:spPr>
          <a:xfrm>
            <a:off x="9118533" y="1848892"/>
            <a:ext cx="2469361" cy="457005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429CC-AE83-4C36-8AAC-AA2945320BD2}"/>
              </a:ext>
            </a:extLst>
          </p:cNvPr>
          <p:cNvSpPr/>
          <p:nvPr/>
        </p:nvSpPr>
        <p:spPr>
          <a:xfrm>
            <a:off x="1562530" y="909886"/>
            <a:ext cx="211627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</a:rPr>
              <a:t>Trên cạn</a:t>
            </a:r>
            <a:endParaRPr lang="vi-V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254B7-9B14-4431-AC3C-972DCF678A57}"/>
              </a:ext>
            </a:extLst>
          </p:cNvPr>
          <p:cNvSpPr/>
          <p:nvPr/>
        </p:nvSpPr>
        <p:spPr>
          <a:xfrm>
            <a:off x="7677389" y="909886"/>
            <a:ext cx="256093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</a:rPr>
              <a:t>Dưới nước</a:t>
            </a:r>
            <a:endParaRPr lang="vi-VN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888 2.51535E-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591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2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59753 -0.05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-28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24857 0.08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1003 -0.125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62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039 -0.2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72721 -0.024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29C99-3782-4ED2-A4A6-870DD6AE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4A815-868C-465C-961C-C5D5867D3B3B}"/>
              </a:ext>
            </a:extLst>
          </p:cNvPr>
          <p:cNvSpPr txBox="1"/>
          <p:nvPr/>
        </p:nvSpPr>
        <p:spPr>
          <a:xfrm>
            <a:off x="1005588" y="287012"/>
            <a:ext cx="1105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3. </a:t>
            </a:r>
            <a:r>
              <a:rPr lang="vi-VN" sz="3200" dirty="0"/>
              <a:t>Phân loại các cây em biết dựa vào nơi sống, môi trường sống và hoàn thành bảng theo mẫu.</a:t>
            </a:r>
            <a:endParaRPr lang="vi-VN" sz="32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4AA1AE-0E31-43B1-BC7C-8EC246177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18547"/>
              </p:ext>
            </p:extLst>
          </p:nvPr>
        </p:nvGraphicFramePr>
        <p:xfrm>
          <a:off x="444736" y="1605036"/>
          <a:ext cx="11302528" cy="415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632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</a:tblGrid>
              <a:tr h="593393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Tên cây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59339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Cây rau cải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Ruộng, vườn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77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49524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7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3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286061" y="216415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cây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351501" y="2305615"/>
            <a:ext cx="2563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Hãy hỏi bạn về tên và nơi sống của cây trong mỗi thẻ hình dưới đây.</a:t>
            </a:r>
            <a:endParaRPr lang="vi-VN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F2EE8-8971-476D-B096-DD1505FD3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3103" y="1228543"/>
            <a:ext cx="8796667" cy="50794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163103" y="3624701"/>
            <a:ext cx="246068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Cây đu đủ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096000" y="3624700"/>
            <a:ext cx="302494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Cây hoa súng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718153" y="3624699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Cây lúa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4605479" y="6209277"/>
            <a:ext cx="269646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Cây bèo cái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7862137" y="6209277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Cây xấu hổ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3AF73-2AEB-418B-8E83-8971E174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8968"/>
            <a:ext cx="12192000" cy="5584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3. </a:t>
            </a:r>
            <a:r>
              <a:rPr lang="vi-VN" sz="2400" dirty="0"/>
              <a:t>Gắn các thẻ hình ở trên vào môi trường sống phù hợp trong bức tranh sau.</a:t>
            </a:r>
            <a:endParaRPr lang="vi-VN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48FF-7166-4AF1-9D90-EE6CFA239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14" t="4589" r="75396" b="60006"/>
          <a:stretch/>
        </p:blipFill>
        <p:spPr>
          <a:xfrm>
            <a:off x="1683026" y="687963"/>
            <a:ext cx="1596383" cy="1547397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8F101-8F38-4CA8-9315-ABBFF501F6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280" t="4534" r="38630" b="60061"/>
          <a:stretch/>
        </p:blipFill>
        <p:spPr>
          <a:xfrm>
            <a:off x="3445566" y="687963"/>
            <a:ext cx="1596383" cy="1547397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BB02A-C59B-44A5-ABB8-2D0172CE85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879" t="4534" r="3031" b="60061"/>
          <a:stretch/>
        </p:blipFill>
        <p:spPr>
          <a:xfrm>
            <a:off x="5179958" y="687963"/>
            <a:ext cx="1596383" cy="1547397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1A0E1-6838-42D0-92CA-518CE6AB60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39" t="55844" r="57671" b="8751"/>
          <a:stretch/>
        </p:blipFill>
        <p:spPr>
          <a:xfrm>
            <a:off x="6914350" y="687963"/>
            <a:ext cx="1596383" cy="1547397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11F33-3E43-4F80-94B9-A13D2AAD17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70" t="55844" r="21840" b="8751"/>
          <a:stretch/>
        </p:blipFill>
        <p:spPr>
          <a:xfrm>
            <a:off x="8648742" y="687963"/>
            <a:ext cx="1596383" cy="1547397"/>
          </a:xfrm>
          <a:prstGeom prst="round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2201 0.11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58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41823 0.24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233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5234 0.43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17" y="21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27943 0.25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126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52161 0.112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Quan sát hình dưới đây và giải thích vì sao cây lục bình sau khi đưa lên cạn một thời gian lại bị héo.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1E4D9-01C1-4A75-A68E-9BEB932B1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11" t="11957" r="55700" b="18233"/>
          <a:stretch/>
        </p:blipFill>
        <p:spPr>
          <a:xfrm>
            <a:off x="2125029" y="1811309"/>
            <a:ext cx="3301232" cy="325538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9B58A-BA08-4FD8-A944-92C8CC34B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850" t="11958" r="5061" b="18232"/>
          <a:stretch/>
        </p:blipFill>
        <p:spPr>
          <a:xfrm>
            <a:off x="6574632" y="1811309"/>
            <a:ext cx="3301232" cy="3255380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166AC-224C-4781-9D71-6463505EE1C3}"/>
              </a:ext>
            </a:extLst>
          </p:cNvPr>
          <p:cNvSpPr txBox="1"/>
          <p:nvPr/>
        </p:nvSpPr>
        <p:spPr>
          <a:xfrm>
            <a:off x="4645868" y="1518922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Cây lục bình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62D6EE-1B77-4E35-BA20-0859C911F878}"/>
              </a:ext>
            </a:extLst>
          </p:cNvPr>
          <p:cNvSpPr/>
          <p:nvPr/>
        </p:nvSpPr>
        <p:spPr>
          <a:xfrm>
            <a:off x="424536" y="2600176"/>
            <a:ext cx="1570255" cy="1962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accent6">
                    <a:lumMod val="75000"/>
                  </a:schemeClr>
                </a:solidFill>
              </a:rPr>
              <a:t>Ở dưới nước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3E42EF5-25A0-408E-9D5D-0EC1883FB939}"/>
              </a:ext>
            </a:extLst>
          </p:cNvPr>
          <p:cNvSpPr/>
          <p:nvPr/>
        </p:nvSpPr>
        <p:spPr>
          <a:xfrm>
            <a:off x="5556499" y="3289122"/>
            <a:ext cx="887895" cy="584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47109E-D2FA-439F-A8A9-63F1D80C14D5}"/>
              </a:ext>
            </a:extLst>
          </p:cNvPr>
          <p:cNvSpPr/>
          <p:nvPr/>
        </p:nvSpPr>
        <p:spPr>
          <a:xfrm>
            <a:off x="10006102" y="2526117"/>
            <a:ext cx="1550662" cy="18257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>
                <a:solidFill>
                  <a:schemeClr val="accent6">
                    <a:lumMod val="75000"/>
                  </a:schemeClr>
                </a:solidFill>
              </a:rPr>
              <a:t>Trồng trên cạn</a:t>
            </a:r>
            <a:endParaRPr lang="vi-VN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76DF5-8978-4A67-B419-AFD3A6B52045}"/>
              </a:ext>
            </a:extLst>
          </p:cNvPr>
          <p:cNvSpPr txBox="1"/>
          <p:nvPr/>
        </p:nvSpPr>
        <p:spPr>
          <a:xfrm>
            <a:off x="424536" y="5271212"/>
            <a:ext cx="742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2. </a:t>
            </a:r>
            <a:r>
              <a:rPr lang="vi-VN" sz="2800" dirty="0"/>
              <a:t>Điều gì sẽ xảy ra nếu môi trường sống của cây bị thay đổi?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68D03-E9CF-47EE-8BBF-9B4456863E4F}"/>
              </a:ext>
            </a:extLst>
          </p:cNvPr>
          <p:cNvSpPr txBox="1"/>
          <p:nvPr/>
        </p:nvSpPr>
        <p:spPr>
          <a:xfrm>
            <a:off x="4058684" y="5895907"/>
            <a:ext cx="62295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Cây sẽ bị héo khô hoặc đuối nước.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  <p:bldP spid="10" grpId="0" animBg="1"/>
      <p:bldP spid="1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139754-B286-4A1B-A3D0-73D4BCF2868F}"/>
              </a:ext>
            </a:extLst>
          </p:cNvPr>
          <p:cNvGrpSpPr/>
          <p:nvPr/>
        </p:nvGrpSpPr>
        <p:grpSpPr>
          <a:xfrm>
            <a:off x="1742660" y="460513"/>
            <a:ext cx="8706680" cy="5936974"/>
            <a:chOff x="3493531" y="182217"/>
            <a:chExt cx="8698469" cy="64935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C5B5433-8101-46D9-AB89-205DDA665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93531" y="182217"/>
              <a:ext cx="8698469" cy="6493565"/>
            </a:xfrm>
            <a:prstGeom prst="rect">
              <a:avLst/>
            </a:prstGeom>
          </p:spPr>
        </p:pic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A58FE8D0-6E1C-41AE-81D7-7EA18B98B9C6}"/>
                </a:ext>
              </a:extLst>
            </p:cNvPr>
            <p:cNvSpPr/>
            <p:nvPr/>
          </p:nvSpPr>
          <p:spPr>
            <a:xfrm>
              <a:off x="8587408" y="543338"/>
              <a:ext cx="3246784" cy="1015449"/>
            </a:xfrm>
            <a:prstGeom prst="wedgeRoundRectCallout">
              <a:avLst>
                <a:gd name="adj1" fmla="val -42455"/>
                <a:gd name="adj2" fmla="val 72756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8A0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i="1" dirty="0">
                  <a:solidFill>
                    <a:schemeClr val="tx1"/>
                  </a:solidFill>
                </a:rPr>
                <a:t>Cây này sống trên cạn, em tưới ngập nước thế nó chết đấy!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278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</cp:revision>
  <dcterms:created xsi:type="dcterms:W3CDTF">2021-06-02T02:35:09Z</dcterms:created>
  <dcterms:modified xsi:type="dcterms:W3CDTF">2026-01-06T05:39:35Z</dcterms:modified>
</cp:coreProperties>
</file>