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0"/>
  </p:notesMasterIdLst>
  <p:sldIdLst>
    <p:sldId id="268" r:id="rId2"/>
    <p:sldId id="258" r:id="rId3"/>
    <p:sldId id="259" r:id="rId4"/>
    <p:sldId id="267" r:id="rId5"/>
    <p:sldId id="261" r:id="rId6"/>
    <p:sldId id="265" r:id="rId7"/>
    <p:sldId id="264" r:id="rId8"/>
    <p:sldId id="266" r:id="rId9"/>
  </p:sldIdLst>
  <p:sldSz cx="9144000" cy="5143500" type="screen16x9"/>
  <p:notesSz cx="6858000" cy="9144000"/>
  <p:embeddedFontLst>
    <p:embeddedFont>
      <p:font typeface="Pangolin" panose="020B0604020202020204" charset="0"/>
      <p:regular r:id="rId11"/>
    </p:embeddedFont>
    <p:embeddedFont>
      <p:font typeface="Baloo 2" panose="020B0604020202020204" charset="0"/>
      <p:regular r:id="rId12"/>
      <p:bold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8C54"/>
    <a:srgbClr val="62BB47"/>
    <a:srgbClr val="00A651"/>
    <a:srgbClr val="AC98C9"/>
    <a:srgbClr val="E5E1EE"/>
    <a:srgbClr val="A165AB"/>
    <a:srgbClr val="FAD5E6"/>
    <a:srgbClr val="BDD646"/>
    <a:srgbClr val="E8F0C7"/>
    <a:srgbClr val="DDE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C710F-8ECD-4C85-BF59-EB7B87D8E4C5}">
  <a:tblStyle styleId="{8CEC710F-8ECD-4C85-BF59-EB7B87D8E4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60"/>
  </p:normalViewPr>
  <p:slideViewPr>
    <p:cSldViewPr snapToGrid="0">
      <p:cViewPr varScale="1">
        <p:scale>
          <a:sx n="109" d="100"/>
          <a:sy n="109" d="100"/>
        </p:scale>
        <p:origin x="72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486177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5202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1"/>
        </a:solidFill>
        <a:effectLst/>
      </p:bgPr>
    </p:bg>
    <p:spTree>
      <p:nvGrpSpPr>
        <p:cNvPr id="1" name="Shape 74"/>
        <p:cNvGrpSpPr/>
        <p:nvPr/>
      </p:nvGrpSpPr>
      <p:grpSpPr>
        <a:xfrm>
          <a:off x="0" y="0"/>
          <a:ext cx="0" cy="0"/>
          <a:chOff x="0" y="0"/>
          <a:chExt cx="0" cy="0"/>
        </a:xfrm>
      </p:grpSpPr>
      <p:sp>
        <p:nvSpPr>
          <p:cNvPr id="2" name="Rounded Rectangle 1"/>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02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chemeClr val="accent6">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72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AD5E6"/>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BA8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16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BA8CBA"/>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8</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569660"/>
          </a:xfrm>
          <a:prstGeom prst="rect">
            <a:avLst/>
          </a:prstGeom>
          <a:noFill/>
        </p:spPr>
        <p:txBody>
          <a:bodyPr wrap="square" rtlCol="0">
            <a:spAutoFit/>
          </a:bodyPr>
          <a:lstStyle/>
          <a:p>
            <a:pPr algn="ctr"/>
            <a:r>
              <a:rPr lang="en-US" sz="4800" dirty="0">
                <a:ln w="9525" cmpd="thickThin">
                  <a:solidFill>
                    <a:srgbClr val="7030A0"/>
                  </a:solidFill>
                </a:ln>
                <a:solidFill>
                  <a:srgbClr val="FFC000"/>
                </a:solidFill>
                <a:latin typeface="UTM Cookies" panose="02040603050506020204" pitchFamily="18" charset="0"/>
              </a:rPr>
              <a:t>CHIA SẺ</a:t>
            </a:r>
            <a:r>
              <a:rPr lang="en-US" sz="4800" baseline="0" dirty="0">
                <a:ln w="9525" cmpd="thickThin">
                  <a:solidFill>
                    <a:srgbClr val="7030A0"/>
                  </a:solidFill>
                </a:ln>
                <a:solidFill>
                  <a:srgbClr val="FFC000"/>
                </a:solidFill>
                <a:latin typeface="UTM Cookies" panose="02040603050506020204" pitchFamily="18" charset="0"/>
              </a:rPr>
              <a:t> CỘNG ĐỒNG</a:t>
            </a:r>
            <a:endParaRPr lang="en-US" sz="48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232963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AD5E6"/>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165A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905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5E1EE"/>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C9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AC98C9"/>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9</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446550"/>
          </a:xfrm>
          <a:prstGeom prst="rect">
            <a:avLst/>
          </a:prstGeom>
          <a:noFill/>
        </p:spPr>
        <p:txBody>
          <a:bodyPr wrap="square" rtlCol="0">
            <a:spAutoFit/>
          </a:bodyPr>
          <a:lstStyle/>
          <a:p>
            <a:pPr algn="ctr"/>
            <a:r>
              <a:rPr lang="en-US" sz="4400" dirty="0">
                <a:ln w="9525" cmpd="thickThin">
                  <a:solidFill>
                    <a:srgbClr val="7030A0"/>
                  </a:solidFill>
                </a:ln>
                <a:solidFill>
                  <a:srgbClr val="FFC000"/>
                </a:solidFill>
                <a:latin typeface="UTM Cookies" panose="02040603050506020204" pitchFamily="18" charset="0"/>
              </a:rPr>
              <a:t>MÔI</a:t>
            </a:r>
            <a:r>
              <a:rPr lang="en-US" sz="4400" baseline="0" dirty="0">
                <a:ln w="9525" cmpd="thickThin">
                  <a:solidFill>
                    <a:srgbClr val="7030A0"/>
                  </a:solidFill>
                </a:ln>
                <a:solidFill>
                  <a:srgbClr val="FFC000"/>
                </a:solidFill>
                <a:latin typeface="UTM Cookies" panose="02040603050506020204" pitchFamily="18" charset="0"/>
              </a:rPr>
              <a:t> TRƯỜNG QUANH EM</a:t>
            </a:r>
            <a:endParaRPr lang="en-US" sz="44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1915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5E1EE"/>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C98C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037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982991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9"/>
          <p:cNvSpPr txBox="1">
            <a:spLocks noGrp="1"/>
          </p:cNvSpPr>
          <p:nvPr>
            <p:ph type="title"/>
          </p:nvPr>
        </p:nvSpPr>
        <p:spPr>
          <a:xfrm>
            <a:off x="713100" y="1233175"/>
            <a:ext cx="315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713100" y="2803075"/>
            <a:ext cx="3150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4914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2" name="Google Shape;62;p9"/>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2026/1/6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extLst>
      <p:ext uri="{BB962C8B-B14F-4D97-AF65-F5344CB8AC3E}">
        <p14:creationId xmlns:p14="http://schemas.microsoft.com/office/powerpoint/2010/main" val="1904068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9E27F"/>
        </a:solidFill>
        <a:effectLst/>
      </p:bgPr>
    </p:bg>
    <p:spTree>
      <p:nvGrpSpPr>
        <p:cNvPr id="1" name="Shape 74"/>
        <p:cNvGrpSpPr/>
        <p:nvPr/>
      </p:nvGrpSpPr>
      <p:grpSpPr>
        <a:xfrm>
          <a:off x="0" y="0"/>
          <a:ext cx="0" cy="0"/>
          <a:chOff x="0" y="0"/>
          <a:chExt cx="0" cy="0"/>
        </a:xfrm>
      </p:grpSpPr>
      <p:sp>
        <p:nvSpPr>
          <p:cNvPr id="2"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267;p25"/>
          <p:cNvGrpSpPr/>
          <p:nvPr userDrawn="1"/>
        </p:nvGrpSpPr>
        <p:grpSpPr>
          <a:xfrm rot="1093143">
            <a:off x="7684861" y="3602545"/>
            <a:ext cx="975516" cy="936649"/>
            <a:chOff x="3885600" y="2960625"/>
            <a:chExt cx="470600" cy="451850"/>
          </a:xfrm>
        </p:grpSpPr>
        <p:sp>
          <p:nvSpPr>
            <p:cNvPr id="4"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3;p2"/>
          <p:cNvGrpSpPr/>
          <p:nvPr userDrawn="1"/>
        </p:nvGrpSpPr>
        <p:grpSpPr>
          <a:xfrm rot="10800000" flipH="1">
            <a:off x="0" y="1662988"/>
            <a:ext cx="10175022" cy="3480512"/>
            <a:chOff x="1367050" y="3059225"/>
            <a:chExt cx="1407100" cy="848450"/>
          </a:xfrm>
        </p:grpSpPr>
        <p:sp>
          <p:nvSpPr>
            <p:cNvPr id="13"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6"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7" name="TextBox 16"/>
          <p:cNvSpPr txBox="1"/>
          <p:nvPr userDrawn="1"/>
        </p:nvSpPr>
        <p:spPr>
          <a:xfrm>
            <a:off x="6922851" y="4876800"/>
            <a:ext cx="1605064" cy="215444"/>
          </a:xfrm>
          <a:prstGeom prst="rect">
            <a:avLst/>
          </a:prstGeom>
          <a:noFill/>
        </p:spPr>
        <p:txBody>
          <a:bodyPr wrap="square" rtlCol="0">
            <a:spAutoFit/>
          </a:bodyPr>
          <a:lstStyle/>
          <a:p>
            <a:r>
              <a:rPr lang="en-US" sz="800" dirty="0">
                <a:solidFill>
                  <a:srgbClr val="F37022"/>
                </a:solidFill>
              </a:rPr>
              <a:t>FeistyForwarders_0968120672</a:t>
            </a:r>
          </a:p>
        </p:txBody>
      </p:sp>
      <p:sp>
        <p:nvSpPr>
          <p:cNvPr id="18"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246;p25"/>
          <p:cNvGrpSpPr/>
          <p:nvPr userDrawn="1"/>
        </p:nvGrpSpPr>
        <p:grpSpPr>
          <a:xfrm>
            <a:off x="8429016" y="2303715"/>
            <a:ext cx="514295" cy="474382"/>
            <a:chOff x="712875" y="2205450"/>
            <a:chExt cx="233675" cy="215550"/>
          </a:xfrm>
        </p:grpSpPr>
        <p:sp>
          <p:nvSpPr>
            <p:cNvPr id="20"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2;p25"/>
          <p:cNvGrpSpPr/>
          <p:nvPr userDrawn="1"/>
        </p:nvGrpSpPr>
        <p:grpSpPr>
          <a:xfrm>
            <a:off x="7629971" y="2578996"/>
            <a:ext cx="739324" cy="681878"/>
            <a:chOff x="751275" y="1814050"/>
            <a:chExt cx="233675" cy="215525"/>
          </a:xfrm>
        </p:grpSpPr>
        <p:sp>
          <p:nvSpPr>
            <p:cNvPr id="26"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roup 31"/>
          <p:cNvGrpSpPr/>
          <p:nvPr userDrawn="1"/>
        </p:nvGrpSpPr>
        <p:grpSpPr>
          <a:xfrm>
            <a:off x="3620184" y="264720"/>
            <a:ext cx="1776113" cy="1418528"/>
            <a:chOff x="3620184" y="264720"/>
            <a:chExt cx="1776113" cy="1418528"/>
          </a:xfrm>
        </p:grpSpPr>
        <p:sp>
          <p:nvSpPr>
            <p:cNvPr id="33"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userDrawn="1"/>
          </p:nvSpPr>
          <p:spPr>
            <a:xfrm>
              <a:off x="3693975" y="710267"/>
              <a:ext cx="1672253" cy="523220"/>
            </a:xfrm>
            <a:prstGeom prst="rect">
              <a:avLst/>
            </a:prstGeom>
            <a:noFill/>
          </p:spPr>
          <p:txBody>
            <a:bodyPr wrap="none" rtlCol="0">
              <a:spAutoFit/>
            </a:bodyPr>
            <a:lstStyle/>
            <a:p>
              <a:r>
                <a:rPr lang="en-US" sz="2800" dirty="0">
                  <a:solidFill>
                    <a:srgbClr val="F37022"/>
                  </a:solidFill>
                  <a:latin typeface="UTM Cookies" panose="02040603050506020204" pitchFamily="18" charset="0"/>
                </a:rPr>
                <a:t>CHỦ</a:t>
              </a:r>
              <a:r>
                <a:rPr lang="en-US" sz="2800" baseline="0" dirty="0">
                  <a:solidFill>
                    <a:srgbClr val="F37022"/>
                  </a:solidFill>
                  <a:latin typeface="UTM Cookies" panose="02040603050506020204" pitchFamily="18" charset="0"/>
                </a:rPr>
                <a:t> ĐỀ 2</a:t>
              </a:r>
              <a:endParaRPr lang="en-US" sz="2800" dirty="0">
                <a:solidFill>
                  <a:srgbClr val="F37022"/>
                </a:solidFill>
                <a:latin typeface="UTM Cookies" panose="02040603050506020204" pitchFamily="18" charset="0"/>
              </a:endParaRPr>
            </a:p>
          </p:txBody>
        </p:sp>
      </p:grpSp>
      <p:sp>
        <p:nvSpPr>
          <p:cNvPr id="36"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01;p25"/>
          <p:cNvGrpSpPr/>
          <p:nvPr userDrawn="1"/>
        </p:nvGrpSpPr>
        <p:grpSpPr>
          <a:xfrm rot="186006">
            <a:off x="3963397" y="1246298"/>
            <a:ext cx="501149" cy="1012800"/>
            <a:chOff x="656025" y="2751350"/>
            <a:chExt cx="311375" cy="629275"/>
          </a:xfrm>
        </p:grpSpPr>
        <p:sp>
          <p:nvSpPr>
            <p:cNvPr id="38"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189785" y="1282768"/>
            <a:ext cx="3852421" cy="769441"/>
          </a:xfrm>
          <a:prstGeom prst="rect">
            <a:avLst/>
          </a:prstGeom>
          <a:noFill/>
        </p:spPr>
        <p:txBody>
          <a:bodyPr wrap="square" rtlCol="0">
            <a:spAutoFit/>
          </a:bodyPr>
          <a:lstStyle/>
          <a:p>
            <a:r>
              <a:rPr lang="en-US" sz="4400" dirty="0">
                <a:ln w="28575" cmpd="thickThin">
                  <a:solidFill>
                    <a:schemeClr val="accent2">
                      <a:lumMod val="50000"/>
                    </a:schemeClr>
                  </a:solidFill>
                </a:ln>
                <a:solidFill>
                  <a:schemeClr val="bg1"/>
                </a:solidFill>
                <a:latin typeface="UTM Cookies" panose="02040603050506020204" pitchFamily="18" charset="0"/>
              </a:rPr>
              <a:t>RÈN</a:t>
            </a:r>
            <a:r>
              <a:rPr lang="en-US" sz="4400" baseline="0" dirty="0">
                <a:ln w="28575" cmpd="thickThin">
                  <a:solidFill>
                    <a:schemeClr val="accent2">
                      <a:lumMod val="50000"/>
                    </a:schemeClr>
                  </a:solidFill>
                </a:ln>
                <a:solidFill>
                  <a:schemeClr val="bg1"/>
                </a:solidFill>
                <a:latin typeface="UTM Cookies" panose="02040603050506020204" pitchFamily="18" charset="0"/>
              </a:rPr>
              <a:t> NẾP SỐNG</a:t>
            </a:r>
            <a:endParaRPr lang="en-US" sz="4400" dirty="0">
              <a:ln w="28575" cmpd="thickThin">
                <a:solidFill>
                  <a:schemeClr val="accent2">
                    <a:lumMod val="50000"/>
                  </a:schemeClr>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174965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9E27F"/>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69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EF8B0"/>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64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rgbClr val="438030"/>
                  </a:solidFill>
                  <a:latin typeface="UTM Cookies" panose="02040603050506020204" pitchFamily="18" charset="0"/>
                </a:rPr>
                <a:t>CHỦ</a:t>
              </a:r>
              <a:r>
                <a:rPr lang="en-US" sz="2800" baseline="0" dirty="0">
                  <a:solidFill>
                    <a:srgbClr val="438030"/>
                  </a:solidFill>
                  <a:latin typeface="UTM Cookies" panose="02040603050506020204" pitchFamily="18" charset="0"/>
                </a:rPr>
                <a:t> ĐỀ 4</a:t>
              </a:r>
              <a:endParaRPr lang="en-US" sz="2800" dirty="0">
                <a:solidFill>
                  <a:srgbClr val="43803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38446" y="666654"/>
            <a:ext cx="3269859"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TỰ</a:t>
            </a:r>
            <a:r>
              <a:rPr lang="en-US" sz="4400" baseline="0" dirty="0">
                <a:ln w="28575" cmpd="thickThin">
                  <a:solidFill>
                    <a:srgbClr val="438030"/>
                  </a:solidFill>
                </a:ln>
                <a:solidFill>
                  <a:schemeClr val="bg1"/>
                </a:solidFill>
                <a:latin typeface="UTM Cookies" panose="02040603050506020204" pitchFamily="18" charset="0"/>
              </a:rPr>
              <a:t> PHỤC VỤ BẢN THÂN</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16176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80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8F0C7"/>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CD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2D050"/>
              </a:solidFill>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BDD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3F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438030"/>
                    </a:solidFill>
                  </a:ln>
                  <a:solidFill>
                    <a:srgbClr val="92D050"/>
                  </a:solidFill>
                  <a:latin typeface="UTM Cookies" panose="02040603050506020204" pitchFamily="18" charset="0"/>
                </a:rPr>
                <a:t>CHỦ</a:t>
              </a:r>
              <a:r>
                <a:rPr lang="en-US" sz="2800" baseline="0" dirty="0">
                  <a:ln>
                    <a:solidFill>
                      <a:srgbClr val="438030"/>
                    </a:solidFill>
                  </a:ln>
                  <a:solidFill>
                    <a:srgbClr val="92D050"/>
                  </a:solidFill>
                  <a:latin typeface="UTM Cookies" panose="02040603050506020204" pitchFamily="18" charset="0"/>
                </a:rPr>
                <a:t> ĐỀ 5</a:t>
              </a:r>
              <a:endParaRPr lang="en-US" sz="2800" dirty="0">
                <a:ln>
                  <a:solidFill>
                    <a:srgbClr val="438030"/>
                  </a:solidFill>
                </a:ln>
                <a:solidFill>
                  <a:srgbClr val="92D05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248166" y="710196"/>
            <a:ext cx="3707295"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GIA ĐÌNH</a:t>
            </a:r>
            <a:r>
              <a:rPr lang="en-US" sz="4400" baseline="0" dirty="0">
                <a:ln w="28575" cmpd="thickThin">
                  <a:solidFill>
                    <a:srgbClr val="438030"/>
                  </a:solidFill>
                </a:ln>
                <a:solidFill>
                  <a:schemeClr val="bg1"/>
                </a:solidFill>
                <a:latin typeface="UTM Cookies" panose="02040603050506020204" pitchFamily="18" charset="0"/>
              </a:rPr>
              <a:t> THÂN THƯƠNG</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285621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8F0C7"/>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BDD64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73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5">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chemeClr val="accent5">
                    <a:lumMod val="75000"/>
                  </a:schemeClr>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chemeClr val="accent6">
                      <a:lumMod val="50000"/>
                    </a:schemeClr>
                  </a:solidFill>
                  <a:latin typeface="UTM Cookies" panose="02040603050506020204" pitchFamily="18" charset="0"/>
                </a:rPr>
                <a:t>CHỦ</a:t>
              </a:r>
              <a:r>
                <a:rPr lang="en-US" sz="2800" baseline="0" dirty="0">
                  <a:solidFill>
                    <a:schemeClr val="accent6">
                      <a:lumMod val="50000"/>
                    </a:schemeClr>
                  </a:solidFill>
                  <a:latin typeface="UTM Cookies" panose="02040603050506020204" pitchFamily="18" charset="0"/>
                </a:rPr>
                <a:t> ĐỀ 6</a:t>
              </a:r>
              <a:endParaRPr lang="en-US" sz="2800" dirty="0">
                <a:solidFill>
                  <a:schemeClr val="accent6">
                    <a:lumMod val="50000"/>
                  </a:schemeClr>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938992"/>
          </a:xfrm>
          <a:prstGeom prst="rect">
            <a:avLst/>
          </a:prstGeom>
          <a:noFill/>
        </p:spPr>
        <p:txBody>
          <a:bodyPr wrap="square" rtlCol="0">
            <a:spAutoFit/>
          </a:bodyPr>
          <a:lstStyle/>
          <a:p>
            <a:pPr algn="ctr"/>
            <a:r>
              <a:rPr lang="en-US" sz="4000" dirty="0">
                <a:ln w="28575" cmpd="thickThin">
                  <a:solidFill>
                    <a:srgbClr val="0070C0"/>
                  </a:solidFill>
                </a:ln>
                <a:solidFill>
                  <a:schemeClr val="bg1"/>
                </a:solidFill>
                <a:latin typeface="UTM Cookies" panose="02040603050506020204" pitchFamily="18" charset="0"/>
              </a:rPr>
              <a:t>TỰ</a:t>
            </a:r>
            <a:r>
              <a:rPr lang="en-US" sz="4000" baseline="0" dirty="0">
                <a:ln w="28575" cmpd="thickThin">
                  <a:solidFill>
                    <a:srgbClr val="0070C0"/>
                  </a:solidFill>
                </a:ln>
                <a:solidFill>
                  <a:schemeClr val="bg1"/>
                </a:solidFill>
                <a:latin typeface="UTM Cookies" panose="02040603050506020204" pitchFamily="18" charset="0"/>
              </a:rPr>
              <a:t> CHĂM SÓC VÀ BẢO VỆ BẢN THÂN</a:t>
            </a:r>
            <a:endParaRPr lang="en-US" sz="4000" dirty="0">
              <a:ln w="28575" cmpd="thickThin">
                <a:solidFill>
                  <a:srgbClr val="0070C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01470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6922851" y="4876800"/>
            <a:ext cx="1605064" cy="215444"/>
          </a:xfrm>
          <a:prstGeom prst="rect">
            <a:avLst/>
          </a:prstGeom>
          <a:noFill/>
        </p:spPr>
        <p:txBody>
          <a:bodyPr wrap="square" rtlCol="0">
            <a:spAutoFit/>
          </a:bodyPr>
          <a:lstStyle/>
          <a:p>
            <a:r>
              <a:rPr lang="en-US" sz="800" dirty="0">
                <a:solidFill>
                  <a:schemeClr val="tx1"/>
                </a:solidFill>
              </a:rPr>
              <a:t>FeistyForwarders_0968120672</a:t>
            </a:r>
          </a:p>
        </p:txBody>
      </p:sp>
    </p:spTree>
  </p:cSld>
  <p:clrMap bg1="lt1" tx1="dk1" bg2="dk2" tx2="lt2" accent1="accent1" accent2="accent2" accent3="accent3" accent4="accent4" accent5="accent5" accent6="accent6" hlink="hlink" folHlink="folHlink"/>
  <p:sldLayoutIdLst>
    <p:sldLayoutId id="2147483676" r:id="rId1"/>
    <p:sldLayoutId id="2147483671" r:id="rId2"/>
    <p:sldLayoutId id="2147483679" r:id="rId3"/>
    <p:sldLayoutId id="2147483680" r:id="rId4"/>
    <p:sldLayoutId id="2147483672" r:id="rId5"/>
    <p:sldLayoutId id="2147483681" r:id="rId6"/>
    <p:sldLayoutId id="2147483673" r:id="rId7"/>
    <p:sldLayoutId id="2147483682" r:id="rId8"/>
    <p:sldLayoutId id="2147483674" r:id="rId9"/>
    <p:sldLayoutId id="2147483683" r:id="rId10"/>
    <p:sldLayoutId id="2147483675" r:id="rId11"/>
    <p:sldLayoutId id="2147483684" r:id="rId12"/>
    <p:sldLayoutId id="2147483677" r:id="rId13"/>
    <p:sldLayoutId id="2147483685" r:id="rId14"/>
    <p:sldLayoutId id="2147483678" r:id="rId15"/>
    <p:sldLayoutId id="2147483655" r:id="rId16"/>
    <p:sldLayoutId id="214748368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6.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114550" y="1257300"/>
            <a:ext cx="5086350" cy="1143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a:endParaRPr lang="vi-VN" sz="825"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a:cs typeface="Times New Roman"/>
            </a:endParaRPr>
          </a:p>
        </p:txBody>
      </p:sp>
      <p:sp>
        <p:nvSpPr>
          <p:cNvPr id="14348" name="WordArt 12"/>
          <p:cNvSpPr>
            <a:spLocks noChangeArrowheads="1" noChangeShapeType="1" noTextEdit="1"/>
          </p:cNvSpPr>
          <p:nvPr/>
        </p:nvSpPr>
        <p:spPr bwMode="auto">
          <a:xfrm>
            <a:off x="2113755" y="1696861"/>
            <a:ext cx="4629945" cy="541514"/>
          </a:xfrm>
          <a:prstGeom prst="rect">
            <a:avLst/>
          </a:prstGeom>
        </p:spPr>
        <p:txBody>
          <a:bodyPr wrap="none" fromWordArt="1">
            <a:prstTxWarp prst="textPlain">
              <a:avLst>
                <a:gd name="adj" fmla="val 50000"/>
              </a:avLst>
            </a:prstTxWarp>
          </a:bodyPr>
          <a:lstStyle/>
          <a:p>
            <a:pPr algn="ctr">
              <a:defRPr/>
            </a:pPr>
            <a:r>
              <a:rPr lang="en-US" sz="27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MÔN: </a:t>
            </a:r>
            <a:r>
              <a:rPr lang="en-US" sz="2700" b="1" kern="10" dirty="0" smtClean="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HĐTN</a:t>
            </a:r>
            <a:endParaRPr lang="en-US" sz="27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endParaRPr>
          </a:p>
        </p:txBody>
      </p:sp>
      <p:grpSp>
        <p:nvGrpSpPr>
          <p:cNvPr id="2053" name="Group 13"/>
          <p:cNvGrpSpPr>
            <a:grpSpLocks/>
          </p:cNvGrpSpPr>
          <p:nvPr/>
        </p:nvGrpSpPr>
        <p:grpSpPr bwMode="auto">
          <a:xfrm>
            <a:off x="1" y="-10716"/>
            <a:ext cx="9192491" cy="5128022"/>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314450" y="400050"/>
            <a:ext cx="699827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en-US" sz="2100" b="1" dirty="0">
                <a:solidFill>
                  <a:srgbClr val="FF0000"/>
                </a:solidFill>
                <a:cs typeface="Times New Roman" pitchFamily="18" charset="0"/>
              </a:rPr>
              <a:t>ỦY BAN NHÂN </a:t>
            </a:r>
            <a:r>
              <a:rPr lang="en-US" sz="2100" b="1">
                <a:solidFill>
                  <a:srgbClr val="FF0000"/>
                </a:solidFill>
                <a:cs typeface="Times New Roman" pitchFamily="18" charset="0"/>
              </a:rPr>
              <a:t>DÂN </a:t>
            </a:r>
            <a:r>
              <a:rPr lang="vi-VN" sz="2100" b="1" smtClean="0">
                <a:solidFill>
                  <a:srgbClr val="FF0000"/>
                </a:solidFill>
                <a:cs typeface="Times New Roman" pitchFamily="18" charset="0"/>
              </a:rPr>
              <a:t>PHƯỜNG BỔ ĐỀ</a:t>
            </a:r>
            <a:endParaRPr lang="en-US" sz="2100" b="1" dirty="0">
              <a:solidFill>
                <a:srgbClr val="FF0000"/>
              </a:solidFill>
              <a:cs typeface="Times New Roman" pitchFamily="18" charset="0"/>
            </a:endParaRPr>
          </a:p>
          <a:p>
            <a:pPr algn="ctr" eaLnBrk="1" hangingPunct="1">
              <a:lnSpc>
                <a:spcPct val="150000"/>
              </a:lnSpc>
            </a:pPr>
            <a:r>
              <a:rPr lang="en-US" sz="2100" b="1" dirty="0">
                <a:solidFill>
                  <a:srgbClr val="FF0000"/>
                </a:solidFill>
                <a:cs typeface="Times New Roman" pitchFamily="18" charset="0"/>
              </a:rPr>
              <a:t>TRƯỜNG TIỂU HỌC ÁI MỘ B</a:t>
            </a:r>
          </a:p>
        </p:txBody>
      </p:sp>
      <p:sp>
        <p:nvSpPr>
          <p:cNvPr id="2055" name="TextBox 13"/>
          <p:cNvSpPr txBox="1">
            <a:spLocks noChangeArrowheads="1"/>
          </p:cNvSpPr>
          <p:nvPr/>
        </p:nvSpPr>
        <p:spPr bwMode="auto">
          <a:xfrm>
            <a:off x="1260093" y="2429018"/>
            <a:ext cx="640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endParaRPr lang="en-US" sz="3000" b="1" i="1" dirty="0">
              <a:solidFill>
                <a:srgbClr val="0070C0"/>
              </a:solidFill>
              <a:latin typeface="Times New Roman" pitchFamily="18" charset="0"/>
              <a:cs typeface="Times New Roman" pitchFamily="18" charset="0"/>
            </a:endParaRPr>
          </a:p>
          <a:p>
            <a:pPr algn="ctr">
              <a:defRPr/>
            </a:pPr>
            <a:endParaRPr lang="en-US" sz="3000" b="1" i="1" dirty="0">
              <a:solidFill>
                <a:srgbClr val="0070C0"/>
              </a:solidFill>
              <a:latin typeface="Times New Roman" pitchFamily="18" charset="0"/>
              <a:cs typeface="Times New Roman" pitchFamily="18" charset="0"/>
            </a:endParaRPr>
          </a:p>
        </p:txBody>
      </p:sp>
      <p:sp>
        <p:nvSpPr>
          <p:cNvPr id="2056" name="TextBox 14"/>
          <p:cNvSpPr txBox="1">
            <a:spLocks noChangeArrowheads="1"/>
          </p:cNvSpPr>
          <p:nvPr/>
        </p:nvSpPr>
        <p:spPr bwMode="auto">
          <a:xfrm>
            <a:off x="1476772" y="2817806"/>
            <a:ext cx="64008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700" b="1" dirty="0">
                <a:solidFill>
                  <a:srgbClr val="FF0000"/>
                </a:solidFill>
                <a:cs typeface="Times New Roman" pitchFamily="18" charset="0"/>
              </a:rPr>
              <a:t>LỚP 2</a:t>
            </a:r>
          </a:p>
        </p:txBody>
      </p:sp>
      <p:sp>
        <p:nvSpPr>
          <p:cNvPr id="12" name="TextBox 14">
            <a:extLst>
              <a:ext uri="{FF2B5EF4-FFF2-40B4-BE49-F238E27FC236}">
                <a16:creationId xmlns:a16="http://schemas.microsoft.com/office/drawing/2014/main" id="{038EBA7F-34F2-4ECE-BCA6-B7BCB30B21FB}"/>
              </a:ext>
            </a:extLst>
          </p:cNvPr>
          <p:cNvSpPr txBox="1">
            <a:spLocks noChangeArrowheads="1"/>
          </p:cNvSpPr>
          <p:nvPr/>
        </p:nvSpPr>
        <p:spPr bwMode="auto">
          <a:xfrm>
            <a:off x="1476772" y="3784318"/>
            <a:ext cx="64008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2700" b="1" dirty="0" smtClean="0">
                <a:solidFill>
                  <a:srgbClr val="7030A0"/>
                </a:solidFill>
                <a:cs typeface="Times New Roman" pitchFamily="18" charset="0"/>
              </a:rPr>
              <a:t>BÀI: HÀNH TRANG LÊN ĐƯỜNG</a:t>
            </a:r>
            <a:endParaRPr lang="en-US" sz="2700" b="1" dirty="0">
              <a:solidFill>
                <a:srgbClr val="7030A0"/>
              </a:solidFill>
              <a:cs typeface="Times New Roman" pitchFamily="18" charset="0"/>
            </a:endParaRPr>
          </a:p>
        </p:txBody>
      </p:sp>
    </p:spTree>
    <p:extLst>
      <p:ext uri="{BB962C8B-B14F-4D97-AF65-F5344CB8AC3E}">
        <p14:creationId xmlns:p14="http://schemas.microsoft.com/office/powerpoint/2010/main" val="1002163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24B63E-F848-4704-885C-3679DCB8E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965" y="372965"/>
            <a:ext cx="766079" cy="903579"/>
          </a:xfrm>
          <a:prstGeom prst="rect">
            <a:avLst/>
          </a:prstGeom>
        </p:spPr>
      </p:pic>
      <p:sp>
        <p:nvSpPr>
          <p:cNvPr id="3" name="TextBox 2">
            <a:extLst>
              <a:ext uri="{FF2B5EF4-FFF2-40B4-BE49-F238E27FC236}">
                <a16:creationId xmlns:a16="http://schemas.microsoft.com/office/drawing/2014/main" id="{96CADCF3-60A3-4C70-921D-9022DB86B9FF}"/>
              </a:ext>
            </a:extLst>
          </p:cNvPr>
          <p:cNvSpPr txBox="1"/>
          <p:nvPr/>
        </p:nvSpPr>
        <p:spPr>
          <a:xfrm>
            <a:off x="1206044" y="193812"/>
            <a:ext cx="7711684" cy="1384995"/>
          </a:xfrm>
          <a:prstGeom prst="rect">
            <a:avLst/>
          </a:prstGeom>
          <a:noFill/>
        </p:spPr>
        <p:txBody>
          <a:bodyPr wrap="square" rtlCol="0">
            <a:spAutoFit/>
          </a:bodyPr>
          <a:lstStyle/>
          <a:p>
            <a:r>
              <a:rPr lang="en-US" sz="2400" b="1" dirty="0" err="1">
                <a:solidFill>
                  <a:srgbClr val="E42428"/>
                </a:solidFill>
              </a:rPr>
              <a:t>Sinh</a:t>
            </a:r>
            <a:r>
              <a:rPr lang="en-US" sz="2400" b="1" dirty="0">
                <a:solidFill>
                  <a:srgbClr val="E42428"/>
                </a:solidFill>
              </a:rPr>
              <a:t> </a:t>
            </a:r>
            <a:r>
              <a:rPr lang="en-US" sz="2400" b="1" dirty="0" err="1">
                <a:solidFill>
                  <a:srgbClr val="E42428"/>
                </a:solidFill>
              </a:rPr>
              <a:t>hoạt</a:t>
            </a:r>
            <a:r>
              <a:rPr lang="en-US" sz="2400" b="1" dirty="0">
                <a:solidFill>
                  <a:srgbClr val="E42428"/>
                </a:solidFill>
              </a:rPr>
              <a:t> </a:t>
            </a:r>
            <a:r>
              <a:rPr lang="en-US" sz="2400" b="1" dirty="0" err="1">
                <a:solidFill>
                  <a:srgbClr val="E42428"/>
                </a:solidFill>
              </a:rPr>
              <a:t>dưới</a:t>
            </a:r>
            <a:r>
              <a:rPr lang="en-US" sz="2400" b="1" dirty="0">
                <a:solidFill>
                  <a:srgbClr val="E42428"/>
                </a:solidFill>
              </a:rPr>
              <a:t> </a:t>
            </a:r>
            <a:r>
              <a:rPr lang="en-US" sz="2400" b="1" dirty="0" err="1">
                <a:solidFill>
                  <a:srgbClr val="E42428"/>
                </a:solidFill>
              </a:rPr>
              <a:t>cờ</a:t>
            </a:r>
          </a:p>
          <a:p>
            <a:pPr algn="just"/>
            <a:r>
              <a:rPr lang="vi-VN" sz="2000" dirty="0"/>
              <a:t>- Nghe tổng kết phong trào học tập và rèn luyện theo tác phong chú bộ đội.</a:t>
            </a:r>
          </a:p>
          <a:p>
            <a:pPr algn="just"/>
            <a:r>
              <a:rPr lang="vi-VN" sz="2000" dirty="0"/>
              <a:t>- Nghe hướng dẫn về cách chuẩn bị hành trang cho các chuyến đi.</a:t>
            </a:r>
            <a:endParaRPr lang="en-US" sz="2000" dirty="0"/>
          </a:p>
        </p:txBody>
      </p:sp>
      <p:pic>
        <p:nvPicPr>
          <p:cNvPr id="5" name="Picture 4">
            <a:extLst>
              <a:ext uri="{FF2B5EF4-FFF2-40B4-BE49-F238E27FC236}">
                <a16:creationId xmlns:a16="http://schemas.microsoft.com/office/drawing/2014/main" id="{CC226FE0-D791-4669-8613-4EDC05050E8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1452895" y="1578807"/>
            <a:ext cx="6238210" cy="3145191"/>
          </a:xfrm>
          <a:prstGeom prst="rect">
            <a:avLst/>
          </a:prstGeom>
        </p:spPr>
      </p:pic>
    </p:spTree>
    <p:extLst>
      <p:ext uri="{BB962C8B-B14F-4D97-AF65-F5344CB8AC3E}">
        <p14:creationId xmlns:p14="http://schemas.microsoft.com/office/powerpoint/2010/main" val="144009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60BB4B-C1C6-4CBB-801E-3669789B156E}"/>
              </a:ext>
            </a:extLst>
          </p:cNvPr>
          <p:cNvSpPr txBox="1"/>
          <p:nvPr/>
        </p:nvSpPr>
        <p:spPr>
          <a:xfrm>
            <a:off x="1286540" y="782082"/>
            <a:ext cx="7354166" cy="400110"/>
          </a:xfrm>
          <a:prstGeom prst="rect">
            <a:avLst/>
          </a:prstGeom>
          <a:noFill/>
        </p:spPr>
        <p:txBody>
          <a:bodyPr wrap="square" rtlCol="0">
            <a:spAutoFit/>
          </a:bodyPr>
          <a:lstStyle/>
          <a:p>
            <a:r>
              <a:rPr lang="en-US" sz="2000" dirty="0">
                <a:solidFill>
                  <a:schemeClr val="tx2">
                    <a:lumMod val="10000"/>
                  </a:schemeClr>
                </a:solidFill>
              </a:rPr>
              <a:t>1. Chia </a:t>
            </a:r>
            <a:r>
              <a:rPr lang="vi-VN" sz="2000" dirty="0">
                <a:solidFill>
                  <a:schemeClr val="tx2">
                    <a:lumMod val="10000"/>
                  </a:schemeClr>
                </a:solidFill>
              </a:rPr>
              <a:t>sẻ về một chuyến đi của em.</a:t>
            </a:r>
          </a:p>
        </p:txBody>
      </p:sp>
      <p:grpSp>
        <p:nvGrpSpPr>
          <p:cNvPr id="6" name="Group 5">
            <a:extLst>
              <a:ext uri="{FF2B5EF4-FFF2-40B4-BE49-F238E27FC236}">
                <a16:creationId xmlns:a16="http://schemas.microsoft.com/office/drawing/2014/main" id="{DE532C59-C545-415F-8D86-8B4E25A7E1C1}"/>
              </a:ext>
            </a:extLst>
          </p:cNvPr>
          <p:cNvGrpSpPr/>
          <p:nvPr/>
        </p:nvGrpSpPr>
        <p:grpSpPr>
          <a:xfrm>
            <a:off x="609699" y="240011"/>
            <a:ext cx="5681492" cy="905001"/>
            <a:chOff x="609699" y="240011"/>
            <a:chExt cx="5681492" cy="905001"/>
          </a:xfrm>
        </p:grpSpPr>
        <p:pic>
          <p:nvPicPr>
            <p:cNvPr id="2" name="Picture 1">
              <a:extLst>
                <a:ext uri="{FF2B5EF4-FFF2-40B4-BE49-F238E27FC236}">
                  <a16:creationId xmlns:a16="http://schemas.microsoft.com/office/drawing/2014/main" id="{294CFF77-BAFD-498D-83ED-1509D2CA2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99" y="240011"/>
              <a:ext cx="819264" cy="905001"/>
            </a:xfrm>
            <a:prstGeom prst="rect">
              <a:avLst/>
            </a:prstGeom>
          </p:spPr>
        </p:pic>
        <p:sp>
          <p:nvSpPr>
            <p:cNvPr id="5" name="Rectangle 4">
              <a:extLst>
                <a:ext uri="{FF2B5EF4-FFF2-40B4-BE49-F238E27FC236}">
                  <a16:creationId xmlns:a16="http://schemas.microsoft.com/office/drawing/2014/main" id="{7AB1F049-D2F5-4DE5-A645-FC2593112B5C}"/>
                </a:ext>
              </a:extLst>
            </p:cNvPr>
            <p:cNvSpPr/>
            <p:nvPr/>
          </p:nvSpPr>
          <p:spPr>
            <a:xfrm>
              <a:off x="1428963" y="280214"/>
              <a:ext cx="4862228" cy="461665"/>
            </a:xfrm>
            <a:prstGeom prst="rect">
              <a:avLst/>
            </a:prstGeom>
          </p:spPr>
          <p:txBody>
            <a:bodyPr wrap="none">
              <a:spAutoFit/>
            </a:bodyPr>
            <a:lstStyle/>
            <a:p>
              <a:r>
                <a:rPr lang="en-US" sz="2400" b="1" dirty="0" err="1">
                  <a:solidFill>
                    <a:srgbClr val="FF7C0A"/>
                  </a:solidFill>
                </a:rPr>
                <a:t>Hoạt</a:t>
              </a:r>
              <a:r>
                <a:rPr lang="en-US" sz="2400" b="1" dirty="0">
                  <a:solidFill>
                    <a:srgbClr val="FF7C0A"/>
                  </a:solidFill>
                </a:rPr>
                <a:t> </a:t>
              </a:r>
              <a:r>
                <a:rPr lang="en-US" sz="2400" b="1" dirty="0" err="1">
                  <a:solidFill>
                    <a:srgbClr val="FF7C0A"/>
                  </a:solidFill>
                </a:rPr>
                <a:t>động</a:t>
              </a:r>
              <a:r>
                <a:rPr lang="en-US" sz="2400" b="1" dirty="0">
                  <a:solidFill>
                    <a:srgbClr val="FF7C0A"/>
                  </a:solidFill>
                </a:rPr>
                <a:t> </a:t>
              </a:r>
              <a:r>
                <a:rPr lang="en-US" sz="2400" b="1" dirty="0" err="1">
                  <a:solidFill>
                    <a:srgbClr val="FF7C0A"/>
                  </a:solidFill>
                </a:rPr>
                <a:t>giáo</a:t>
              </a:r>
              <a:r>
                <a:rPr lang="en-US" sz="2400" b="1" dirty="0">
                  <a:solidFill>
                    <a:srgbClr val="FF7C0A"/>
                  </a:solidFill>
                </a:rPr>
                <a:t> </a:t>
              </a:r>
              <a:r>
                <a:rPr lang="en-US" sz="2400" b="1" dirty="0" err="1">
                  <a:solidFill>
                    <a:srgbClr val="FF7C0A"/>
                  </a:solidFill>
                </a:rPr>
                <a:t>dục</a:t>
              </a:r>
              <a:r>
                <a:rPr lang="en-US" sz="2400" b="1" dirty="0">
                  <a:solidFill>
                    <a:srgbClr val="FF7C0A"/>
                  </a:solidFill>
                </a:rPr>
                <a:t> </a:t>
              </a:r>
              <a:r>
                <a:rPr lang="en-US" sz="2400" b="1" dirty="0" err="1">
                  <a:solidFill>
                    <a:srgbClr val="FF7C0A"/>
                  </a:solidFill>
                </a:rPr>
                <a:t>theo</a:t>
              </a:r>
              <a:r>
                <a:rPr lang="en-US" sz="2400" b="1" dirty="0">
                  <a:solidFill>
                    <a:srgbClr val="FF7C0A"/>
                  </a:solidFill>
                </a:rPr>
                <a:t> </a:t>
              </a:r>
              <a:r>
                <a:rPr lang="en-US" sz="2400" b="1" dirty="0" err="1">
                  <a:solidFill>
                    <a:srgbClr val="FF7C0A"/>
                  </a:solidFill>
                </a:rPr>
                <a:t>chủ</a:t>
              </a:r>
              <a:r>
                <a:rPr lang="en-US" sz="2400" b="1" dirty="0">
                  <a:solidFill>
                    <a:srgbClr val="FF7C0A"/>
                  </a:solidFill>
                </a:rPr>
                <a:t> </a:t>
              </a:r>
              <a:r>
                <a:rPr lang="en-US" sz="2400" b="1" dirty="0" err="1">
                  <a:solidFill>
                    <a:srgbClr val="FF7C0A"/>
                  </a:solidFill>
                </a:rPr>
                <a:t>đề</a:t>
              </a:r>
              <a:endParaRPr lang="vi-VN" sz="2400" dirty="0"/>
            </a:p>
          </p:txBody>
        </p:sp>
      </p:grpSp>
      <p:sp>
        <p:nvSpPr>
          <p:cNvPr id="10" name="Rectangle 9">
            <a:extLst>
              <a:ext uri="{FF2B5EF4-FFF2-40B4-BE49-F238E27FC236}">
                <a16:creationId xmlns:a16="http://schemas.microsoft.com/office/drawing/2014/main" id="{635D6E14-CF0F-4B32-86F9-59F29DC2AA66}"/>
              </a:ext>
            </a:extLst>
          </p:cNvPr>
          <p:cNvSpPr/>
          <p:nvPr/>
        </p:nvSpPr>
        <p:spPr>
          <a:xfrm>
            <a:off x="460764" y="1411601"/>
            <a:ext cx="3432824" cy="2805320"/>
          </a:xfrm>
          <a:prstGeom prst="rect">
            <a:avLst/>
          </a:prstGeom>
        </p:spPr>
        <p:txBody>
          <a:bodyPr wrap="square">
            <a:spAutoFit/>
          </a:bodyPr>
          <a:lstStyle/>
          <a:p>
            <a:pPr>
              <a:lnSpc>
                <a:spcPct val="150000"/>
              </a:lnSpc>
            </a:pPr>
            <a:r>
              <a:rPr lang="vi-VN" sz="2000" dirty="0">
                <a:solidFill>
                  <a:schemeClr val="tx2">
                    <a:lumMod val="10000"/>
                  </a:schemeClr>
                </a:solidFill>
              </a:rPr>
              <a:t>- Nêu thời gian, địa điểm và những người đi cùng em.</a:t>
            </a:r>
          </a:p>
          <a:p>
            <a:pPr>
              <a:lnSpc>
                <a:spcPct val="150000"/>
              </a:lnSpc>
            </a:pPr>
            <a:r>
              <a:rPr lang="vi-VN" sz="2000" dirty="0">
                <a:solidFill>
                  <a:schemeClr val="tx2">
                    <a:lumMod val="10000"/>
                  </a:schemeClr>
                </a:solidFill>
              </a:rPr>
              <a:t>- Kể những hoạt động trong chuyến đi.</a:t>
            </a:r>
          </a:p>
          <a:p>
            <a:pPr>
              <a:lnSpc>
                <a:spcPct val="150000"/>
              </a:lnSpc>
            </a:pPr>
            <a:r>
              <a:rPr lang="vi-VN" sz="2000" dirty="0">
                <a:solidFill>
                  <a:schemeClr val="tx2">
                    <a:lumMod val="10000"/>
                  </a:schemeClr>
                </a:solidFill>
              </a:rPr>
              <a:t>- Nêu cảm xúc của em sau chuyến đi.</a:t>
            </a:r>
          </a:p>
        </p:txBody>
      </p:sp>
      <p:grpSp>
        <p:nvGrpSpPr>
          <p:cNvPr id="12" name="Group 11">
            <a:extLst>
              <a:ext uri="{FF2B5EF4-FFF2-40B4-BE49-F238E27FC236}">
                <a16:creationId xmlns:a16="http://schemas.microsoft.com/office/drawing/2014/main" id="{B072A848-47B2-442A-99CE-BB84D440606B}"/>
              </a:ext>
            </a:extLst>
          </p:cNvPr>
          <p:cNvGrpSpPr/>
          <p:nvPr/>
        </p:nvGrpSpPr>
        <p:grpSpPr>
          <a:xfrm>
            <a:off x="3893588" y="1199801"/>
            <a:ext cx="4795205" cy="3481965"/>
            <a:chOff x="3893588" y="1199801"/>
            <a:chExt cx="4795205" cy="3481965"/>
          </a:xfrm>
        </p:grpSpPr>
        <p:pic>
          <p:nvPicPr>
            <p:cNvPr id="7" name="Picture 6">
              <a:extLst>
                <a:ext uri="{FF2B5EF4-FFF2-40B4-BE49-F238E27FC236}">
                  <a16:creationId xmlns:a16="http://schemas.microsoft.com/office/drawing/2014/main" id="{7318B652-FC7A-443B-885F-2E54F66082A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893588" y="1199801"/>
              <a:ext cx="4795205" cy="1696297"/>
            </a:xfrm>
            <a:prstGeom prst="rect">
              <a:avLst/>
            </a:prstGeom>
          </p:spPr>
        </p:pic>
        <p:pic>
          <p:nvPicPr>
            <p:cNvPr id="11" name="Picture 10">
              <a:extLst>
                <a:ext uri="{FF2B5EF4-FFF2-40B4-BE49-F238E27FC236}">
                  <a16:creationId xmlns:a16="http://schemas.microsoft.com/office/drawing/2014/main" id="{A6FFF03D-FEAE-4E0F-9D4D-48F6F68C106A}"/>
                </a:ext>
              </a:extLst>
            </p:cNvPr>
            <p:cNvPicPr>
              <a:picLocks noChangeAspect="1"/>
            </p:cNvPicPr>
            <p:nvPr/>
          </p:nvPicPr>
          <p:blipFill>
            <a:blip r:embed="rId5"/>
            <a:stretch>
              <a:fillRect/>
            </a:stretch>
          </p:blipFill>
          <p:spPr>
            <a:xfrm>
              <a:off x="3893588" y="2932646"/>
              <a:ext cx="4795205" cy="1749120"/>
            </a:xfrm>
            <a:prstGeom prst="rect">
              <a:avLst/>
            </a:prstGeom>
          </p:spPr>
        </p:pic>
      </p:grpSp>
    </p:spTree>
    <p:extLst>
      <p:ext uri="{BB962C8B-B14F-4D97-AF65-F5344CB8AC3E}">
        <p14:creationId xmlns:p14="http://schemas.microsoft.com/office/powerpoint/2010/main" val="252081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wipe(left)">
                                      <p:cBhvr>
                                        <p:cTn id="27" dur="500"/>
                                        <p:tgtEl>
                                          <p:spTgt spid="1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60BB4B-C1C6-4CBB-801E-3669789B156E}"/>
              </a:ext>
            </a:extLst>
          </p:cNvPr>
          <p:cNvSpPr txBox="1"/>
          <p:nvPr/>
        </p:nvSpPr>
        <p:spPr>
          <a:xfrm>
            <a:off x="1286540" y="782082"/>
            <a:ext cx="7354166" cy="400110"/>
          </a:xfrm>
          <a:prstGeom prst="rect">
            <a:avLst/>
          </a:prstGeom>
          <a:noFill/>
        </p:spPr>
        <p:txBody>
          <a:bodyPr wrap="square" rtlCol="0">
            <a:spAutoFit/>
          </a:bodyPr>
          <a:lstStyle/>
          <a:p>
            <a:r>
              <a:rPr lang="en-US" sz="2000" dirty="0">
                <a:solidFill>
                  <a:schemeClr val="tx2">
                    <a:lumMod val="10000"/>
                  </a:schemeClr>
                </a:solidFill>
              </a:rPr>
              <a:t>1. Chia </a:t>
            </a:r>
            <a:r>
              <a:rPr lang="vi-VN" sz="2000" dirty="0">
                <a:solidFill>
                  <a:schemeClr val="tx2">
                    <a:lumMod val="10000"/>
                  </a:schemeClr>
                </a:solidFill>
              </a:rPr>
              <a:t>sẻ về một chuyến đi của em.</a:t>
            </a:r>
          </a:p>
        </p:txBody>
      </p:sp>
      <p:grpSp>
        <p:nvGrpSpPr>
          <p:cNvPr id="6" name="Group 5">
            <a:extLst>
              <a:ext uri="{FF2B5EF4-FFF2-40B4-BE49-F238E27FC236}">
                <a16:creationId xmlns:a16="http://schemas.microsoft.com/office/drawing/2014/main" id="{DE532C59-C545-415F-8D86-8B4E25A7E1C1}"/>
              </a:ext>
            </a:extLst>
          </p:cNvPr>
          <p:cNvGrpSpPr/>
          <p:nvPr/>
        </p:nvGrpSpPr>
        <p:grpSpPr>
          <a:xfrm>
            <a:off x="609699" y="240011"/>
            <a:ext cx="5681492" cy="905001"/>
            <a:chOff x="609699" y="240011"/>
            <a:chExt cx="5681492" cy="905001"/>
          </a:xfrm>
        </p:grpSpPr>
        <p:pic>
          <p:nvPicPr>
            <p:cNvPr id="2" name="Picture 1">
              <a:extLst>
                <a:ext uri="{FF2B5EF4-FFF2-40B4-BE49-F238E27FC236}">
                  <a16:creationId xmlns:a16="http://schemas.microsoft.com/office/drawing/2014/main" id="{294CFF77-BAFD-498D-83ED-1509D2CA2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99" y="240011"/>
              <a:ext cx="819264" cy="905001"/>
            </a:xfrm>
            <a:prstGeom prst="rect">
              <a:avLst/>
            </a:prstGeom>
          </p:spPr>
        </p:pic>
        <p:sp>
          <p:nvSpPr>
            <p:cNvPr id="5" name="Rectangle 4">
              <a:extLst>
                <a:ext uri="{FF2B5EF4-FFF2-40B4-BE49-F238E27FC236}">
                  <a16:creationId xmlns:a16="http://schemas.microsoft.com/office/drawing/2014/main" id="{7AB1F049-D2F5-4DE5-A645-FC2593112B5C}"/>
                </a:ext>
              </a:extLst>
            </p:cNvPr>
            <p:cNvSpPr/>
            <p:nvPr/>
          </p:nvSpPr>
          <p:spPr>
            <a:xfrm>
              <a:off x="1428963" y="280214"/>
              <a:ext cx="4862228" cy="461665"/>
            </a:xfrm>
            <a:prstGeom prst="rect">
              <a:avLst/>
            </a:prstGeom>
          </p:spPr>
          <p:txBody>
            <a:bodyPr wrap="none">
              <a:spAutoFit/>
            </a:bodyPr>
            <a:lstStyle/>
            <a:p>
              <a:r>
                <a:rPr lang="en-US" sz="2400" b="1" dirty="0" err="1">
                  <a:solidFill>
                    <a:srgbClr val="FF7C0A"/>
                  </a:solidFill>
                </a:rPr>
                <a:t>Hoạt</a:t>
              </a:r>
              <a:r>
                <a:rPr lang="en-US" sz="2400" b="1" dirty="0">
                  <a:solidFill>
                    <a:srgbClr val="FF7C0A"/>
                  </a:solidFill>
                </a:rPr>
                <a:t> </a:t>
              </a:r>
              <a:r>
                <a:rPr lang="en-US" sz="2400" b="1" dirty="0" err="1">
                  <a:solidFill>
                    <a:srgbClr val="FF7C0A"/>
                  </a:solidFill>
                </a:rPr>
                <a:t>động</a:t>
              </a:r>
              <a:r>
                <a:rPr lang="en-US" sz="2400" b="1" dirty="0">
                  <a:solidFill>
                    <a:srgbClr val="FF7C0A"/>
                  </a:solidFill>
                </a:rPr>
                <a:t> </a:t>
              </a:r>
              <a:r>
                <a:rPr lang="en-US" sz="2400" b="1" dirty="0" err="1">
                  <a:solidFill>
                    <a:srgbClr val="FF7C0A"/>
                  </a:solidFill>
                </a:rPr>
                <a:t>giáo</a:t>
              </a:r>
              <a:r>
                <a:rPr lang="en-US" sz="2400" b="1" dirty="0">
                  <a:solidFill>
                    <a:srgbClr val="FF7C0A"/>
                  </a:solidFill>
                </a:rPr>
                <a:t> </a:t>
              </a:r>
              <a:r>
                <a:rPr lang="en-US" sz="2400" b="1" dirty="0" err="1">
                  <a:solidFill>
                    <a:srgbClr val="FF7C0A"/>
                  </a:solidFill>
                </a:rPr>
                <a:t>dục</a:t>
              </a:r>
              <a:r>
                <a:rPr lang="en-US" sz="2400" b="1" dirty="0">
                  <a:solidFill>
                    <a:srgbClr val="FF7C0A"/>
                  </a:solidFill>
                </a:rPr>
                <a:t> </a:t>
              </a:r>
              <a:r>
                <a:rPr lang="en-US" sz="2400" b="1" dirty="0" err="1">
                  <a:solidFill>
                    <a:srgbClr val="FF7C0A"/>
                  </a:solidFill>
                </a:rPr>
                <a:t>theo</a:t>
              </a:r>
              <a:r>
                <a:rPr lang="en-US" sz="2400" b="1" dirty="0">
                  <a:solidFill>
                    <a:srgbClr val="FF7C0A"/>
                  </a:solidFill>
                </a:rPr>
                <a:t> </a:t>
              </a:r>
              <a:r>
                <a:rPr lang="en-US" sz="2400" b="1" dirty="0" err="1">
                  <a:solidFill>
                    <a:srgbClr val="FF7C0A"/>
                  </a:solidFill>
                </a:rPr>
                <a:t>chủ</a:t>
              </a:r>
              <a:r>
                <a:rPr lang="en-US" sz="2400" b="1" dirty="0">
                  <a:solidFill>
                    <a:srgbClr val="FF7C0A"/>
                  </a:solidFill>
                </a:rPr>
                <a:t> </a:t>
              </a:r>
              <a:r>
                <a:rPr lang="en-US" sz="2400" b="1" dirty="0" err="1">
                  <a:solidFill>
                    <a:srgbClr val="FF7C0A"/>
                  </a:solidFill>
                </a:rPr>
                <a:t>đề</a:t>
              </a:r>
              <a:endParaRPr lang="vi-VN" sz="2400" dirty="0"/>
            </a:p>
          </p:txBody>
        </p:sp>
      </p:grpSp>
      <p:pic>
        <p:nvPicPr>
          <p:cNvPr id="7" name="Picture 6">
            <a:extLst>
              <a:ext uri="{FF2B5EF4-FFF2-40B4-BE49-F238E27FC236}">
                <a16:creationId xmlns:a16="http://schemas.microsoft.com/office/drawing/2014/main" id="{7318B652-FC7A-443B-885F-2E54F66082A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50000"/>
          <a:stretch/>
        </p:blipFill>
        <p:spPr>
          <a:xfrm>
            <a:off x="523067" y="1361617"/>
            <a:ext cx="3816300" cy="2700021"/>
          </a:xfrm>
          <a:prstGeom prst="rect">
            <a:avLst/>
          </a:prstGeom>
        </p:spPr>
      </p:pic>
      <p:sp>
        <p:nvSpPr>
          <p:cNvPr id="4" name="TextBox 3">
            <a:extLst>
              <a:ext uri="{FF2B5EF4-FFF2-40B4-BE49-F238E27FC236}">
                <a16:creationId xmlns:a16="http://schemas.microsoft.com/office/drawing/2014/main" id="{F02B7811-428C-4A0E-A300-2AA6E9D77FDD}"/>
              </a:ext>
            </a:extLst>
          </p:cNvPr>
          <p:cNvSpPr txBox="1"/>
          <p:nvPr/>
        </p:nvSpPr>
        <p:spPr>
          <a:xfrm>
            <a:off x="4157333" y="1283950"/>
            <a:ext cx="4625160" cy="646331"/>
          </a:xfrm>
          <a:prstGeom prst="rect">
            <a:avLst/>
          </a:prstGeom>
          <a:noFill/>
        </p:spPr>
        <p:txBody>
          <a:bodyPr wrap="square" rtlCol="0">
            <a:spAutoFit/>
          </a:bodyPr>
          <a:lstStyle/>
          <a:p>
            <a:pPr algn="just"/>
            <a:r>
              <a:rPr lang="vi-VN" sz="1800" dirty="0">
                <a:solidFill>
                  <a:srgbClr val="002060"/>
                </a:solidFill>
              </a:rPr>
              <a:t>- Nghỉ hè vừa rồi, em về quê chơi thăm ông bà. Em đi cùng bố mẹ và em gái của em.</a:t>
            </a:r>
          </a:p>
        </p:txBody>
      </p:sp>
      <p:sp>
        <p:nvSpPr>
          <p:cNvPr id="13" name="TextBox 12">
            <a:extLst>
              <a:ext uri="{FF2B5EF4-FFF2-40B4-BE49-F238E27FC236}">
                <a16:creationId xmlns:a16="http://schemas.microsoft.com/office/drawing/2014/main" id="{66E25248-6D1C-478E-81C6-1F21E596919C}"/>
              </a:ext>
            </a:extLst>
          </p:cNvPr>
          <p:cNvSpPr txBox="1"/>
          <p:nvPr/>
        </p:nvSpPr>
        <p:spPr>
          <a:xfrm>
            <a:off x="4157333" y="1929878"/>
            <a:ext cx="4625160" cy="1477328"/>
          </a:xfrm>
          <a:prstGeom prst="rect">
            <a:avLst/>
          </a:prstGeom>
          <a:noFill/>
        </p:spPr>
        <p:txBody>
          <a:bodyPr wrap="square" rtlCol="0">
            <a:spAutoFit/>
          </a:bodyPr>
          <a:lstStyle/>
          <a:p>
            <a:pPr algn="just"/>
            <a:r>
              <a:rPr lang="vi-VN" sz="1800" dirty="0">
                <a:solidFill>
                  <a:srgbClr val="002060"/>
                </a:solidFill>
              </a:rPr>
              <a:t>- Tới đó, em được làm rất nhiều việc mà ở thành phố không có. Em trèo cây trong vườn nhà để hái quả, chơi thả diều trên những cánh đồng. Thỉnh thoảng em còn ra phụ ông bà cho gà ăn, nhặt rau,...</a:t>
            </a:r>
          </a:p>
        </p:txBody>
      </p:sp>
      <p:sp>
        <p:nvSpPr>
          <p:cNvPr id="14" name="TextBox 13">
            <a:extLst>
              <a:ext uri="{FF2B5EF4-FFF2-40B4-BE49-F238E27FC236}">
                <a16:creationId xmlns:a16="http://schemas.microsoft.com/office/drawing/2014/main" id="{0CEE5C9E-BFD2-411F-8BB8-6226851B6712}"/>
              </a:ext>
            </a:extLst>
          </p:cNvPr>
          <p:cNvSpPr txBox="1"/>
          <p:nvPr/>
        </p:nvSpPr>
        <p:spPr>
          <a:xfrm>
            <a:off x="4157333" y="3383335"/>
            <a:ext cx="4625160" cy="923330"/>
          </a:xfrm>
          <a:prstGeom prst="rect">
            <a:avLst/>
          </a:prstGeom>
          <a:noFill/>
        </p:spPr>
        <p:txBody>
          <a:bodyPr wrap="square" rtlCol="0">
            <a:spAutoFit/>
          </a:bodyPr>
          <a:lstStyle/>
          <a:p>
            <a:pPr algn="just"/>
            <a:r>
              <a:rPr lang="vi-VN" sz="1800" dirty="0">
                <a:solidFill>
                  <a:srgbClr val="002060"/>
                </a:solidFill>
              </a:rPr>
              <a:t>- Chuyến đi để lại cho em thật nhiều kỉ niệm đáng nhớ. Em mong lại được quay lại đây thêm nhiều lần nữa.</a:t>
            </a:r>
          </a:p>
        </p:txBody>
      </p:sp>
    </p:spTree>
    <p:extLst>
      <p:ext uri="{BB962C8B-B14F-4D97-AF65-F5344CB8AC3E}">
        <p14:creationId xmlns:p14="http://schemas.microsoft.com/office/powerpoint/2010/main" val="364596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A6FA6-0409-4968-8F2A-D104D5DEBAA9}"/>
              </a:ext>
            </a:extLst>
          </p:cNvPr>
          <p:cNvSpPr txBox="1"/>
          <p:nvPr/>
        </p:nvSpPr>
        <p:spPr>
          <a:xfrm>
            <a:off x="532721" y="332244"/>
            <a:ext cx="3632880" cy="707886"/>
          </a:xfrm>
          <a:prstGeom prst="rect">
            <a:avLst/>
          </a:prstGeom>
          <a:noFill/>
        </p:spPr>
        <p:txBody>
          <a:bodyPr wrap="square" rtlCol="0">
            <a:spAutoFit/>
          </a:bodyPr>
          <a:lstStyle/>
          <a:p>
            <a:pPr algn="just"/>
            <a:r>
              <a:rPr lang="en-US" sz="2000" dirty="0">
                <a:solidFill>
                  <a:schemeClr val="tx2">
                    <a:lumMod val="10000"/>
                  </a:schemeClr>
                </a:solidFill>
              </a:rPr>
              <a:t>2.</a:t>
            </a:r>
            <a:r>
              <a:rPr lang="vi-VN" sz="2000" dirty="0">
                <a:solidFill>
                  <a:schemeClr val="tx2">
                    <a:lumMod val="10000"/>
                  </a:schemeClr>
                </a:solidFill>
              </a:rPr>
              <a:t> Giới thiệu về các đồ dùng cần thiết cho một chuyến đi. </a:t>
            </a:r>
          </a:p>
        </p:txBody>
      </p:sp>
      <p:pic>
        <p:nvPicPr>
          <p:cNvPr id="4" name="Picture 3">
            <a:extLst>
              <a:ext uri="{FF2B5EF4-FFF2-40B4-BE49-F238E27FC236}">
                <a16:creationId xmlns:a16="http://schemas.microsoft.com/office/drawing/2014/main" id="{0A1589FB-80A7-493F-B58E-677C15F24E2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3587538" y="302843"/>
            <a:ext cx="5352586" cy="4497614"/>
          </a:xfrm>
          <a:prstGeom prst="rect">
            <a:avLst/>
          </a:prstGeom>
        </p:spPr>
      </p:pic>
      <p:sp>
        <p:nvSpPr>
          <p:cNvPr id="9" name="Rectangle 8">
            <a:extLst>
              <a:ext uri="{FF2B5EF4-FFF2-40B4-BE49-F238E27FC236}">
                <a16:creationId xmlns:a16="http://schemas.microsoft.com/office/drawing/2014/main" id="{8754EFCD-0093-4119-980A-7DD2E63AAB63}"/>
              </a:ext>
            </a:extLst>
          </p:cNvPr>
          <p:cNvSpPr/>
          <p:nvPr/>
        </p:nvSpPr>
        <p:spPr>
          <a:xfrm>
            <a:off x="417221" y="1237430"/>
            <a:ext cx="3432824" cy="2805320"/>
          </a:xfrm>
          <a:prstGeom prst="rect">
            <a:avLst/>
          </a:prstGeom>
        </p:spPr>
        <p:txBody>
          <a:bodyPr wrap="square">
            <a:spAutoFit/>
          </a:bodyPr>
          <a:lstStyle/>
          <a:p>
            <a:pPr marL="342900" indent="-342900">
              <a:lnSpc>
                <a:spcPct val="150000"/>
              </a:lnSpc>
              <a:buFontTx/>
              <a:buChar char="-"/>
            </a:pPr>
            <a:r>
              <a:rPr lang="vi-VN" sz="2000" dirty="0">
                <a:solidFill>
                  <a:schemeClr val="tx2">
                    <a:lumMod val="10000"/>
                  </a:schemeClr>
                </a:solidFill>
              </a:rPr>
              <a:t>Chọn đồ dùng muốn sắm vai.</a:t>
            </a:r>
          </a:p>
          <a:p>
            <a:pPr marL="342900" indent="-342900">
              <a:lnSpc>
                <a:spcPct val="150000"/>
              </a:lnSpc>
              <a:buFontTx/>
              <a:buChar char="-"/>
            </a:pPr>
            <a:r>
              <a:rPr lang="vi-VN" sz="2000" dirty="0">
                <a:solidFill>
                  <a:schemeClr val="tx2">
                    <a:lumMod val="10000"/>
                  </a:schemeClr>
                </a:solidFill>
              </a:rPr>
              <a:t>Chuẩn bị lời giới thiệu tên và công dụng của đồ dùng đó.</a:t>
            </a:r>
          </a:p>
          <a:p>
            <a:pPr marL="342900" indent="-342900">
              <a:lnSpc>
                <a:spcPct val="150000"/>
              </a:lnSpc>
              <a:buFontTx/>
              <a:buChar char="-"/>
            </a:pPr>
            <a:r>
              <a:rPr lang="vi-VN" sz="2000" dirty="0">
                <a:solidFill>
                  <a:schemeClr val="tx2">
                    <a:lumMod val="10000"/>
                  </a:schemeClr>
                </a:solidFill>
              </a:rPr>
              <a:t>Sắm vai đồ dùng.</a:t>
            </a:r>
          </a:p>
        </p:txBody>
      </p:sp>
      <p:grpSp>
        <p:nvGrpSpPr>
          <p:cNvPr id="6" name="Group 5">
            <a:extLst>
              <a:ext uri="{FF2B5EF4-FFF2-40B4-BE49-F238E27FC236}">
                <a16:creationId xmlns:a16="http://schemas.microsoft.com/office/drawing/2014/main" id="{1D81713E-450A-420A-8603-27A410A16C41}"/>
              </a:ext>
            </a:extLst>
          </p:cNvPr>
          <p:cNvGrpSpPr/>
          <p:nvPr/>
        </p:nvGrpSpPr>
        <p:grpSpPr>
          <a:xfrm>
            <a:off x="4394830" y="2571750"/>
            <a:ext cx="3880883" cy="1011422"/>
            <a:chOff x="4394830" y="2571750"/>
            <a:chExt cx="3880883" cy="1011422"/>
          </a:xfrm>
        </p:grpSpPr>
        <p:sp>
          <p:nvSpPr>
            <p:cNvPr id="3" name="Speech Bubble: Oval 2">
              <a:extLst>
                <a:ext uri="{FF2B5EF4-FFF2-40B4-BE49-F238E27FC236}">
                  <a16:creationId xmlns:a16="http://schemas.microsoft.com/office/drawing/2014/main" id="{6A62C142-738C-4F70-8C3B-1DAB66211EC0}"/>
                </a:ext>
              </a:extLst>
            </p:cNvPr>
            <p:cNvSpPr/>
            <p:nvPr/>
          </p:nvSpPr>
          <p:spPr>
            <a:xfrm>
              <a:off x="4394830" y="2571750"/>
              <a:ext cx="3880883" cy="1011422"/>
            </a:xfrm>
            <a:prstGeom prst="wedgeEllipseCallou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dirty="0"/>
            </a:p>
          </p:txBody>
        </p:sp>
        <p:sp>
          <p:nvSpPr>
            <p:cNvPr id="5" name="Rectangle 4">
              <a:extLst>
                <a:ext uri="{FF2B5EF4-FFF2-40B4-BE49-F238E27FC236}">
                  <a16:creationId xmlns:a16="http://schemas.microsoft.com/office/drawing/2014/main" id="{20DA5A64-5A5C-4EEA-8ECA-724D3A301475}"/>
                </a:ext>
              </a:extLst>
            </p:cNvPr>
            <p:cNvSpPr/>
            <p:nvPr/>
          </p:nvSpPr>
          <p:spPr>
            <a:xfrm>
              <a:off x="4618861" y="2640090"/>
              <a:ext cx="3432823" cy="830997"/>
            </a:xfrm>
            <a:prstGeom prst="rect">
              <a:avLst/>
            </a:prstGeom>
          </p:spPr>
          <p:txBody>
            <a:bodyPr wrap="square">
              <a:spAutoFit/>
            </a:bodyPr>
            <a:lstStyle/>
            <a:p>
              <a:pPr algn="ctr"/>
              <a:r>
                <a:rPr lang="vi-VN" sz="1600" dirty="0">
                  <a:solidFill>
                    <a:srgbClr val="002060"/>
                  </a:solidFill>
                </a:rPr>
                <a:t>Tôi là ba lô, tôi sẽ giúp các bạn mang quần áo và các đồ dùng thật gọn gàng. Hãy mang tôi theo!</a:t>
              </a:r>
            </a:p>
          </p:txBody>
        </p:sp>
      </p:grpSp>
    </p:spTree>
    <p:extLst>
      <p:ext uri="{BB962C8B-B14F-4D97-AF65-F5344CB8AC3E}">
        <p14:creationId xmlns:p14="http://schemas.microsoft.com/office/powerpoint/2010/main" val="215918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2FF9607-6D8D-4B98-A5EB-A2B0C8D2F53C}"/>
              </a:ext>
            </a:extLst>
          </p:cNvPr>
          <p:cNvGrpSpPr/>
          <p:nvPr/>
        </p:nvGrpSpPr>
        <p:grpSpPr>
          <a:xfrm>
            <a:off x="488950" y="345721"/>
            <a:ext cx="8166100" cy="1648179"/>
            <a:chOff x="488950" y="345721"/>
            <a:chExt cx="8166100" cy="1648179"/>
          </a:xfrm>
        </p:grpSpPr>
        <p:pic>
          <p:nvPicPr>
            <p:cNvPr id="2" name="Picture 1">
              <a:extLst>
                <a:ext uri="{FF2B5EF4-FFF2-40B4-BE49-F238E27FC236}">
                  <a16:creationId xmlns:a16="http://schemas.microsoft.com/office/drawing/2014/main" id="{90B970D3-415C-4E02-B66F-FFD0FD224E92}"/>
                </a:ext>
              </a:extLst>
            </p:cNvPr>
            <p:cNvPicPr>
              <a:picLocks noChangeAspect="1"/>
            </p:cNvPicPr>
            <p:nvPr/>
          </p:nvPicPr>
          <p:blipFill rotWithShape="1">
            <a:blip r:embed="rId3">
              <a:clrChange>
                <a:clrFrom>
                  <a:srgbClr val="FFFFFF"/>
                </a:clrFrom>
                <a:clrTo>
                  <a:srgbClr val="FFFFFF">
                    <a:alpha val="0"/>
                  </a:srgbClr>
                </a:clrTo>
              </a:clrChange>
            </a:blip>
            <a:srcRect t="31866"/>
            <a:stretch/>
          </p:blipFill>
          <p:spPr>
            <a:xfrm>
              <a:off x="488950" y="368830"/>
              <a:ext cx="8166100" cy="1625070"/>
            </a:xfrm>
            <a:prstGeom prst="rect">
              <a:avLst/>
            </a:prstGeom>
          </p:spPr>
        </p:pic>
        <p:sp>
          <p:nvSpPr>
            <p:cNvPr id="34" name="Rectangle 33">
              <a:extLst>
                <a:ext uri="{FF2B5EF4-FFF2-40B4-BE49-F238E27FC236}">
                  <a16:creationId xmlns:a16="http://schemas.microsoft.com/office/drawing/2014/main" id="{54EEC395-BD3E-46C9-91D5-843BF564C4F6}"/>
                </a:ext>
              </a:extLst>
            </p:cNvPr>
            <p:cNvSpPr/>
            <p:nvPr/>
          </p:nvSpPr>
          <p:spPr>
            <a:xfrm>
              <a:off x="1532384" y="345721"/>
              <a:ext cx="4094391" cy="658835"/>
            </a:xfrm>
            <a:prstGeom prst="rect">
              <a:avLst/>
            </a:prstGeom>
          </p:spPr>
          <p:txBody>
            <a:bodyPr wrap="none">
              <a:spAutoFit/>
            </a:bodyPr>
            <a:lstStyle/>
            <a:p>
              <a:pPr>
                <a:lnSpc>
                  <a:spcPct val="150000"/>
                </a:lnSpc>
              </a:pPr>
              <a:r>
                <a:rPr lang="en-US" sz="2800" b="1" dirty="0" err="1">
                  <a:solidFill>
                    <a:srgbClr val="00A651"/>
                  </a:solidFill>
                </a:rPr>
                <a:t>Hoạt</a:t>
              </a:r>
              <a:r>
                <a:rPr lang="en-US" sz="2800" b="1" dirty="0">
                  <a:solidFill>
                    <a:srgbClr val="00A651"/>
                  </a:solidFill>
                </a:rPr>
                <a:t> </a:t>
              </a:r>
              <a:r>
                <a:rPr lang="en-US" sz="2800" b="1" dirty="0" err="1">
                  <a:solidFill>
                    <a:srgbClr val="00A651"/>
                  </a:solidFill>
                </a:rPr>
                <a:t>động</a:t>
              </a:r>
              <a:r>
                <a:rPr lang="en-US" sz="2800" b="1" dirty="0">
                  <a:solidFill>
                    <a:srgbClr val="00A651"/>
                  </a:solidFill>
                </a:rPr>
                <a:t> </a:t>
              </a:r>
              <a:r>
                <a:rPr lang="en-US" sz="2800" b="1" dirty="0" err="1">
                  <a:solidFill>
                    <a:srgbClr val="00A651"/>
                  </a:solidFill>
                </a:rPr>
                <a:t>sau</a:t>
              </a:r>
              <a:r>
                <a:rPr lang="en-US" sz="2800" b="1" dirty="0">
                  <a:solidFill>
                    <a:srgbClr val="00A651"/>
                  </a:solidFill>
                </a:rPr>
                <a:t> </a:t>
              </a:r>
              <a:r>
                <a:rPr lang="en-US" sz="2800" b="1" dirty="0" err="1">
                  <a:solidFill>
                    <a:srgbClr val="00A651"/>
                  </a:solidFill>
                </a:rPr>
                <a:t>giờ</a:t>
              </a:r>
              <a:r>
                <a:rPr lang="en-US" sz="2800" b="1" dirty="0">
                  <a:solidFill>
                    <a:srgbClr val="00A651"/>
                  </a:solidFill>
                </a:rPr>
                <a:t> </a:t>
              </a:r>
              <a:r>
                <a:rPr lang="en-US" sz="2800" b="1" dirty="0" err="1">
                  <a:solidFill>
                    <a:srgbClr val="00A651"/>
                  </a:solidFill>
                </a:rPr>
                <a:t>học</a:t>
              </a:r>
              <a:endParaRPr lang="en-US" sz="2800" b="1" dirty="0">
                <a:solidFill>
                  <a:srgbClr val="00A651"/>
                </a:solidFill>
              </a:endParaRPr>
            </a:p>
          </p:txBody>
        </p:sp>
        <p:sp>
          <p:nvSpPr>
            <p:cNvPr id="36" name="TextBox 35">
              <a:extLst>
                <a:ext uri="{FF2B5EF4-FFF2-40B4-BE49-F238E27FC236}">
                  <a16:creationId xmlns:a16="http://schemas.microsoft.com/office/drawing/2014/main" id="{5F9BACBD-7E6D-47DD-90A1-D6EFC17CEBF7}"/>
                </a:ext>
              </a:extLst>
            </p:cNvPr>
            <p:cNvSpPr txBox="1"/>
            <p:nvPr/>
          </p:nvSpPr>
          <p:spPr>
            <a:xfrm>
              <a:off x="1250257" y="1052712"/>
              <a:ext cx="7169844" cy="707886"/>
            </a:xfrm>
            <a:prstGeom prst="rect">
              <a:avLst/>
            </a:prstGeom>
            <a:noFill/>
          </p:spPr>
          <p:txBody>
            <a:bodyPr wrap="square" rtlCol="0">
              <a:spAutoFit/>
            </a:bodyPr>
            <a:lstStyle/>
            <a:p>
              <a:pPr algn="just"/>
              <a:r>
                <a:rPr lang="vi-VN" sz="2000" dirty="0"/>
                <a:t>Trao đổi với bố mẹ về kế hoạch một chuyến đi sắp tới của gia đình và những đồ dùng cá nhân em dự định mang theo.</a:t>
              </a:r>
            </a:p>
          </p:txBody>
        </p:sp>
        <p:sp>
          <p:nvSpPr>
            <p:cNvPr id="43" name="Oval 42">
              <a:extLst>
                <a:ext uri="{FF2B5EF4-FFF2-40B4-BE49-F238E27FC236}">
                  <a16:creationId xmlns:a16="http://schemas.microsoft.com/office/drawing/2014/main" id="{11EE77CE-B078-4762-9AE2-5C7211CA853C}"/>
                </a:ext>
              </a:extLst>
            </p:cNvPr>
            <p:cNvSpPr/>
            <p:nvPr/>
          </p:nvSpPr>
          <p:spPr>
            <a:xfrm>
              <a:off x="627538" y="345721"/>
              <a:ext cx="766258" cy="766106"/>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7">
              <a:extLst>
                <a:ext uri="{FF2B5EF4-FFF2-40B4-BE49-F238E27FC236}">
                  <a16:creationId xmlns:a16="http://schemas.microsoft.com/office/drawing/2014/main" id="{DE3C670E-8440-45B9-BD08-3106088D3E94}"/>
                </a:ext>
              </a:extLst>
            </p:cNvPr>
            <p:cNvSpPr/>
            <p:nvPr/>
          </p:nvSpPr>
          <p:spPr>
            <a:xfrm>
              <a:off x="692249" y="454039"/>
              <a:ext cx="653240" cy="512660"/>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8">
              <a:extLst>
                <a:ext uri="{FF2B5EF4-FFF2-40B4-BE49-F238E27FC236}">
                  <a16:creationId xmlns:a16="http://schemas.microsoft.com/office/drawing/2014/main" id="{06D8A0B4-06C3-4AC7-9B9F-E0EC2372E202}"/>
                </a:ext>
              </a:extLst>
            </p:cNvPr>
            <p:cNvSpPr/>
            <p:nvPr/>
          </p:nvSpPr>
          <p:spPr>
            <a:xfrm>
              <a:off x="1198768" y="486524"/>
              <a:ext cx="102976" cy="118508"/>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0B358FF-4610-4CAF-A6AE-91BE30924F15}"/>
                </a:ext>
              </a:extLst>
            </p:cNvPr>
            <p:cNvSpPr/>
            <p:nvPr/>
          </p:nvSpPr>
          <p:spPr>
            <a:xfrm>
              <a:off x="923328" y="585327"/>
              <a:ext cx="118573" cy="11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BB118B4-5882-4BD1-8D6F-6EB143197783}"/>
                </a:ext>
              </a:extLst>
            </p:cNvPr>
            <p:cNvSpPr/>
            <p:nvPr/>
          </p:nvSpPr>
          <p:spPr>
            <a:xfrm>
              <a:off x="957964" y="618967"/>
              <a:ext cx="50398" cy="49148"/>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10">
              <a:extLst>
                <a:ext uri="{FF2B5EF4-FFF2-40B4-BE49-F238E27FC236}">
                  <a16:creationId xmlns:a16="http://schemas.microsoft.com/office/drawing/2014/main" id="{FB67C750-8051-46CC-9E23-84511BBDF0B5}"/>
                </a:ext>
              </a:extLst>
            </p:cNvPr>
            <p:cNvSpPr/>
            <p:nvPr/>
          </p:nvSpPr>
          <p:spPr>
            <a:xfrm>
              <a:off x="900904" y="860161"/>
              <a:ext cx="64178" cy="75065"/>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picture containing text, toy, doll&#10;&#10;Description automatically generated">
            <a:extLst>
              <a:ext uri="{FF2B5EF4-FFF2-40B4-BE49-F238E27FC236}">
                <a16:creationId xmlns:a16="http://schemas.microsoft.com/office/drawing/2014/main" id="{B93A571F-390B-450F-AE87-E706A6CFB8F6}"/>
              </a:ext>
            </a:extLst>
          </p:cNvPr>
          <p:cNvPicPr>
            <a:picLocks noChangeAspect="1"/>
          </p:cNvPicPr>
          <p:nvPr/>
        </p:nvPicPr>
        <p:blipFill rotWithShape="1">
          <a:blip r:embed="rId4">
            <a:clrChange>
              <a:clrFrom>
                <a:srgbClr val="FFFFFF"/>
              </a:clrFrom>
              <a:clrTo>
                <a:srgbClr val="FFFFFF">
                  <a:alpha val="0"/>
                </a:srgbClr>
              </a:clrTo>
            </a:clrChange>
          </a:blip>
          <a:srcRect t="8827" b="16297"/>
          <a:stretch/>
        </p:blipFill>
        <p:spPr>
          <a:xfrm>
            <a:off x="1930399" y="1688438"/>
            <a:ext cx="5283201" cy="3283367"/>
          </a:xfrm>
          <a:prstGeom prst="rect">
            <a:avLst/>
          </a:prstGeom>
        </p:spPr>
      </p:pic>
    </p:spTree>
    <p:extLst>
      <p:ext uri="{BB962C8B-B14F-4D97-AF65-F5344CB8AC3E}">
        <p14:creationId xmlns:p14="http://schemas.microsoft.com/office/powerpoint/2010/main" val="194987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4B49901-C736-4A54-A636-69ED6CE8C113}"/>
              </a:ext>
            </a:extLst>
          </p:cNvPr>
          <p:cNvGrpSpPr/>
          <p:nvPr/>
        </p:nvGrpSpPr>
        <p:grpSpPr>
          <a:xfrm>
            <a:off x="535828" y="257493"/>
            <a:ext cx="3220224" cy="988451"/>
            <a:chOff x="535828" y="257493"/>
            <a:chExt cx="3220224" cy="988451"/>
          </a:xfrm>
        </p:grpSpPr>
        <p:pic>
          <p:nvPicPr>
            <p:cNvPr id="2" name="Picture 1">
              <a:extLst>
                <a:ext uri="{FF2B5EF4-FFF2-40B4-BE49-F238E27FC236}">
                  <a16:creationId xmlns:a16="http://schemas.microsoft.com/office/drawing/2014/main" id="{1C80324B-3CD5-4D50-9C33-550A108A3AE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35828" y="257493"/>
              <a:ext cx="1059055" cy="988451"/>
            </a:xfrm>
            <a:prstGeom prst="rect">
              <a:avLst/>
            </a:prstGeom>
          </p:spPr>
        </p:pic>
        <p:sp>
          <p:nvSpPr>
            <p:cNvPr id="3" name="Rectangle 2">
              <a:extLst>
                <a:ext uri="{FF2B5EF4-FFF2-40B4-BE49-F238E27FC236}">
                  <a16:creationId xmlns:a16="http://schemas.microsoft.com/office/drawing/2014/main" id="{41B362B8-F93C-4D48-94BF-2E31F0B78BF0}"/>
                </a:ext>
              </a:extLst>
            </p:cNvPr>
            <p:cNvSpPr/>
            <p:nvPr/>
          </p:nvSpPr>
          <p:spPr>
            <a:xfrm>
              <a:off x="1594883" y="369218"/>
              <a:ext cx="2161169" cy="577850"/>
            </a:xfrm>
            <a:prstGeom prst="rect">
              <a:avLst/>
            </a:prstGeom>
          </p:spPr>
          <p:txBody>
            <a:bodyPr wrap="none">
              <a:spAutoFit/>
            </a:bodyPr>
            <a:lstStyle/>
            <a:p>
              <a:pPr>
                <a:lnSpc>
                  <a:spcPct val="150000"/>
                </a:lnSpc>
              </a:pPr>
              <a:r>
                <a:rPr lang="en-US" sz="2400" b="1" dirty="0" err="1">
                  <a:solidFill>
                    <a:srgbClr val="0070C0"/>
                  </a:solidFill>
                </a:rPr>
                <a:t>Sinh</a:t>
              </a:r>
              <a:r>
                <a:rPr lang="en-US" sz="2400" b="1" dirty="0">
                  <a:solidFill>
                    <a:srgbClr val="0070C0"/>
                  </a:solidFill>
                </a:rPr>
                <a:t> </a:t>
              </a:r>
              <a:r>
                <a:rPr lang="vi-VN" sz="2400" b="1" dirty="0">
                  <a:solidFill>
                    <a:srgbClr val="0070C0"/>
                  </a:solidFill>
                </a:rPr>
                <a:t>hoạt lớp</a:t>
              </a:r>
              <a:endParaRPr lang="en-US" sz="2400" b="1" dirty="0">
                <a:solidFill>
                  <a:srgbClr val="0070C0"/>
                </a:solidFill>
              </a:endParaRPr>
            </a:p>
          </p:txBody>
        </p:sp>
      </p:grpSp>
      <p:sp>
        <p:nvSpPr>
          <p:cNvPr id="6" name="TextBox 5">
            <a:extLst>
              <a:ext uri="{FF2B5EF4-FFF2-40B4-BE49-F238E27FC236}">
                <a16:creationId xmlns:a16="http://schemas.microsoft.com/office/drawing/2014/main" id="{3410FDD5-782C-4979-9D02-E86211DC1FF7}"/>
              </a:ext>
            </a:extLst>
          </p:cNvPr>
          <p:cNvSpPr txBox="1"/>
          <p:nvPr/>
        </p:nvSpPr>
        <p:spPr>
          <a:xfrm>
            <a:off x="1594882" y="947068"/>
            <a:ext cx="7208875" cy="400110"/>
          </a:xfrm>
          <a:prstGeom prst="rect">
            <a:avLst/>
          </a:prstGeom>
          <a:noFill/>
        </p:spPr>
        <p:txBody>
          <a:bodyPr wrap="square" rtlCol="0">
            <a:spAutoFit/>
          </a:bodyPr>
          <a:lstStyle/>
          <a:p>
            <a:r>
              <a:rPr lang="vi-VN" sz="2000" dirty="0"/>
              <a:t>Chia sẻ về kế hoạch chuyến đi sắp tới của gia đình em.</a:t>
            </a:r>
          </a:p>
        </p:txBody>
      </p:sp>
      <p:sp>
        <p:nvSpPr>
          <p:cNvPr id="8" name="TextBox 7">
            <a:extLst>
              <a:ext uri="{FF2B5EF4-FFF2-40B4-BE49-F238E27FC236}">
                <a16:creationId xmlns:a16="http://schemas.microsoft.com/office/drawing/2014/main" id="{46B5C731-761E-4945-9F77-EFCAC21633A5}"/>
              </a:ext>
            </a:extLst>
          </p:cNvPr>
          <p:cNvSpPr txBox="1"/>
          <p:nvPr/>
        </p:nvSpPr>
        <p:spPr>
          <a:xfrm>
            <a:off x="527595" y="1357669"/>
            <a:ext cx="3024639" cy="2343655"/>
          </a:xfrm>
          <a:prstGeom prst="rect">
            <a:avLst/>
          </a:prstGeom>
          <a:noFill/>
        </p:spPr>
        <p:txBody>
          <a:bodyPr wrap="square" rtlCol="0">
            <a:spAutoFit/>
          </a:bodyPr>
          <a:lstStyle/>
          <a:p>
            <a:pPr algn="just">
              <a:lnSpc>
                <a:spcPct val="150000"/>
              </a:lnSpc>
            </a:pPr>
            <a:r>
              <a:rPr lang="vi-VN" sz="2000" dirty="0"/>
              <a:t>- Kể về nơi gia đình em sẽ đến.</a:t>
            </a:r>
          </a:p>
          <a:p>
            <a:pPr algn="just">
              <a:lnSpc>
                <a:spcPct val="150000"/>
              </a:lnSpc>
            </a:pPr>
            <a:r>
              <a:rPr lang="vi-VN" sz="2000" dirty="0"/>
              <a:t>- Nêu những đồ dùng em dự định mang theo trong chuyến đi.</a:t>
            </a:r>
          </a:p>
        </p:txBody>
      </p:sp>
      <p:pic>
        <p:nvPicPr>
          <p:cNvPr id="5" name="Picture 4">
            <a:extLst>
              <a:ext uri="{FF2B5EF4-FFF2-40B4-BE49-F238E27FC236}">
                <a16:creationId xmlns:a16="http://schemas.microsoft.com/office/drawing/2014/main" id="{99243AE3-B119-4794-965D-3ADB2095D6D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756052" y="1347177"/>
            <a:ext cx="4852120" cy="3334497"/>
          </a:xfrm>
          <a:prstGeom prst="rect">
            <a:avLst/>
          </a:prstGeom>
        </p:spPr>
      </p:pic>
    </p:spTree>
    <p:extLst>
      <p:ext uri="{BB962C8B-B14F-4D97-AF65-F5344CB8AC3E}">
        <p14:creationId xmlns:p14="http://schemas.microsoft.com/office/powerpoint/2010/main" val="91499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8558C9-BE0C-423C-9B02-5997E9BEEA5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19100" y="556648"/>
            <a:ext cx="8389938" cy="3697852"/>
          </a:xfrm>
          <a:prstGeom prst="rect">
            <a:avLst/>
          </a:prstGeom>
        </p:spPr>
      </p:pic>
    </p:spTree>
    <p:extLst>
      <p:ext uri="{BB962C8B-B14F-4D97-AF65-F5344CB8AC3E}">
        <p14:creationId xmlns:p14="http://schemas.microsoft.com/office/powerpoint/2010/main" val="48743748"/>
      </p:ext>
    </p:extLst>
  </p:cSld>
  <p:clrMapOvr>
    <a:masterClrMapping/>
  </p:clrMapOvr>
</p:sld>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372</Words>
  <Application>Microsoft Office PowerPoint</Application>
  <PresentationFormat>On-screen Show (16:9)</PresentationFormat>
  <Paragraphs>29</Paragraphs>
  <Slides>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Pangolin</vt:lpstr>
      <vt:lpstr>Arial</vt:lpstr>
      <vt:lpstr>UTM Androgyne</vt:lpstr>
      <vt:lpstr>Baloo 2</vt:lpstr>
      <vt:lpstr>Times New Roman</vt:lpstr>
      <vt:lpstr>UTM Cookies</vt:lpstr>
      <vt:lpstr>English Vocabulary Workshop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VOCABULARY</dc:title>
  <dc:creator>L.U</dc:creator>
  <cp:lastModifiedBy>Admin</cp:lastModifiedBy>
  <cp:revision>42</cp:revision>
  <dcterms:modified xsi:type="dcterms:W3CDTF">2026-01-06T05:34:46Z</dcterms:modified>
</cp:coreProperties>
</file>