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90" r:id="rId2"/>
    <p:sldId id="260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58" r:id="rId11"/>
    <p:sldId id="281" r:id="rId12"/>
    <p:sldId id="308" r:id="rId13"/>
    <p:sldId id="309" r:id="rId14"/>
    <p:sldId id="339" r:id="rId15"/>
    <p:sldId id="282" r:id="rId16"/>
    <p:sldId id="286" r:id="rId17"/>
    <p:sldId id="285" r:id="rId18"/>
    <p:sldId id="337" r:id="rId19"/>
    <p:sldId id="294" r:id="rId20"/>
    <p:sldId id="293" r:id="rId21"/>
    <p:sldId id="316" r:id="rId22"/>
    <p:sldId id="319" r:id="rId23"/>
    <p:sldId id="338" r:id="rId24"/>
    <p:sldId id="291" r:id="rId25"/>
    <p:sldId id="317" r:id="rId26"/>
    <p:sldId id="288" r:id="rId27"/>
    <p:sldId id="313" r:id="rId28"/>
    <p:sldId id="312" r:id="rId29"/>
    <p:sldId id="283" r:id="rId30"/>
    <p:sldId id="31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7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4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8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2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49" r:id="rId6"/>
    <p:sldLayoutId id="2147483651" r:id="rId7"/>
    <p:sldLayoutId id="2147483653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844697" y="1648606"/>
            <a:ext cx="8502649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136: oai – oay – uây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440824"/>
            <a:ext cx="12192000" cy="641717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1318" y="935653"/>
            <a:ext cx="3181013" cy="7634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UTM Avo" panose="02040603050506020204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itchFamily="18" charset="0"/>
              </a:rPr>
              <a:t>quen</a:t>
            </a:r>
            <a:endParaRPr lang="en-US" sz="36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1318" y="5184319"/>
            <a:ext cx="3810000" cy="11829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UTM Avo" pitchFamily="18" charset="0"/>
                <a:cs typeface="Times New Roman" pitchFamily="18" charset="0"/>
              </a:rPr>
              <a:t>điện thoại</a:t>
            </a:r>
            <a:endParaRPr lang="en-US" sz="4800" b="1" dirty="0"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36603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oại</a:t>
            </a:r>
            <a:endParaRPr lang="en-US" sz="48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5168" y="1699081"/>
            <a:ext cx="3181013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UTM Avo" pitchFamily="18" charset="0"/>
                <a:cs typeface="Times New Roman" pitchFamily="18" charset="0"/>
              </a:rPr>
              <a:t>oai</a:t>
            </a:r>
            <a:endParaRPr lang="en-US" sz="7200" b="1" dirty="0">
              <a:solidFill>
                <a:schemeClr val="tx1"/>
              </a:solidFill>
              <a:latin typeface="UTM Avo" pitchFamily="18" charset="0"/>
              <a:cs typeface="Times New Roman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4478311" y="2945726"/>
            <a:ext cx="3235383" cy="1016675"/>
            <a:chOff x="3810000" y="2286000"/>
            <a:chExt cx="2239105" cy="688373"/>
          </a:xfrm>
        </p:grpSpPr>
        <p:sp>
          <p:nvSpPr>
            <p:cNvPr id="17" name="Rectangle 1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itchFamily="18" charset="0"/>
                  <a:cs typeface="Times New Roman" pitchFamily="18" charset="0"/>
                </a:rPr>
                <a:t>oa</a:t>
              </a:r>
              <a:endParaRPr lang="en-US" sz="6000" b="1" dirty="0">
                <a:solidFill>
                  <a:srgbClr val="008000"/>
                </a:solidFill>
                <a:latin typeface="UTM Avo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44205" y="2288573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itchFamily="18" charset="0"/>
                  <a:cs typeface="Times New Roman" pitchFamily="18" charset="0"/>
                </a:rPr>
                <a:t>i</a:t>
              </a:r>
              <a:endParaRPr lang="en-US" sz="6000" b="1" dirty="0">
                <a:solidFill>
                  <a:schemeClr val="tx1"/>
                </a:solidFill>
                <a:latin typeface="UTM Avo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305800" y="1690031"/>
            <a:ext cx="3632526" cy="12003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UTM Avo" pitchFamily="18" charset="0"/>
              </a:rPr>
              <a:t>th</a:t>
            </a:r>
            <a:r>
              <a:rPr lang="vi-VN" sz="6000" b="1" dirty="0">
                <a:solidFill>
                  <a:srgbClr val="FF0000"/>
                </a:solidFill>
                <a:latin typeface="UTM Avo" pitchFamily="18" charset="0"/>
              </a:rPr>
              <a:t>oại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82663" y="2971800"/>
            <a:ext cx="1980737" cy="11690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UTM Avo" pitchFamily="18" charset="0"/>
              </a:rPr>
              <a:t>oại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05799" y="2971800"/>
            <a:ext cx="1658145" cy="11690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UTM Avo" pitchFamily="18" charset="0"/>
              </a:rPr>
              <a:t>th</a:t>
            </a:r>
            <a:endParaRPr lang="en-US" sz="60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pic>
        <p:nvPicPr>
          <p:cNvPr id="24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674" y="1673681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886" y="381000"/>
            <a:ext cx="12192000" cy="64171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1" y="5085490"/>
            <a:ext cx="3810000" cy="11829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UTM Avo" pitchFamily="18" charset="0"/>
                <a:cs typeface="Times New Roman" pitchFamily="18" charset="0"/>
              </a:rPr>
              <a:t>ghế xoay</a:t>
            </a:r>
            <a:endParaRPr lang="en-US" sz="4800" b="1" dirty="0"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26144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oay</a:t>
            </a:r>
            <a:endParaRPr lang="en-US" sz="48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2470" y="1667283"/>
            <a:ext cx="3181013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UTM Avo" pitchFamily="18" charset="0"/>
                <a:cs typeface="Times New Roman" pitchFamily="18" charset="0"/>
              </a:rPr>
              <a:t>oay</a:t>
            </a:r>
            <a:endParaRPr lang="en-US" sz="7200" b="1" dirty="0">
              <a:solidFill>
                <a:schemeClr val="tx1"/>
              </a:solidFill>
              <a:latin typeface="UTM Avo" pitchFamily="18" charset="0"/>
              <a:cs typeface="Times New Roman" pitchFamily="18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416457" y="2895600"/>
            <a:ext cx="3193038" cy="1012874"/>
            <a:chOff x="3810000" y="2286000"/>
            <a:chExt cx="2209800" cy="685800"/>
          </a:xfrm>
        </p:grpSpPr>
        <p:sp>
          <p:nvSpPr>
            <p:cNvPr id="10" name="Rectangle 9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itchFamily="18" charset="0"/>
                  <a:cs typeface="Times New Roman" pitchFamily="18" charset="0"/>
                </a:rPr>
                <a:t>oa</a:t>
              </a:r>
              <a:endParaRPr lang="en-US" sz="6000" b="1" dirty="0">
                <a:solidFill>
                  <a:srgbClr val="008000"/>
                </a:solidFill>
                <a:latin typeface="UTM Avo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itchFamily="18" charset="0"/>
                  <a:cs typeface="Times New Roman" pitchFamily="18" charset="0"/>
                </a:rPr>
                <a:t>y</a:t>
              </a:r>
              <a:endParaRPr lang="en-US" sz="6000" b="1" dirty="0">
                <a:solidFill>
                  <a:schemeClr val="tx1"/>
                </a:solidFill>
                <a:latin typeface="UTM Avo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153402" y="1676400"/>
            <a:ext cx="3809998" cy="11912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UTM Avo" pitchFamily="18" charset="0"/>
              </a:rPr>
              <a:t>x</a:t>
            </a:r>
            <a:r>
              <a:rPr lang="vi-VN" sz="6000" b="1" dirty="0">
                <a:solidFill>
                  <a:srgbClr val="FF0000"/>
                </a:solidFill>
                <a:latin typeface="UTM Avo" pitchFamily="18" charset="0"/>
              </a:rPr>
              <a:t>oay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29800" y="2895600"/>
            <a:ext cx="2133600" cy="9964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UTM Avo" pitchFamily="18" charset="0"/>
              </a:rPr>
              <a:t>oay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53402" y="2911976"/>
            <a:ext cx="1676398" cy="9964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UTM Avo" pitchFamily="18" charset="0"/>
              </a:rPr>
              <a:t>x</a:t>
            </a:r>
            <a:endParaRPr lang="en-US" sz="60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637773138.png"/>
          <p:cNvPicPr>
            <a:picLocks noChangeAspect="1"/>
          </p:cNvPicPr>
          <p:nvPr/>
        </p:nvPicPr>
        <p:blipFill rotWithShape="1">
          <a:blip r:embed="rId3"/>
          <a:srcRect b="7778"/>
          <a:stretch/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953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519" y="440824"/>
            <a:ext cx="12192000" cy="64171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809" y="4747517"/>
            <a:ext cx="3962400" cy="11829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UTM Avo" pitchFamily="18" charset="0"/>
                <a:cs typeface="Times New Roman" pitchFamily="18" charset="0"/>
              </a:rPr>
              <a:t>khuấy bột</a:t>
            </a:r>
            <a:endParaRPr lang="en-US" sz="4800" b="1" dirty="0"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953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uấy</a:t>
            </a:r>
            <a:endParaRPr lang="en-US" sz="48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4869" y="1771479"/>
            <a:ext cx="3181013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UTM Avo" pitchFamily="18" charset="0"/>
                <a:cs typeface="Times New Roman" pitchFamily="18" charset="0"/>
              </a:rPr>
              <a:t>uây</a:t>
            </a:r>
            <a:endParaRPr lang="en-US" sz="7200" b="1" dirty="0">
              <a:solidFill>
                <a:schemeClr val="tx1"/>
              </a:solidFill>
              <a:latin typeface="UTM Avo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572000" y="3048000"/>
            <a:ext cx="3193038" cy="1012874"/>
            <a:chOff x="3810000" y="2286000"/>
            <a:chExt cx="2209800" cy="685800"/>
          </a:xfrm>
        </p:grpSpPr>
        <p:sp>
          <p:nvSpPr>
            <p:cNvPr id="10" name="Rectangle 9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itchFamily="18" charset="0"/>
                  <a:cs typeface="Times New Roman" pitchFamily="18" charset="0"/>
                </a:rPr>
                <a:t>uâ</a:t>
              </a:r>
              <a:endParaRPr lang="en-US" sz="6000" b="1" dirty="0">
                <a:solidFill>
                  <a:srgbClr val="008000"/>
                </a:solidFill>
                <a:latin typeface="UTM Avo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itchFamily="18" charset="0"/>
                  <a:cs typeface="Times New Roman" pitchFamily="18" charset="0"/>
                </a:rPr>
                <a:t>y</a:t>
              </a:r>
              <a:endParaRPr lang="en-US" sz="6000" b="1" dirty="0">
                <a:solidFill>
                  <a:schemeClr val="tx1"/>
                </a:solidFill>
                <a:latin typeface="UTM Avo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305800" y="1752600"/>
            <a:ext cx="3142938" cy="1219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UTM Avo" pitchFamily="18" charset="0"/>
              </a:rPr>
              <a:t>kh</a:t>
            </a:r>
            <a:r>
              <a:rPr lang="vi-VN" sz="6000" b="1" dirty="0">
                <a:solidFill>
                  <a:srgbClr val="FF0000"/>
                </a:solidFill>
                <a:latin typeface="UTM Avo" pitchFamily="18" charset="0"/>
              </a:rPr>
              <a:t>uấy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97981" y="3048000"/>
            <a:ext cx="1942375" cy="984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UTM Avo" pitchFamily="18" charset="0"/>
              </a:rPr>
              <a:t>uấy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78781" y="3066408"/>
            <a:ext cx="1219200" cy="984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UTM Avo" pitchFamily="18" charset="0"/>
              </a:rPr>
              <a:t>kh</a:t>
            </a:r>
            <a:endParaRPr lang="en-US" sz="60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6AFEC6-85B9-4242-2637-552BCF0AB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2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518276" y="403584"/>
            <a:ext cx="3493827" cy="122829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UTM Avo" pitchFamily="18" charset="0"/>
              </a:rPr>
              <a:t>So sánh </a:t>
            </a:r>
            <a:endParaRPr lang="en-US" sz="4000" b="1" dirty="0">
              <a:solidFill>
                <a:srgbClr val="C00000"/>
              </a:solidFill>
              <a:latin typeface="UTM Avo" pitchFamily="18" charset="0"/>
            </a:endParaRPr>
          </a:p>
        </p:txBody>
      </p:sp>
      <p:pic>
        <p:nvPicPr>
          <p:cNvPr id="8" name="Picture 7" descr="boy-5888240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29400" y="1219200"/>
            <a:ext cx="4579963" cy="5056496"/>
          </a:xfrm>
          <a:prstGeom prst="rect">
            <a:avLst/>
          </a:prstGeom>
        </p:spPr>
      </p:pic>
      <p:pic>
        <p:nvPicPr>
          <p:cNvPr id="9" name="Picture 8" descr="boy-5888240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95400"/>
            <a:ext cx="4380932" cy="5056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286000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UTM Avo" pitchFamily="18" charset="0"/>
              </a:rPr>
              <a:t>oai</a:t>
            </a:r>
            <a:endParaRPr lang="en-US" sz="6600" b="1" dirty="0"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080" y="2286000"/>
            <a:ext cx="140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UTM Avo" pitchFamily="18" charset="0"/>
              </a:rPr>
              <a:t>oa</a:t>
            </a:r>
            <a:endParaRPr lang="en-US" sz="6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2362200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UTM Avo" pitchFamily="18" charset="0"/>
              </a:rPr>
              <a:t>oay</a:t>
            </a:r>
            <a:endParaRPr lang="en-US" sz="6600" b="1" dirty="0"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8280" y="2362200"/>
            <a:ext cx="140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UTM Avo" pitchFamily="18" charset="0"/>
              </a:rPr>
              <a:t>oa</a:t>
            </a:r>
            <a:endParaRPr lang="en-US" sz="6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17" name="Picture 16" descr="6-mau_slide_powerpoint_dep_ctu.vn_(8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209800"/>
            <a:ext cx="1066800" cy="990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pic>
        <p:nvPicPr>
          <p:cNvPr id="15" name="Picture 14" descr="f200159ac2dd1af7da2ef8bf9bd7b9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600200"/>
            <a:ext cx="4227576" cy="4495800"/>
          </a:xfrm>
          <a:prstGeom prst="rect">
            <a:avLst/>
          </a:prstGeom>
        </p:spPr>
      </p:pic>
      <p:pic>
        <p:nvPicPr>
          <p:cNvPr id="16" name="Picture 15" descr="f200159ac2dd1af7da2ef8bf9bd7b9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6800" y="1524000"/>
            <a:ext cx="4343400" cy="441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67600" y="1981200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UTM Avo" pitchFamily="18" charset="0"/>
              </a:rPr>
              <a:t>uây</a:t>
            </a:r>
            <a:endParaRPr lang="en-US" sz="6600" b="1" dirty="0">
              <a:latin typeface="UTM Avo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1828800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UTM Avo" pitchFamily="18" charset="0"/>
              </a:rPr>
              <a:t>oay</a:t>
            </a:r>
            <a:endParaRPr lang="en-US" sz="6600" b="1" dirty="0">
              <a:latin typeface="UTM Av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1828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UTM Avo" pitchFamily="18" charset="0"/>
              </a:rPr>
              <a:t>y</a:t>
            </a:r>
            <a:endParaRPr lang="en-US" sz="6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9200" y="19812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UTM Avo" pitchFamily="18" charset="0"/>
              </a:rPr>
              <a:t>y</a:t>
            </a:r>
            <a:endParaRPr lang="en-US" sz="6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22" name="Picture 21" descr="6-mau_slide_powerpoint_dep_ctu.vn_(8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685800"/>
            <a:ext cx="1066800" cy="990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55338"/>
            <a:ext cx="12192000" cy="641717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" y="1596442"/>
            <a:ext cx="5715000" cy="4950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3352800" y="467454"/>
            <a:ext cx="6234546" cy="8035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CÀI BẢNG CÀI</a:t>
            </a:r>
            <a:endParaRPr lang="en-US" sz="4800" b="1" dirty="0">
              <a:solidFill>
                <a:srgbClr val="C0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828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0" y="1905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UTM Avo" pitchFamily="18" charset="0"/>
                <a:cs typeface="Times New Roman" pitchFamily="18" charset="0"/>
              </a:rPr>
              <a:t>điện th</a:t>
            </a:r>
            <a:r>
              <a:rPr lang="vi-VN" sz="40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oại</a:t>
            </a:r>
            <a:endParaRPr lang="en-US" sz="40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124200"/>
            <a:ext cx="197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oay</a:t>
            </a:r>
            <a:endParaRPr lang="en-US" sz="48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0" y="3200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UTM Avo" pitchFamily="18" charset="0"/>
                <a:cs typeface="Times New Roman" pitchFamily="18" charset="0"/>
              </a:rPr>
              <a:t>ghế x</a:t>
            </a:r>
            <a:r>
              <a:rPr lang="vi-VN" sz="40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oay</a:t>
            </a:r>
            <a:endParaRPr lang="en-US" sz="40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4419600"/>
            <a:ext cx="197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uây</a:t>
            </a:r>
            <a:endParaRPr lang="en-US" sz="48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9200" y="449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UTM Avo" pitchFamily="18" charset="0"/>
                <a:cs typeface="Times New Roman" pitchFamily="18" charset="0"/>
              </a:rPr>
              <a:t>kh</a:t>
            </a:r>
            <a:r>
              <a:rPr lang="vi-VN" sz="40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uấy</a:t>
            </a:r>
            <a:r>
              <a:rPr lang="vi-VN" sz="4000" b="1" dirty="0">
                <a:latin typeface="UTM Avo" pitchFamily="18" charset="0"/>
                <a:cs typeface="Times New Roman" pitchFamily="18" charset="0"/>
              </a:rPr>
              <a:t> bột</a:t>
            </a:r>
            <a:endParaRPr lang="en-US" sz="40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4250951" y="1524000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THƯ GIÃN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048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itchFamily="18" charset="0"/>
              </a:rPr>
              <a:t>2.Tiếng nào có vần </a:t>
            </a:r>
            <a:r>
              <a:rPr lang="vi-VN" sz="2400" b="1" dirty="0">
                <a:solidFill>
                  <a:srgbClr val="FF0000"/>
                </a:solidFill>
                <a:latin typeface="UTM Avo" pitchFamily="18" charset="0"/>
              </a:rPr>
              <a:t>oai</a:t>
            </a:r>
            <a:r>
              <a:rPr lang="vi-VN" sz="2400" b="1" dirty="0">
                <a:latin typeface="UTM Avo" pitchFamily="18" charset="0"/>
              </a:rPr>
              <a:t>? Tiếng nào có vần </a:t>
            </a:r>
            <a:r>
              <a:rPr lang="vi-VN" sz="2400" b="1" dirty="0">
                <a:solidFill>
                  <a:srgbClr val="FF0000"/>
                </a:solidFill>
                <a:latin typeface="UTM Avo" pitchFamily="18" charset="0"/>
              </a:rPr>
              <a:t>oay</a:t>
            </a:r>
            <a:r>
              <a:rPr lang="vi-VN" sz="2400" b="1" dirty="0">
                <a:latin typeface="UTM Avo" pitchFamily="18" charset="0"/>
              </a:rPr>
              <a:t>? Tiếng nào có v</a:t>
            </a:r>
            <a:r>
              <a:rPr lang="en-US" sz="2400" b="1" dirty="0">
                <a:latin typeface="UTM Avo" pitchFamily="18" charset="0"/>
              </a:rPr>
              <a:t>ầ</a:t>
            </a:r>
            <a:r>
              <a:rPr lang="vi-VN" sz="2400" b="1" dirty="0">
                <a:latin typeface="UTM Avo" pitchFamily="18" charset="0"/>
              </a:rPr>
              <a:t>n </a:t>
            </a:r>
            <a:r>
              <a:rPr lang="vi-VN" sz="2400" b="1" dirty="0">
                <a:solidFill>
                  <a:srgbClr val="FF0000"/>
                </a:solidFill>
                <a:latin typeface="UTM Avo" pitchFamily="18" charset="0"/>
              </a:rPr>
              <a:t>uây</a:t>
            </a:r>
            <a:r>
              <a:rPr lang="vi-VN" sz="2400" b="1" dirty="0">
                <a:latin typeface="UTM Avo" pitchFamily="18" charset="0"/>
              </a:rPr>
              <a:t>?</a:t>
            </a:r>
            <a:endParaRPr lang="en-US" sz="2400" b="1" dirty="0">
              <a:latin typeface="UTM Avo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1" y="1066800"/>
            <a:ext cx="29718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2895600"/>
            <a:ext cx="2802914" cy="646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3600">
                <a:latin typeface="UTM Avo" panose="02040603050506020204" pitchFamily="18" charset="0"/>
              </a:rPr>
              <a:t>quả xoài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5715000"/>
            <a:ext cx="3048000" cy="646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3600">
                <a:solidFill>
                  <a:schemeClr val="tx1"/>
                </a:solidFill>
                <a:latin typeface="UTM Avo" panose="02040603050506020204" pitchFamily="18" charset="0"/>
              </a:rPr>
              <a:t>ngoe nguẩy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5814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410200" y="990600"/>
            <a:ext cx="19050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UTM Avo" pitchFamily="18" charset="0"/>
              </a:rPr>
              <a:t>oai</a:t>
            </a:r>
            <a:endParaRPr lang="en-US" sz="4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2819400"/>
            <a:ext cx="19050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UTM Avo" pitchFamily="18" charset="0"/>
              </a:rPr>
              <a:t>oay</a:t>
            </a:r>
            <a:endParaRPr lang="en-US" sz="4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10200" y="4876800"/>
            <a:ext cx="19050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UTM Avo" pitchFamily="18" charset="0"/>
              </a:rPr>
              <a:t>uây</a:t>
            </a:r>
            <a:endParaRPr lang="en-US" sz="4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277350" y="3027363"/>
            <a:ext cx="4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32850" y="3027363"/>
            <a:ext cx="3117850" cy="647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3600">
                <a:solidFill>
                  <a:schemeClr val="tx1"/>
                </a:solidFill>
                <a:latin typeface="UTM Avo" panose="02040603050506020204" pitchFamily="18" charset="0"/>
              </a:rPr>
              <a:t>ngoái lại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2850" y="862013"/>
            <a:ext cx="31178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839200" y="5715000"/>
            <a:ext cx="3152775" cy="646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3600">
                <a:latin typeface="UTM Avo" panose="02040603050506020204" pitchFamily="18" charset="0"/>
              </a:rPr>
              <a:t>lốc xoáy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3000" y="3733800"/>
            <a:ext cx="3152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3733800" y="2057400"/>
            <a:ext cx="18288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7239000" y="1828800"/>
            <a:ext cx="167640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</p:cNvCxnSpPr>
          <p:nvPr/>
        </p:nvCxnSpPr>
        <p:spPr>
          <a:xfrm flipV="1">
            <a:off x="3886200" y="5638800"/>
            <a:ext cx="1447800" cy="39925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858000" y="4191000"/>
            <a:ext cx="2438400" cy="1524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304800"/>
            <a:ext cx="9420348" cy="7008428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181600" y="297180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KHỞ</a:t>
            </a:r>
            <a:r>
              <a:rPr lang="en-US" sz="6600" b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I ĐỘNG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51757"/>
            <a:ext cx="12192000" cy="6438900"/>
          </a:xfrm>
          <a:prstGeom prst="rect">
            <a:avLst/>
          </a:prstGeom>
        </p:spPr>
      </p:pic>
      <p:pic>
        <p:nvPicPr>
          <p:cNvPr id="6" name="Picture 5" descr="image (26).png"/>
          <p:cNvPicPr>
            <a:picLocks noChangeAspect="1"/>
          </p:cNvPicPr>
          <p:nvPr/>
        </p:nvPicPr>
        <p:blipFill>
          <a:blip r:embed="rId4"/>
          <a:srcRect t="50000" b="22222"/>
          <a:stretch>
            <a:fillRect/>
          </a:stretch>
        </p:blipFill>
        <p:spPr>
          <a:xfrm>
            <a:off x="1066800" y="762000"/>
            <a:ext cx="10896600" cy="571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0050"/>
            <a:ext cx="12192000" cy="6438900"/>
          </a:xfrm>
          <a:prstGeom prst="rect">
            <a:avLst/>
          </a:prstGeom>
        </p:spPr>
      </p:pic>
      <p:pic>
        <p:nvPicPr>
          <p:cNvPr id="3" name="Picture 2" descr="image (26).png"/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1219200" y="685800"/>
            <a:ext cx="10287000" cy="4286250"/>
          </a:xfrm>
          <a:prstGeom prst="rect">
            <a:avLst/>
          </a:prstGeom>
        </p:spPr>
      </p:pic>
      <p:pic>
        <p:nvPicPr>
          <p:cNvPr id="5" name="Picture 4" descr="image (26).png"/>
          <p:cNvPicPr>
            <a:picLocks noChangeAspect="1"/>
          </p:cNvPicPr>
          <p:nvPr/>
        </p:nvPicPr>
        <p:blipFill>
          <a:blip r:embed="rId4"/>
          <a:srcRect t="50000" b="22222"/>
          <a:stretch>
            <a:fillRect/>
          </a:stretch>
        </p:blipFill>
        <p:spPr>
          <a:xfrm>
            <a:off x="1104900" y="4972050"/>
            <a:ext cx="10515600" cy="1752600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381000"/>
            <a:ext cx="1295400" cy="758091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47e02bb98ded6b15c3e663bbbec8d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152400"/>
            <a:ext cx="12192000" cy="647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UTM Avo" pitchFamily="18" charset="0"/>
              </a:rPr>
              <a:t>Luyện đọc từ ngữ </a:t>
            </a:r>
            <a:endParaRPr lang="en-US" sz="4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664" y="480897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UTM Avo" pitchFamily="18" charset="0"/>
              </a:rPr>
              <a:t>nguây nguẩy</a:t>
            </a: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353821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UTM Avo" pitchFamily="18" charset="0"/>
              </a:rPr>
              <a:t>loay hoay</a:t>
            </a: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7343" y="417359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UTM Avo" pitchFamily="18" charset="0"/>
              </a:rPr>
              <a:t>hóa trang</a:t>
            </a: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6300" y="41735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UTM Avo" pitchFamily="18" charset="0"/>
              </a:rPr>
              <a:t>trúng tuyển</a:t>
            </a: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353821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UTM Avo" pitchFamily="18" charset="0"/>
              </a:rPr>
              <a:t>huân chương</a:t>
            </a: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422401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UTM Avo" pitchFamily="18" charset="0"/>
              </a:rPr>
              <a:t>Khoái chí</a:t>
            </a: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483361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UTM Avo" pitchFamily="18" charset="0"/>
              </a:rPr>
              <a:t>buột miệng </a:t>
            </a: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353821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UTM Avo" pitchFamily="18" charset="0"/>
              </a:rPr>
              <a:t>đội trưởng</a:t>
            </a: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200400" y="1715694"/>
            <a:ext cx="8474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LUYỆN ĐỌC CÂU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68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 descr="image (26).png"/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723900" y="671548"/>
            <a:ext cx="11049000" cy="4451457"/>
          </a:xfrm>
          <a:prstGeom prst="rect">
            <a:avLst/>
          </a:prstGeom>
        </p:spPr>
      </p:pic>
      <p:pic>
        <p:nvPicPr>
          <p:cNvPr id="7" name="Picture 6" descr="image (26).png"/>
          <p:cNvPicPr>
            <a:picLocks noChangeAspect="1"/>
          </p:cNvPicPr>
          <p:nvPr/>
        </p:nvPicPr>
        <p:blipFill>
          <a:blip r:embed="rId4"/>
          <a:srcRect t="50000" b="22222"/>
          <a:stretch>
            <a:fillRect/>
          </a:stretch>
        </p:blipFill>
        <p:spPr>
          <a:xfrm>
            <a:off x="2495357" y="5256212"/>
            <a:ext cx="7506086" cy="1468582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1981201" y="1676400"/>
            <a:ext cx="228600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295526" y="1962007"/>
            <a:ext cx="3429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5724525" y="1524794"/>
            <a:ext cx="228601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953126" y="1962007"/>
            <a:ext cx="4495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905000" y="2284412"/>
            <a:ext cx="2286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419600" y="2284412"/>
            <a:ext cx="4953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238375" y="2686194"/>
            <a:ext cx="3581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6200775" y="2686194"/>
            <a:ext cx="4343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905000" y="3048000"/>
            <a:ext cx="1676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362200" y="3352800"/>
            <a:ext cx="6934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752600" y="3732212"/>
            <a:ext cx="1828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3886200" y="3732212"/>
            <a:ext cx="6553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828800" y="4113212"/>
            <a:ext cx="4648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6705600" y="4113212"/>
            <a:ext cx="838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362200" y="4418012"/>
            <a:ext cx="5486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8153400" y="4418012"/>
            <a:ext cx="2286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905000" y="4799012"/>
            <a:ext cx="152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4152900" y="1962007"/>
            <a:ext cx="228600" cy="1731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1905001" y="2438400"/>
            <a:ext cx="228599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5943601" y="2362200"/>
            <a:ext cx="228600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2057400" y="3048000"/>
            <a:ext cx="228599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9296400" y="2971800"/>
            <a:ext cx="228599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2" name="Flowchart: Connector 51"/>
          <p:cNvSpPr/>
          <p:nvPr/>
        </p:nvSpPr>
        <p:spPr>
          <a:xfrm>
            <a:off x="3657600" y="3352800"/>
            <a:ext cx="228599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6477000" y="3657600"/>
            <a:ext cx="228599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4" name="Flowchart: Connector 53"/>
          <p:cNvSpPr/>
          <p:nvPr/>
        </p:nvSpPr>
        <p:spPr>
          <a:xfrm>
            <a:off x="1828800" y="4038600"/>
            <a:ext cx="533400" cy="2286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5" name="Flowchart: Connector 54"/>
          <p:cNvSpPr/>
          <p:nvPr/>
        </p:nvSpPr>
        <p:spPr>
          <a:xfrm>
            <a:off x="7772400" y="3810000"/>
            <a:ext cx="533400" cy="3048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9601200" y="33528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0050"/>
            <a:ext cx="12192000" cy="6438900"/>
          </a:xfrm>
          <a:prstGeom prst="rect">
            <a:avLst/>
          </a:prstGeom>
        </p:spPr>
      </p:pic>
      <p:pic>
        <p:nvPicPr>
          <p:cNvPr id="3" name="Picture 2" descr="image (26).png"/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609600" y="685799"/>
            <a:ext cx="11582400" cy="4306957"/>
          </a:xfrm>
          <a:prstGeom prst="rect">
            <a:avLst/>
          </a:prstGeom>
        </p:spPr>
      </p:pic>
      <p:pic>
        <p:nvPicPr>
          <p:cNvPr id="5" name="Picture 4" descr="image (26).png"/>
          <p:cNvPicPr>
            <a:picLocks noChangeAspect="1"/>
          </p:cNvPicPr>
          <p:nvPr/>
        </p:nvPicPr>
        <p:blipFill>
          <a:blip r:embed="rId4"/>
          <a:srcRect t="50000" b="22222"/>
          <a:stretch>
            <a:fillRect/>
          </a:stretch>
        </p:blipFill>
        <p:spPr>
          <a:xfrm>
            <a:off x="762000" y="4991928"/>
            <a:ext cx="10668000" cy="1905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071" y="457200"/>
            <a:ext cx="12119857" cy="6400800"/>
          </a:xfrm>
          <a:prstGeom prst="rect">
            <a:avLst/>
          </a:prstGeom>
        </p:spPr>
      </p:pic>
      <p:pic>
        <p:nvPicPr>
          <p:cNvPr id="3" name="Picture 2" descr="image (26).png"/>
          <p:cNvPicPr>
            <a:picLocks noChangeAspect="1"/>
          </p:cNvPicPr>
          <p:nvPr/>
        </p:nvPicPr>
        <p:blipFill>
          <a:blip r:embed="rId4"/>
          <a:srcRect t="77778"/>
          <a:stretch>
            <a:fillRect/>
          </a:stretch>
        </p:blipFill>
        <p:spPr>
          <a:xfrm>
            <a:off x="342899" y="1295400"/>
            <a:ext cx="11506200" cy="403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33600" y="3810000"/>
            <a:ext cx="700374" cy="656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c-tap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9900"/>
            <a:ext cx="12191999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8431" y="2176841"/>
            <a:ext cx="5889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>
                <a:solidFill>
                  <a:schemeClr val="bg1"/>
                </a:solidFill>
                <a:latin typeface="UTM Avo" pitchFamily="18" charset="0"/>
                <a:cs typeface="Times New Roman" pitchFamily="18" charset="0"/>
              </a:rPr>
              <a:t>TẬP VIẾT</a:t>
            </a:r>
            <a:endParaRPr lang="en-US" sz="9600" b="1" dirty="0">
              <a:solidFill>
                <a:schemeClr val="bg1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143000"/>
            <a:ext cx="1330037" cy="12954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327378"/>
            <a:ext cx="9376228" cy="55306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6687" y="624114"/>
            <a:ext cx="5602514" cy="1001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VIẾT BẢNG CON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20196887" flipV="1">
            <a:off x="5146143" y="3017463"/>
            <a:ext cx="1541627" cy="33575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5225143" y="3744685"/>
            <a:ext cx="1553028" cy="33382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00" y="393700"/>
            <a:ext cx="12192000" cy="6438900"/>
          </a:xfrm>
          <a:prstGeom prst="rect">
            <a:avLst/>
          </a:prstGeom>
        </p:spPr>
      </p:pic>
      <p:pic>
        <p:nvPicPr>
          <p:cNvPr id="3" name="Picture 2" descr="image (5).png"/>
          <p:cNvPicPr>
            <a:picLocks noChangeAspect="1"/>
          </p:cNvPicPr>
          <p:nvPr/>
        </p:nvPicPr>
        <p:blipFill>
          <a:blip r:embed="rId4"/>
          <a:srcRect t="32500" r="5600" b="28750"/>
          <a:stretch>
            <a:fillRect/>
          </a:stretch>
        </p:blipFill>
        <p:spPr>
          <a:xfrm>
            <a:off x="-76200" y="1447800"/>
            <a:ext cx="11734800" cy="3200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390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10896600" cy="2743200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>
              <a:snd r:embed="rId6" name="arrow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7376" y="6278578"/>
            <a:ext cx="1165944" cy="579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256" y="2178348"/>
            <a:ext cx="9637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Đọc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vi-VN" sz="4000" b="1" dirty="0">
                <a:latin typeface="UTM Avo" panose="02040603050506020204" pitchFamily="18" charset="0"/>
              </a:rPr>
              <a:t>câu sau : </a:t>
            </a:r>
            <a:r>
              <a:rPr lang="vi-VN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Cá to đuổi bắt lũ cá nhỏ. Lũ cá nhỏ luýnh quýnh xin tha mạng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30"/>
            <a:ext cx="12192000" cy="6422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87468"/>
            <a:ext cx="11506199" cy="3822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437103"/>
            <a:ext cx="10134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Đọc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vi-VN" sz="4000" b="1" dirty="0">
                <a:latin typeface="UTM Avo" panose="02040603050506020204" pitchFamily="18" charset="0"/>
              </a:rPr>
              <a:t>câu sau: </a:t>
            </a:r>
            <a:r>
              <a:rPr lang="vi-VN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Cá to ngoác miệng rộng huếch, huênh hoang: “Kẻ yếu phải làm thức ăn cho kẻ mạnh”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7376" y="6306941"/>
            <a:ext cx="1165944" cy="55105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11658600" cy="3516448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7376" y="6263043"/>
            <a:ext cx="1165944" cy="59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628" y="2995879"/>
            <a:ext cx="10152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Đọc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vi-VN" sz="4000" b="1" dirty="0">
                <a:latin typeface="UTM Avo" panose="02040603050506020204" pitchFamily="18" charset="0"/>
              </a:rPr>
              <a:t>câu sau</a:t>
            </a:r>
            <a:r>
              <a:rPr lang="en-US" sz="4000" b="1" dirty="0">
                <a:latin typeface="UTM Avo" panose="02040603050506020204" pitchFamily="18" charset="0"/>
              </a:rPr>
              <a:t>:</a:t>
            </a:r>
            <a:r>
              <a:rPr lang="vi-VN" sz="4000" b="1" dirty="0"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Xoạch! một chiếc lưới quăng xuống chụp lấy cả bọn.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71"/>
            <a:ext cx="12192000" cy="6404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3" y="1589661"/>
            <a:ext cx="11000073" cy="3312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209800"/>
            <a:ext cx="982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UTM Avo" panose="02040603050506020204" pitchFamily="18" charset="0"/>
              </a:rPr>
              <a:t>Đọc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vi-VN" sz="4400" b="1" dirty="0">
                <a:latin typeface="UTM Avo" panose="02040603050506020204" pitchFamily="18" charset="0"/>
              </a:rPr>
              <a:t>câu sau: </a:t>
            </a:r>
            <a:r>
              <a:rPr lang="vi-VN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Lũ cá nhỏ lọt qua mắt lưới, thoát hết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r>
              <a:rPr lang="vi-VN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Chỉ cá to bị mắc lại.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7376" y="6297486"/>
            <a:ext cx="1165944" cy="5605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1"/>
            <a:ext cx="121920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2" y="2022622"/>
            <a:ext cx="11000073" cy="2607435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9319" y="6302889"/>
            <a:ext cx="1165944" cy="555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6021" y="2459504"/>
            <a:ext cx="9982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tx1"/>
                </a:solidFill>
                <a:latin typeface="UTM Avo" pitchFamily="18" charset="0"/>
              </a:rPr>
              <a:t>Đọc câu sau: </a:t>
            </a:r>
            <a:r>
              <a:rPr lang="vi-VN" sz="4000" b="1" dirty="0">
                <a:solidFill>
                  <a:srgbClr val="0070C0"/>
                </a:solidFill>
                <a:latin typeface="UTM Avo" pitchFamily="18" charset="0"/>
              </a:rPr>
              <a:t>Lũ cá nhỏ ngoảnh đầu, báo cá to: “ Tiếc là có kẻ còn mạnh hơn bác”.</a:t>
            </a:r>
            <a:endParaRPr lang="en-US" sz="4000" b="1" dirty="0">
              <a:solidFill>
                <a:srgbClr val="0070C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cf8adb12397c1ba57b3635ea431ad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267200" cy="6248400"/>
          </a:xfrm>
          <a:prstGeom prst="rect">
            <a:avLst/>
          </a:prstGeom>
        </p:spPr>
      </p:pic>
      <p:pic>
        <p:nvPicPr>
          <p:cNvPr id="9" name="Picture 8" descr="40f34fbaf50c2fa35bda10142d9eb1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609600"/>
            <a:ext cx="3978978" cy="6248400"/>
          </a:xfrm>
          <a:prstGeom prst="rect">
            <a:avLst/>
          </a:prstGeom>
        </p:spPr>
      </p:pic>
      <p:pic>
        <p:nvPicPr>
          <p:cNvPr id="10" name="Picture 9" descr="3cf8adb12397c1ba57b3635ea431ad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09600"/>
            <a:ext cx="4038600" cy="624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30480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oai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3048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oay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0" y="3048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uây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637773138.png"/>
          <p:cNvPicPr>
            <a:picLocks noChangeAspect="1"/>
          </p:cNvPicPr>
          <p:nvPr/>
        </p:nvPicPr>
        <p:blipFill rotWithShape="1">
          <a:blip r:embed="rId3"/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775116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257</Words>
  <Application>Microsoft Office PowerPoint</Application>
  <PresentationFormat>Widescreen</PresentationFormat>
  <Paragraphs>87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26: Bài 136: oai - oay - uây</dc:title>
  <dc:creator>Administrator</dc:creator>
  <cp:lastModifiedBy>M0</cp:lastModifiedBy>
  <cp:revision>26</cp:revision>
  <dcterms:created xsi:type="dcterms:W3CDTF">2021-11-01T08:16:43Z</dcterms:created>
  <dcterms:modified xsi:type="dcterms:W3CDTF">2025-03-11T04:07:07Z</dcterms:modified>
</cp:coreProperties>
</file>