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4"/>
  </p:notesMasterIdLst>
  <p:sldIdLst>
    <p:sldId id="1449" r:id="rId2"/>
    <p:sldId id="285" r:id="rId3"/>
    <p:sldId id="287" r:id="rId4"/>
    <p:sldId id="270" r:id="rId5"/>
    <p:sldId id="276" r:id="rId6"/>
    <p:sldId id="289" r:id="rId7"/>
    <p:sldId id="290" r:id="rId8"/>
    <p:sldId id="283" r:id="rId9"/>
    <p:sldId id="293" r:id="rId10"/>
    <p:sldId id="281" r:id="rId11"/>
    <p:sldId id="294" r:id="rId12"/>
    <p:sldId id="28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150E6C"/>
    <a:srgbClr val="1D345D"/>
    <a:srgbClr val="3762AF"/>
    <a:srgbClr val="FFFBF7"/>
    <a:srgbClr val="FFFFFC"/>
    <a:srgbClr val="FF7707"/>
    <a:srgbClr val="FFFF99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0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14" y="27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06D7B-5286-4B74-94EA-602D5A0A20B6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1F81A-EEEE-424E-840F-ED233FBE5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2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8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4300" y="-123826"/>
            <a:ext cx="12411075" cy="709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E9D4303-3D61-41EA-92F4-F89311BD19DA}"/>
              </a:ext>
            </a:extLst>
          </p:cNvPr>
          <p:cNvSpPr/>
          <p:nvPr userDrawn="1"/>
        </p:nvSpPr>
        <p:spPr>
          <a:xfrm>
            <a:off x="10923658" y="136525"/>
            <a:ext cx="1229207" cy="122790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2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0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5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68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43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40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259627" y="1648606"/>
            <a:ext cx="9672841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27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Tô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A, Ă, Â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2894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F047AE2-B75E-412F-9635-E33328E0C77C}"/>
              </a:ext>
            </a:extLst>
          </p:cNvPr>
          <p:cNvGrpSpPr/>
          <p:nvPr/>
        </p:nvGrpSpPr>
        <p:grpSpPr>
          <a:xfrm>
            <a:off x="3798792" y="1325544"/>
            <a:ext cx="7247765" cy="1521236"/>
            <a:chOff x="418676" y="2043956"/>
            <a:chExt cx="6594529" cy="12498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C1BA14E-737B-4529-94FB-DFE51A2542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27106" b="78302"/>
            <a:stretch/>
          </p:blipFill>
          <p:spPr>
            <a:xfrm>
              <a:off x="418676" y="2043956"/>
              <a:ext cx="6020648" cy="124980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B8FFFC9-D14C-442F-B2FD-CBAB2DB1E318}"/>
                </a:ext>
              </a:extLst>
            </p:cNvPr>
            <p:cNvSpPr txBox="1"/>
            <p:nvPr/>
          </p:nvSpPr>
          <p:spPr>
            <a:xfrm>
              <a:off x="831290" y="2229363"/>
              <a:ext cx="6181915" cy="5310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latin typeface="HP001 4 hàng" panose="020B0603050302020204" pitchFamily="34" charset="0"/>
                </a:rPr>
                <a:t>Anh </a:t>
              </a:r>
              <a:r>
                <a:rPr lang="en-US" sz="3600" b="1" dirty="0" err="1">
                  <a:latin typeface="HP001 4 hàng" panose="020B0603050302020204" pitchFamily="34" charset="0"/>
                </a:rPr>
                <a:t>lớn</a:t>
              </a:r>
              <a:r>
                <a:rPr lang="en-US" sz="3600" b="1" dirty="0">
                  <a:latin typeface="HP001 4 hàng" panose="020B0603050302020204" pitchFamily="34" charset="0"/>
                </a:rPr>
                <a:t> </a:t>
              </a:r>
              <a:r>
                <a:rPr lang="en-US" sz="3600" b="1" dirty="0" err="1">
                  <a:latin typeface="HP001 4 hàng" panose="020B0603050302020204" pitchFamily="34" charset="0"/>
                </a:rPr>
                <a:t>nhường</a:t>
              </a:r>
              <a:r>
                <a:rPr lang="en-US" sz="3600" b="1" dirty="0">
                  <a:latin typeface="HP001 4 hàng" panose="020B0603050302020204" pitchFamily="34" charset="0"/>
                </a:rPr>
                <a:t> </a:t>
              </a:r>
              <a:r>
                <a:rPr lang="en-US" sz="3600" b="1" dirty="0" err="1">
                  <a:latin typeface="HP001 4 hàng" panose="020B0603050302020204" pitchFamily="34" charset="0"/>
                </a:rPr>
                <a:t>em</a:t>
              </a:r>
              <a:r>
                <a:rPr lang="en-US" sz="3600" b="1" dirty="0">
                  <a:latin typeface="HP001 4 hàng" panose="020B0603050302020204" pitchFamily="34" charset="0"/>
                </a:rPr>
                <a:t> </a:t>
              </a:r>
              <a:r>
                <a:rPr lang="en-US" sz="3600" b="1" dirty="0" err="1">
                  <a:latin typeface="HP001 4 hàng" panose="020B0603050302020204" pitchFamily="34" charset="0"/>
                </a:rPr>
                <a:t>bé</a:t>
              </a:r>
              <a:r>
                <a:rPr lang="en-US" sz="3600" b="1" dirty="0">
                  <a:latin typeface="HP001 4 hàng" panose="020B0603050302020204" pitchFamily="34" charset="0"/>
                </a:rPr>
                <a:t>.</a:t>
              </a:r>
            </a:p>
          </p:txBody>
        </p:sp>
      </p:grpSp>
      <p:sp>
        <p:nvSpPr>
          <p:cNvPr id="10" name="Rounded Rectangle 13">
            <a:extLst>
              <a:ext uri="{FF2B5EF4-FFF2-40B4-BE49-F238E27FC236}">
                <a16:creationId xmlns:a16="http://schemas.microsoft.com/office/drawing/2014/main" id="{DA592BCE-374B-4C62-93C3-F3E273CAF377}"/>
              </a:ext>
            </a:extLst>
          </p:cNvPr>
          <p:cNvSpPr/>
          <p:nvPr/>
        </p:nvSpPr>
        <p:spPr>
          <a:xfrm>
            <a:off x="205670" y="719709"/>
            <a:ext cx="3643637" cy="6383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b. Viết ứng dụng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1E9659-F298-426B-94CB-A3634575FF63}"/>
              </a:ext>
            </a:extLst>
          </p:cNvPr>
          <p:cNvSpPr txBox="1"/>
          <p:nvPr/>
        </p:nvSpPr>
        <p:spPr>
          <a:xfrm>
            <a:off x="6871084" y="5128313"/>
            <a:ext cx="4281782" cy="65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g, h, l, b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800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D6586B-4A7A-423E-8B14-2DA1B7EC9154}"/>
              </a:ext>
            </a:extLst>
          </p:cNvPr>
          <p:cNvSpPr txBox="1"/>
          <p:nvPr/>
        </p:nvSpPr>
        <p:spPr>
          <a:xfrm>
            <a:off x="5758810" y="3074365"/>
            <a:ext cx="305038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vi-VN" sz="2800" dirty="0">
              <a:solidFill>
                <a:srgbClr val="70AD47">
                  <a:lumMod val="75000"/>
                </a:srgbClr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1A93AB-C464-4C69-A922-67FB2E475127}"/>
              </a:ext>
            </a:extLst>
          </p:cNvPr>
          <p:cNvSpPr txBox="1"/>
          <p:nvPr/>
        </p:nvSpPr>
        <p:spPr>
          <a:xfrm>
            <a:off x="751183" y="4494614"/>
            <a:ext cx="9724710" cy="616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con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o.</a:t>
            </a:r>
            <a:endParaRPr lang="vi-VN" sz="2600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517877-C17E-42A2-B7AA-4EDA5977FE38}"/>
              </a:ext>
            </a:extLst>
          </p:cNvPr>
          <p:cNvSpPr txBox="1"/>
          <p:nvPr/>
        </p:nvSpPr>
        <p:spPr>
          <a:xfrm>
            <a:off x="606338" y="2932995"/>
            <a:ext cx="594416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60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260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 cái nào được viết hoa? </a:t>
            </a:r>
          </a:p>
          <a:p>
            <a:endParaRPr lang="en-US" sz="26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07DCF9-EFED-4EC8-88BB-8AFA719A2898}"/>
              </a:ext>
            </a:extLst>
          </p:cNvPr>
          <p:cNvSpPr txBox="1"/>
          <p:nvPr/>
        </p:nvSpPr>
        <p:spPr>
          <a:xfrm>
            <a:off x="606338" y="3687900"/>
            <a:ext cx="90341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6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endParaRPr lang="en-US" sz="2600" dirty="0"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AD1E2B-A988-4566-8EAD-409F43C7072F}"/>
              </a:ext>
            </a:extLst>
          </p:cNvPr>
          <p:cNvSpPr txBox="1"/>
          <p:nvPr/>
        </p:nvSpPr>
        <p:spPr>
          <a:xfrm>
            <a:off x="751183" y="4949785"/>
            <a:ext cx="669739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2.5 ô li ?</a:t>
            </a:r>
            <a:endParaRPr lang="vi-VN" sz="2800" dirty="0">
              <a:solidFill>
                <a:prstClr val="black"/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76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C17801-EFCB-410B-A32A-123B45700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56" y="-644694"/>
            <a:ext cx="7487444" cy="8605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7A428F-25E3-4BB1-A1A4-B17D0D05F7FD}"/>
              </a:ext>
            </a:extLst>
          </p:cNvPr>
          <p:cNvSpPr txBox="1"/>
          <p:nvPr/>
        </p:nvSpPr>
        <p:spPr>
          <a:xfrm>
            <a:off x="5160947" y="2192870"/>
            <a:ext cx="42492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THỰC HÀNH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VIẾT VỞ</a:t>
            </a:r>
          </a:p>
        </p:txBody>
      </p:sp>
      <p:pic>
        <p:nvPicPr>
          <p:cNvPr id="7" name="55">
            <a:extLst>
              <a:ext uri="{FF2B5EF4-FFF2-40B4-BE49-F238E27FC236}">
                <a16:creationId xmlns:a16="http://schemas.microsoft.com/office/drawing/2014/main" id="{1B6F431F-93D5-4767-9340-59D81A0A6A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5" y="1435972"/>
            <a:ext cx="4249241" cy="46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3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32887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B0531C9-721A-4E77-8A96-51F170DF1D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37779" y="-25554"/>
            <a:ext cx="2691932" cy="26919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9417D53-E93C-49FC-BE43-26EDA46E83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603" y="5081901"/>
            <a:ext cx="5364480" cy="1129364"/>
          </a:xfrm>
          <a:prstGeom prst="rect">
            <a:avLst/>
          </a:prstGeom>
        </p:spPr>
      </p:pic>
      <p:grpSp>
        <p:nvGrpSpPr>
          <p:cNvPr id="6" name="组合 8">
            <a:extLst>
              <a:ext uri="{FF2B5EF4-FFF2-40B4-BE49-F238E27FC236}">
                <a16:creationId xmlns:a16="http://schemas.microsoft.com/office/drawing/2014/main" id="{D8D42BD0-9AD0-455C-AC4E-D0FAD92BEEE7}"/>
              </a:ext>
            </a:extLst>
          </p:cNvPr>
          <p:cNvGrpSpPr/>
          <p:nvPr/>
        </p:nvGrpSpPr>
        <p:grpSpPr>
          <a:xfrm>
            <a:off x="1651041" y="4706828"/>
            <a:ext cx="1718993" cy="1313980"/>
            <a:chOff x="1631991" y="5087828"/>
            <a:chExt cx="1718993" cy="1313980"/>
          </a:xfrm>
        </p:grpSpPr>
        <p:pic>
          <p:nvPicPr>
            <p:cNvPr id="7" name="图片 75">
              <a:extLst>
                <a:ext uri="{FF2B5EF4-FFF2-40B4-BE49-F238E27FC236}">
                  <a16:creationId xmlns:a16="http://schemas.microsoft.com/office/drawing/2014/main" id="{896BEF42-D258-4A23-905F-E2CAFCADA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8" name="图片 76">
              <a:extLst>
                <a:ext uri="{FF2B5EF4-FFF2-40B4-BE49-F238E27FC236}">
                  <a16:creationId xmlns:a16="http://schemas.microsoft.com/office/drawing/2014/main" id="{86DBA2C9-4A3A-4DC1-B514-98DDA38C5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grpSp>
        <p:nvGrpSpPr>
          <p:cNvPr id="11" name="组合 83">
            <a:extLst>
              <a:ext uri="{FF2B5EF4-FFF2-40B4-BE49-F238E27FC236}">
                <a16:creationId xmlns:a16="http://schemas.microsoft.com/office/drawing/2014/main" id="{BB1155D1-1E0E-4225-AF20-1462071D4819}"/>
              </a:ext>
            </a:extLst>
          </p:cNvPr>
          <p:cNvGrpSpPr/>
          <p:nvPr/>
        </p:nvGrpSpPr>
        <p:grpSpPr>
          <a:xfrm>
            <a:off x="0" y="5348324"/>
            <a:ext cx="12203723" cy="1123362"/>
            <a:chOff x="-17585" y="5729324"/>
            <a:chExt cx="12203723" cy="1123362"/>
          </a:xfrm>
        </p:grpSpPr>
        <p:pic>
          <p:nvPicPr>
            <p:cNvPr id="12" name="图片 84">
              <a:extLst>
                <a:ext uri="{FF2B5EF4-FFF2-40B4-BE49-F238E27FC236}">
                  <a16:creationId xmlns:a16="http://schemas.microsoft.com/office/drawing/2014/main" id="{CEEE0D57-3701-4248-A6BE-7448AE0C36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3" name="图片 85">
              <a:extLst>
                <a:ext uri="{FF2B5EF4-FFF2-40B4-BE49-F238E27FC236}">
                  <a16:creationId xmlns:a16="http://schemas.microsoft.com/office/drawing/2014/main" id="{8B4A0EC4-E8A4-46E9-9B33-22B4092215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4" name="PA_库_图片 6">
            <a:extLst>
              <a:ext uri="{FF2B5EF4-FFF2-40B4-BE49-F238E27FC236}">
                <a16:creationId xmlns:a16="http://schemas.microsoft.com/office/drawing/2014/main" id="{D1405F8D-2E56-41D3-955B-FADC35CF8D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60" y="555735"/>
            <a:ext cx="5559961" cy="432908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5" name="图片 9">
            <a:extLst>
              <a:ext uri="{FF2B5EF4-FFF2-40B4-BE49-F238E27FC236}">
                <a16:creationId xmlns:a16="http://schemas.microsoft.com/office/drawing/2014/main" id="{4B8D7BE1-CC3D-45FC-9A0A-841D47993BE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1095064" y="579048"/>
            <a:ext cx="2557578" cy="325526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id="{CC139671-E62F-4FF1-9791-060B3136EF3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9212603" y="1385594"/>
            <a:ext cx="1536192" cy="1642172"/>
          </a:xfrm>
          <a:prstGeom prst="rect">
            <a:avLst/>
          </a:prstGeom>
        </p:spPr>
      </p:pic>
      <p:pic>
        <p:nvPicPr>
          <p:cNvPr id="17" name="图片 147">
            <a:extLst>
              <a:ext uri="{FF2B5EF4-FFF2-40B4-BE49-F238E27FC236}">
                <a16:creationId xmlns:a16="http://schemas.microsoft.com/office/drawing/2014/main" id="{FF72C93A-03EC-456E-AD1E-848B4660CFC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5" b="60430"/>
          <a:stretch/>
        </p:blipFill>
        <p:spPr>
          <a:xfrm rot="928868">
            <a:off x="8695465" y="246816"/>
            <a:ext cx="3729511" cy="7635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29418F-A5AD-4C47-ADF4-26103E58EDB2}"/>
              </a:ext>
            </a:extLst>
          </p:cNvPr>
          <p:cNvSpPr txBox="1"/>
          <p:nvPr/>
        </p:nvSpPr>
        <p:spPr>
          <a:xfrm>
            <a:off x="4260512" y="2385647"/>
            <a:ext cx="3670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449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KHỞI ĐỘNG</a:t>
            </a:r>
            <a:endParaRPr lang="en-US" sz="4000" b="1" dirty="0">
              <a:solidFill>
                <a:srgbClr val="4492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8.33333E-7 3.7037E-7 L -0.41146 -0.01759 " pathEditMode="relative" rAng="0" ptsTypes="AA">
                                      <p:cBhvr>
                                        <p:cTn id="6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8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806140-9CE0-4499-AB9B-6002A5F1F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r="3346"/>
          <a:stretch/>
        </p:blipFill>
        <p:spPr>
          <a:xfrm>
            <a:off x="1074636" y="851123"/>
            <a:ext cx="10042728" cy="3898858"/>
          </a:xfrm>
          <a:prstGeom prst="rect">
            <a:avLst/>
          </a:prstGeom>
        </p:spPr>
      </p:pic>
      <p:grpSp>
        <p:nvGrpSpPr>
          <p:cNvPr id="3" name="组合 83">
            <a:extLst>
              <a:ext uri="{FF2B5EF4-FFF2-40B4-BE49-F238E27FC236}">
                <a16:creationId xmlns:a16="http://schemas.microsoft.com/office/drawing/2014/main" id="{0F525726-E75A-4E57-8480-CE94FF7D7135}"/>
              </a:ext>
            </a:extLst>
          </p:cNvPr>
          <p:cNvGrpSpPr/>
          <p:nvPr/>
        </p:nvGrpSpPr>
        <p:grpSpPr>
          <a:xfrm>
            <a:off x="0" y="5348324"/>
            <a:ext cx="12203723" cy="1123362"/>
            <a:chOff x="-17585" y="5729324"/>
            <a:chExt cx="12203723" cy="1123362"/>
          </a:xfrm>
        </p:grpSpPr>
        <p:pic>
          <p:nvPicPr>
            <p:cNvPr id="4" name="图片 84">
              <a:extLst>
                <a:ext uri="{FF2B5EF4-FFF2-40B4-BE49-F238E27FC236}">
                  <a16:creationId xmlns:a16="http://schemas.microsoft.com/office/drawing/2014/main" id="{85826D6E-D1F5-40C8-BE96-6FE77EB4B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5" name="图片 85">
              <a:extLst>
                <a:ext uri="{FF2B5EF4-FFF2-40B4-BE49-F238E27FC236}">
                  <a16:creationId xmlns:a16="http://schemas.microsoft.com/office/drawing/2014/main" id="{390700B6-9F80-43F9-A69C-5477155DFA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1816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020478-6E10-4638-9C4E-3FC8AE4A79A0}"/>
              </a:ext>
            </a:extLst>
          </p:cNvPr>
          <p:cNvSpPr txBox="1"/>
          <p:nvPr/>
        </p:nvSpPr>
        <p:spPr>
          <a:xfrm>
            <a:off x="4535564" y="128958"/>
            <a:ext cx="31424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3600" b="1" noProof="0" dirty="0">
                <a:solidFill>
                  <a:srgbClr val="FF0000"/>
                </a:solidFill>
                <a:latin typeface="HP001 4 hàng" panose="020B0603050302020204" pitchFamily="34" charset="0"/>
              </a:rPr>
              <a:t>A</a:t>
            </a:r>
            <a:endParaRPr lang="en-US" sz="36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82D14F4D-ECA6-48FA-86EF-3B71DA06F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15" y="1797318"/>
            <a:ext cx="4801484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endParaRPr lang="en-US" sz="2800" b="1" i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19" name="Picture 10" descr="hoa0001">
            <a:extLst>
              <a:ext uri="{FF2B5EF4-FFF2-40B4-BE49-F238E27FC236}">
                <a16:creationId xmlns:a16="http://schemas.microsoft.com/office/drawing/2014/main" id="{7C6F147B-9CCB-4243-9C76-89EC9C71E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4" r="25812" b="55757"/>
          <a:stretch>
            <a:fillRect/>
          </a:stretch>
        </p:blipFill>
        <p:spPr bwMode="auto">
          <a:xfrm rot="9199349">
            <a:off x="1041400" y="5219700"/>
            <a:ext cx="10922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 descr="hoa0001">
            <a:extLst>
              <a:ext uri="{FF2B5EF4-FFF2-40B4-BE49-F238E27FC236}">
                <a16:creationId xmlns:a16="http://schemas.microsoft.com/office/drawing/2014/main" id="{6C17E7A3-2689-42E7-B2E1-FFB8F83C1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7" t="42612" b="10580"/>
          <a:stretch>
            <a:fillRect/>
          </a:stretch>
        </p:blipFill>
        <p:spPr bwMode="auto">
          <a:xfrm rot="8527350">
            <a:off x="2501901" y="5221288"/>
            <a:ext cx="1039284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 descr="hoa0001">
            <a:extLst>
              <a:ext uri="{FF2B5EF4-FFF2-40B4-BE49-F238E27FC236}">
                <a16:creationId xmlns:a16="http://schemas.microsoft.com/office/drawing/2014/main" id="{94236872-C037-4D9D-AFD1-BAD83A673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0" t="58333" r="52632"/>
          <a:stretch>
            <a:fillRect/>
          </a:stretch>
        </p:blipFill>
        <p:spPr bwMode="auto">
          <a:xfrm rot="-6827561">
            <a:off x="3933561" y="5069152"/>
            <a:ext cx="855662" cy="112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4">
            <a:extLst>
              <a:ext uri="{FF2B5EF4-FFF2-40B4-BE49-F238E27FC236}">
                <a16:creationId xmlns:a16="http://schemas.microsoft.com/office/drawing/2014/main" id="{6ADF3D78-F4D5-4701-8139-6253EDC03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15" y="2519126"/>
            <a:ext cx="6108456" cy="54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Chữ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cỡ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vừa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cao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mấy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ô li?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AEE37DDA-4591-4C16-87A0-668E4E898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207" y="3018746"/>
            <a:ext cx="216759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a</a:t>
            </a:r>
            <a:r>
              <a:rPr lang="en-US" sz="28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) 4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ô li</a:t>
            </a:r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id="{34F7F29F-52DC-48A8-BDF1-6F5D90AB2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114" y="4357730"/>
            <a:ext cx="191981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</a:t>
            </a:r>
            <a:r>
              <a:rPr lang="en-US" sz="28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) 6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ô li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828127B2-B65C-4B62-8BA8-924DF3103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588" y="3673308"/>
            <a:ext cx="287866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b</a:t>
            </a:r>
            <a:r>
              <a:rPr lang="en-US" sz="28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) 5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ô </a:t>
            </a:r>
            <a:r>
              <a:rPr lang="en-US" sz="28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li 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6" name="Oval 9">
            <a:extLst>
              <a:ext uri="{FF2B5EF4-FFF2-40B4-BE49-F238E27FC236}">
                <a16:creationId xmlns:a16="http://schemas.microsoft.com/office/drawing/2014/main" id="{A690D4EA-F7CA-4853-B87A-061E9C2C8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384" y="368935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b)</a:t>
            </a:r>
          </a:p>
        </p:txBody>
      </p:sp>
      <p:sp>
        <p:nvSpPr>
          <p:cNvPr id="27" name="Rounded Rectangle 13">
            <a:extLst>
              <a:ext uri="{FF2B5EF4-FFF2-40B4-BE49-F238E27FC236}">
                <a16:creationId xmlns:a16="http://schemas.microsoft.com/office/drawing/2014/main" id="{EEBA228A-C0CC-4C69-9E8E-56C6D3DA067D}"/>
              </a:ext>
            </a:extLst>
          </p:cNvPr>
          <p:cNvSpPr/>
          <p:nvPr/>
        </p:nvSpPr>
        <p:spPr>
          <a:xfrm>
            <a:off x="287818" y="1044782"/>
            <a:ext cx="3643637" cy="6383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hoa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C4F1B620-90FF-47D0-B3A2-E36F6427E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15" y="1950101"/>
            <a:ext cx="5744740" cy="34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Chọn ý đúng nhất: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30" name="Picture 29" descr="Text&#10;&#10;Description automatically generated">
            <a:extLst>
              <a:ext uri="{FF2B5EF4-FFF2-40B4-BE49-F238E27FC236}">
                <a16:creationId xmlns:a16="http://schemas.microsoft.com/office/drawing/2014/main" id="{89BE4A8F-1A92-4FED-A1BB-66A610FC76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0" t="24555" r="42813" b="45398"/>
          <a:stretch/>
        </p:blipFill>
        <p:spPr>
          <a:xfrm>
            <a:off x="6911201" y="977984"/>
            <a:ext cx="3798509" cy="42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8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6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22" grpId="0"/>
      <p:bldP spid="23" grpId="0"/>
      <p:bldP spid="24" grpId="0"/>
      <p:bldP spid="25" grpId="0" build="allAtOnce"/>
      <p:bldP spid="26" grpId="0" animBg="1"/>
      <p:bldP spid="27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C95C851-AD88-4505-9534-1A28E93EDB5D}"/>
              </a:ext>
            </a:extLst>
          </p:cNvPr>
          <p:cNvSpPr txBox="1"/>
          <p:nvPr/>
        </p:nvSpPr>
        <p:spPr>
          <a:xfrm>
            <a:off x="4167668" y="155933"/>
            <a:ext cx="29960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A</a:t>
            </a:r>
            <a:endParaRPr lang="en-US" sz="36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F2F0BC-D0B5-4F59-A347-EC4969A07A4C}"/>
              </a:ext>
            </a:extLst>
          </p:cNvPr>
          <p:cNvSpPr txBox="1"/>
          <p:nvPr/>
        </p:nvSpPr>
        <p:spPr>
          <a:xfrm>
            <a:off x="706581" y="2116205"/>
            <a:ext cx="4378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HP001 4 hàng" panose="020B0603050302020204" pitchFamily="34" charset="0"/>
                <a:cs typeface="Times New Roman" panose="02020603050405020304" pitchFamily="18" charset="0"/>
              </a:rPr>
              <a:t>A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3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UTM Avo" panose="02040603050506020204" pitchFamily="18" charset="0"/>
            </a:endParaRPr>
          </a:p>
        </p:txBody>
      </p:sp>
      <p:sp>
        <p:nvSpPr>
          <p:cNvPr id="12" name="Rounded Rectangle 1">
            <a:extLst>
              <a:ext uri="{FF2B5EF4-FFF2-40B4-BE49-F238E27FC236}">
                <a16:creationId xmlns:a16="http://schemas.microsoft.com/office/drawing/2014/main" id="{85828243-D5B9-484E-B41A-23614E626FAE}"/>
              </a:ext>
            </a:extLst>
          </p:cNvPr>
          <p:cNvSpPr/>
          <p:nvPr/>
        </p:nvSpPr>
        <p:spPr>
          <a:xfrm>
            <a:off x="599019" y="1216566"/>
            <a:ext cx="5096931" cy="747550"/>
          </a:xfrm>
          <a:prstGeom prst="roundRect">
            <a:avLst>
              <a:gd name="adj" fmla="val 34880"/>
            </a:avLst>
          </a:prstGeom>
          <a:solidFill>
            <a:srgbClr val="034E6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HP001 4 hàng" panose="020B0603050302020204" pitchFamily="34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67381EAD-92E0-4DF8-899B-FA3C389B37FA}"/>
              </a:ext>
            </a:extLst>
          </p:cNvPr>
          <p:cNvSpPr/>
          <p:nvPr/>
        </p:nvSpPr>
        <p:spPr>
          <a:xfrm>
            <a:off x="555818" y="2628848"/>
            <a:ext cx="4679563" cy="747550"/>
          </a:xfrm>
          <a:prstGeom prst="roundRect">
            <a:avLst>
              <a:gd name="adj" fmla="val 34880"/>
            </a:avLst>
          </a:prstGeom>
          <a:solidFill>
            <a:srgbClr val="034E6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latin typeface="UTM Avo" panose="02040603050506020204" pitchFamily="18" charset="0"/>
                <a:cs typeface="Times New Roman" panose="02020603050405020304" pitchFamily="18" charset="0"/>
              </a:rPr>
              <a:t>- Đó là các nét nào?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FF1A0A-E421-4264-B7F2-15C37796F5BB}"/>
              </a:ext>
            </a:extLst>
          </p:cNvPr>
          <p:cNvSpPr txBox="1"/>
          <p:nvPr/>
        </p:nvSpPr>
        <p:spPr>
          <a:xfrm>
            <a:off x="599019" y="3662778"/>
            <a:ext cx="52357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*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1: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gần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móc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ngược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nhưng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hơi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lượn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phía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*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2: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móc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ngược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2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*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3: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lượn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ngang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giữa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thân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2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dirty="0">
              <a:latin typeface="UTM Avo" panose="02040603050506020204" pitchFamily="18" charset="0"/>
            </a:endParaRP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A9EE71CF-5A4D-47BC-B610-00BB930E5C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0" t="24555" r="42813" b="45398"/>
          <a:stretch/>
        </p:blipFill>
        <p:spPr>
          <a:xfrm>
            <a:off x="6747820" y="861569"/>
            <a:ext cx="4679563" cy="526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1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C95C851-AD88-4505-9534-1A28E93EDB5D}"/>
              </a:ext>
            </a:extLst>
          </p:cNvPr>
          <p:cNvSpPr txBox="1"/>
          <p:nvPr/>
        </p:nvSpPr>
        <p:spPr>
          <a:xfrm>
            <a:off x="4336720" y="313913"/>
            <a:ext cx="29960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Ă</a:t>
            </a:r>
            <a:endParaRPr lang="en-US" sz="36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F2F0BC-D0B5-4F59-A347-EC4969A07A4C}"/>
              </a:ext>
            </a:extLst>
          </p:cNvPr>
          <p:cNvSpPr txBox="1"/>
          <p:nvPr/>
        </p:nvSpPr>
        <p:spPr>
          <a:xfrm>
            <a:off x="706581" y="2116205"/>
            <a:ext cx="4378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HP001 4 hàng" panose="020B0603050302020204" pitchFamily="34" charset="0"/>
                <a:cs typeface="Times New Roman" panose="02020603050405020304" pitchFamily="18" charset="0"/>
              </a:rPr>
              <a:t>Ă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4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UTM Avo" panose="02040603050506020204" pitchFamily="18" charset="0"/>
            </a:endParaRPr>
          </a:p>
        </p:txBody>
      </p:sp>
      <p:sp>
        <p:nvSpPr>
          <p:cNvPr id="12" name="Rounded Rectangle 1">
            <a:extLst>
              <a:ext uri="{FF2B5EF4-FFF2-40B4-BE49-F238E27FC236}">
                <a16:creationId xmlns:a16="http://schemas.microsoft.com/office/drawing/2014/main" id="{85828243-D5B9-484E-B41A-23614E626FAE}"/>
              </a:ext>
            </a:extLst>
          </p:cNvPr>
          <p:cNvSpPr/>
          <p:nvPr/>
        </p:nvSpPr>
        <p:spPr>
          <a:xfrm>
            <a:off x="633988" y="1322580"/>
            <a:ext cx="5496981" cy="1668604"/>
          </a:xfrm>
          <a:prstGeom prst="roundRect">
            <a:avLst>
              <a:gd name="adj" fmla="val 34880"/>
            </a:avLst>
          </a:prstGeom>
          <a:solidFill>
            <a:srgbClr val="034E6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HP001 4 hàng" panose="020B0603050302020204" pitchFamily="34" charset="0"/>
                <a:cs typeface="Times New Roman" panose="02020603050405020304" pitchFamily="18" charset="0"/>
              </a:rPr>
              <a:t>Ă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HP001 4 hàng" panose="020B0603050302020204" pitchFamily="34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FF1A0A-E421-4264-B7F2-15C37796F5BB}"/>
              </a:ext>
            </a:extLst>
          </p:cNvPr>
          <p:cNvSpPr txBox="1"/>
          <p:nvPr/>
        </p:nvSpPr>
        <p:spPr>
          <a:xfrm>
            <a:off x="860276" y="3493280"/>
            <a:ext cx="52357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* Ba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tô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HP001 4 hàng" panose="020B0603050302020204" pitchFamily="34" charset="0"/>
                <a:cs typeface="Times New Roman" panose="02020603050405020304" pitchFamily="18" charset="0"/>
              </a:rPr>
              <a:t>A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4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cong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dưới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- </a:t>
            </a:r>
            <a:r>
              <a:rPr lang="en-US" sz="22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dấu</a:t>
            </a:r>
            <a:r>
              <a:rPr lang="en-US" sz="2200" i="1" dirty="0">
                <a:latin typeface="UTM Avo" panose="02040603050506020204" pitchFamily="18" charset="0"/>
                <a:cs typeface="Times New Roman" panose="02020603050405020304" pitchFamily="18" charset="0"/>
              </a:rPr>
              <a:t> á.</a:t>
            </a:r>
            <a:endParaRPr lang="en-US" sz="22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dirty="0">
              <a:latin typeface="UTM Avo" panose="02040603050506020204" pitchFamily="18" charset="0"/>
            </a:endParaRP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A9EE71CF-5A4D-47BC-B610-00BB930E5C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3" t="25048" r="33230" b="44905"/>
          <a:stretch/>
        </p:blipFill>
        <p:spPr>
          <a:xfrm>
            <a:off x="6747820" y="861569"/>
            <a:ext cx="4679563" cy="526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7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C95C851-AD88-4505-9534-1A28E93EDB5D}"/>
              </a:ext>
            </a:extLst>
          </p:cNvPr>
          <p:cNvSpPr txBox="1"/>
          <p:nvPr/>
        </p:nvSpPr>
        <p:spPr>
          <a:xfrm>
            <a:off x="4336720" y="313913"/>
            <a:ext cx="29960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Â</a:t>
            </a:r>
            <a:endParaRPr lang="en-US" sz="36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F2F0BC-D0B5-4F59-A347-EC4969A07A4C}"/>
              </a:ext>
            </a:extLst>
          </p:cNvPr>
          <p:cNvSpPr txBox="1"/>
          <p:nvPr/>
        </p:nvSpPr>
        <p:spPr>
          <a:xfrm>
            <a:off x="706581" y="2116205"/>
            <a:ext cx="4378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HP001 4 hàng" panose="020B0603050302020204" pitchFamily="34" charset="0"/>
                <a:cs typeface="Times New Roman" panose="02020603050405020304" pitchFamily="18" charset="0"/>
              </a:rPr>
              <a:t>Ă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4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UTM Avo" panose="02040603050506020204" pitchFamily="18" charset="0"/>
            </a:endParaRPr>
          </a:p>
        </p:txBody>
      </p:sp>
      <p:sp>
        <p:nvSpPr>
          <p:cNvPr id="12" name="Rounded Rectangle 1">
            <a:extLst>
              <a:ext uri="{FF2B5EF4-FFF2-40B4-BE49-F238E27FC236}">
                <a16:creationId xmlns:a16="http://schemas.microsoft.com/office/drawing/2014/main" id="{85828243-D5B9-484E-B41A-23614E626FAE}"/>
              </a:ext>
            </a:extLst>
          </p:cNvPr>
          <p:cNvSpPr/>
          <p:nvPr/>
        </p:nvSpPr>
        <p:spPr>
          <a:xfrm>
            <a:off x="633988" y="1322580"/>
            <a:ext cx="5496981" cy="1668604"/>
          </a:xfrm>
          <a:prstGeom prst="roundRect">
            <a:avLst>
              <a:gd name="adj" fmla="val 34880"/>
            </a:avLst>
          </a:prstGeom>
          <a:solidFill>
            <a:srgbClr val="034E6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HP001 4 hàng" panose="020B0603050302020204" pitchFamily="34" charset="0"/>
                <a:cs typeface="Times New Roman" panose="02020603050405020304" pitchFamily="18" charset="0"/>
              </a:rPr>
              <a:t>Â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HP001 4 hàng" panose="020B0603050302020204" pitchFamily="34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FF1A0A-E421-4264-B7F2-15C37796F5BB}"/>
              </a:ext>
            </a:extLst>
          </p:cNvPr>
          <p:cNvSpPr txBox="1"/>
          <p:nvPr/>
        </p:nvSpPr>
        <p:spPr>
          <a:xfrm>
            <a:off x="860276" y="3493280"/>
            <a:ext cx="52357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*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HP001 4 hàng" panose="020B0603050302020204" pitchFamily="34" charset="0"/>
                <a:cs typeface="Times New Roman" panose="02020603050405020304" pitchFamily="18" charset="0"/>
              </a:rPr>
              <a:t>Â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HP001 4 hàng" panose="020B0603050302020204" pitchFamily="34" charset="0"/>
                <a:cs typeface="Times New Roman" panose="02020603050405020304" pitchFamily="18" charset="0"/>
              </a:rPr>
              <a:t>A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hoa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dấu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mũ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(2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en-US" sz="22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dirty="0">
              <a:latin typeface="UTM Avo" panose="02040603050506020204" pitchFamily="18" charset="0"/>
            </a:endParaRP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A9EE71CF-5A4D-47BC-B610-00BB930E5C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9" t="24219" r="23974" b="45734"/>
          <a:stretch/>
        </p:blipFill>
        <p:spPr>
          <a:xfrm>
            <a:off x="6747820" y="861569"/>
            <a:ext cx="4679563" cy="526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C17801-EFCB-410B-A32A-123B45700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56" y="-644694"/>
            <a:ext cx="7487444" cy="8605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7A428F-25E3-4BB1-A1A4-B17D0D05F7FD}"/>
              </a:ext>
            </a:extLst>
          </p:cNvPr>
          <p:cNvSpPr txBox="1"/>
          <p:nvPr/>
        </p:nvSpPr>
        <p:spPr>
          <a:xfrm>
            <a:off x="5204490" y="2192870"/>
            <a:ext cx="42492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THỰC HÀNH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VIẾT VỞ</a:t>
            </a:r>
          </a:p>
        </p:txBody>
      </p:sp>
      <p:pic>
        <p:nvPicPr>
          <p:cNvPr id="7" name="55">
            <a:extLst>
              <a:ext uri="{FF2B5EF4-FFF2-40B4-BE49-F238E27FC236}">
                <a16:creationId xmlns:a16="http://schemas.microsoft.com/office/drawing/2014/main" id="{1B6F431F-93D5-4767-9340-59D81A0A6A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5" y="1435972"/>
            <a:ext cx="4249241" cy="46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7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25DB5DE-B75D-4B4C-A2DA-7BAF4A4565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0" t="53759" r="22422"/>
          <a:stretch/>
        </p:blipFill>
        <p:spPr>
          <a:xfrm>
            <a:off x="0" y="2438400"/>
            <a:ext cx="11849100" cy="3390900"/>
          </a:xfrm>
          <a:prstGeom prst="rect">
            <a:avLst/>
          </a:prstGeom>
        </p:spPr>
      </p:pic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C7226BE1-1516-4A4E-BC98-AA570F209CD5}"/>
              </a:ext>
            </a:extLst>
          </p:cNvPr>
          <p:cNvSpPr/>
          <p:nvPr/>
        </p:nvSpPr>
        <p:spPr>
          <a:xfrm>
            <a:off x="205670" y="719709"/>
            <a:ext cx="3643637" cy="6383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dụng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02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1048</TotalTime>
  <Words>280</Words>
  <Application>Microsoft Office PowerPoint</Application>
  <PresentationFormat>Widescreen</PresentationFormat>
  <Paragraphs>44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Arial-Rounded</vt:lpstr>
      <vt:lpstr>Calibri</vt:lpstr>
      <vt:lpstr>等线</vt:lpstr>
      <vt:lpstr>HP001 4 hàng</vt:lpstr>
      <vt:lpstr>Times New Roman</vt:lpstr>
      <vt:lpstr>UTM Avo</vt:lpstr>
      <vt:lpstr>Wingdings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PERSONAL COMPUTER</cp:lastModifiedBy>
  <cp:revision>60</cp:revision>
  <dcterms:created xsi:type="dcterms:W3CDTF">2021-11-01T08:16:43Z</dcterms:created>
  <dcterms:modified xsi:type="dcterms:W3CDTF">2026-03-23T00:27:40Z</dcterms:modified>
</cp:coreProperties>
</file>