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583" r:id="rId2"/>
    <p:sldId id="413" r:id="rId3"/>
    <p:sldId id="414" r:id="rId4"/>
    <p:sldId id="415" r:id="rId5"/>
    <p:sldId id="416" r:id="rId6"/>
    <p:sldId id="417" r:id="rId7"/>
    <p:sldId id="421" r:id="rId8"/>
    <p:sldId id="420" r:id="rId9"/>
    <p:sldId id="418" r:id="rId10"/>
    <p:sldId id="270" r:id="rId11"/>
  </p:sldIdLst>
  <p:sldSz cx="12192000" cy="6858000"/>
  <p:notesSz cx="6858000" cy="9144000"/>
  <p:embeddedFontLst>
    <p:embeddedFont>
      <p:font typeface="Cambria Math" panose="02040503050406030204" pitchFamily="18" charset="0"/>
      <p:regular r:id="rId13"/>
    </p:embeddedFont>
    <p:embeddedFont>
      <p:font typeface="SimSun" panose="02010600030101010101" pitchFamily="2" charset="-12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59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7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1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2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6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2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3/23/2026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8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49" r:id="rId6"/>
    <p:sldLayoutId id="2147483650" r:id="rId7"/>
    <p:sldLayoutId id="2147483656" r:id="rId8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747" y="1635982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27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57: Phép trừ dạng 17 - 2 – Tiết 2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75"/>
            <a:ext cx="6607175" cy="222885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374140" y="1064895"/>
            <a:ext cx="3148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b="1">
                <a:solidFill>
                  <a:srgbClr val="0070C0"/>
                </a:solidFill>
                <a:latin typeface="UTM Avo" panose="02040603050506020204" pitchFamily="18" charset="0"/>
              </a:rPr>
              <a:t>2. Tính:</a:t>
            </a:r>
            <a:endParaRPr lang="vi-VN" altLang="en-US" sz="5400" b="1">
              <a:solidFill>
                <a:srgbClr val="0070C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35" y="796290"/>
            <a:ext cx="1215390" cy="1215390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t="8015" r="1404" b="12775"/>
          <a:stretch>
            <a:fillRect/>
          </a:stretch>
        </p:blipFill>
        <p:spPr>
          <a:xfrm>
            <a:off x="0" y="1814830"/>
            <a:ext cx="6091555" cy="518414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096644" y="4284980"/>
            <a:ext cx="20148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B050"/>
                </a:solidFill>
                <a:latin typeface="UTM Avo" panose="02040603050506020204" pitchFamily="18" charset="0"/>
              </a:rPr>
              <a:t>15 – 2</a:t>
            </a:r>
          </a:p>
          <a:p>
            <a:endParaRPr lang="vi-VN" altLang="en-US" sz="4400" b="1">
              <a:solidFill>
                <a:srgbClr val="00B050"/>
              </a:solidFill>
            </a:endParaRPr>
          </a:p>
          <a:p>
            <a:r>
              <a:rPr lang="en-US" altLang="en-US" sz="4400" b="1">
                <a:solidFill>
                  <a:srgbClr val="00B050"/>
                </a:solidFill>
                <a:latin typeface="UTM Avo" panose="02040603050506020204" pitchFamily="18" charset="0"/>
              </a:rPr>
              <a:t>16 – 3 </a:t>
            </a:r>
            <a:endParaRPr lang="vi-VN" altLang="en-US" sz="4400" b="1">
              <a:solidFill>
                <a:srgbClr val="00B050"/>
              </a:solidFill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131820" y="4287520"/>
            <a:ext cx="19138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B050"/>
                </a:solidFill>
                <a:latin typeface="UTM Avo" panose="02040603050506020204" pitchFamily="18" charset="0"/>
              </a:rPr>
              <a:t>14 – 1</a:t>
            </a:r>
          </a:p>
          <a:p>
            <a:r>
              <a:rPr lang="en-US" altLang="en-US" sz="4400" b="1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endParaRPr lang="vi-VN" altLang="en-US" sz="4400" b="1">
              <a:solidFill>
                <a:srgbClr val="00B050"/>
              </a:solidFill>
            </a:endParaRPr>
          </a:p>
          <a:p>
            <a:r>
              <a:rPr lang="en-US" altLang="en-US" sz="4400" b="1">
                <a:solidFill>
                  <a:srgbClr val="00B050"/>
                </a:solidFill>
                <a:latin typeface="UTM Avo" panose="02040603050506020204" pitchFamily="18" charset="0"/>
              </a:rPr>
              <a:t>13 – 3 </a:t>
            </a:r>
            <a:endParaRPr lang="vi-VN" altLang="en-US" sz="4400" b="1">
              <a:solidFill>
                <a:srgbClr val="00B050"/>
              </a:solidFill>
            </a:endParaRP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t="8015" r="1404" b="12775"/>
          <a:stretch>
            <a:fillRect/>
          </a:stretch>
        </p:blipFill>
        <p:spPr>
          <a:xfrm>
            <a:off x="5998210" y="1814830"/>
            <a:ext cx="6271895" cy="518414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7044054" y="4284980"/>
            <a:ext cx="19342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B050"/>
                </a:solidFill>
                <a:latin typeface="UTM Avo" panose="02040603050506020204" pitchFamily="18" charset="0"/>
              </a:rPr>
              <a:t>16 – 5</a:t>
            </a:r>
            <a:endParaRPr lang="vi-VN" altLang="en-US" sz="4400" b="1">
              <a:solidFill>
                <a:srgbClr val="00B050"/>
              </a:solidFill>
            </a:endParaRPr>
          </a:p>
          <a:p>
            <a:endParaRPr lang="vi-VN" altLang="en-US" sz="4400" b="1">
              <a:solidFill>
                <a:srgbClr val="00B050"/>
              </a:solidFill>
            </a:endParaRPr>
          </a:p>
          <a:p>
            <a:r>
              <a:rPr lang="en-US" altLang="en-US" sz="4400" b="1">
                <a:solidFill>
                  <a:srgbClr val="00B050"/>
                </a:solidFill>
                <a:latin typeface="UTM Avo" panose="02040603050506020204" pitchFamily="18" charset="0"/>
              </a:rPr>
              <a:t>17 – 6</a:t>
            </a:r>
            <a:endParaRPr lang="vi-VN" altLang="en-US" sz="4400" b="1">
              <a:solidFill>
                <a:srgbClr val="00B050"/>
              </a:solidFill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9316224" y="4326184"/>
            <a:ext cx="19342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B050"/>
                </a:solidFill>
                <a:latin typeface="UTM Avo" panose="02040603050506020204" pitchFamily="18" charset="0"/>
              </a:rPr>
              <a:t>18 – 4</a:t>
            </a:r>
            <a:endParaRPr lang="vi-VN" altLang="en-US" sz="4400" b="1">
              <a:solidFill>
                <a:srgbClr val="00B050"/>
              </a:solidFill>
            </a:endParaRPr>
          </a:p>
          <a:p>
            <a:endParaRPr lang="vi-VN" altLang="en-US" sz="4400" b="1">
              <a:solidFill>
                <a:srgbClr val="00B050"/>
              </a:solidFill>
            </a:endParaRPr>
          </a:p>
          <a:p>
            <a:r>
              <a:rPr lang="en-US" altLang="en-US" sz="4400" b="1">
                <a:solidFill>
                  <a:srgbClr val="00B050"/>
                </a:solidFill>
                <a:latin typeface="UTM Avo" panose="02040603050506020204" pitchFamily="18" charset="0"/>
              </a:rPr>
              <a:t>19 – 8 </a:t>
            </a:r>
            <a:endParaRPr lang="vi-VN" altLang="en-US" sz="4400" b="1">
              <a:solidFill>
                <a:srgbClr val="00B050"/>
              </a:solidFill>
            </a:endParaRPr>
          </a:p>
        </p:txBody>
      </p:sp>
      <p:pic>
        <p:nvPicPr>
          <p:cNvPr id="22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-118745" y="728345"/>
            <a:ext cx="1472565" cy="1370965"/>
          </a:xfrm>
          <a:prstGeom prst="rect">
            <a:avLst/>
          </a:prstGeom>
        </p:spPr>
      </p:pic>
      <p:pic>
        <p:nvPicPr>
          <p:cNvPr id="9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265" y="397998"/>
            <a:ext cx="2451444" cy="20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9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224" y="487649"/>
            <a:ext cx="1237578" cy="123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75"/>
            <a:ext cx="6607175" cy="222885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374140" y="1064895"/>
            <a:ext cx="31483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b="1">
                <a:solidFill>
                  <a:srgbClr val="0070C0"/>
                </a:solidFill>
                <a:latin typeface="UTM Avo" panose="02040603050506020204" pitchFamily="18" charset="0"/>
              </a:rPr>
              <a:t>2. Tính:</a:t>
            </a:r>
            <a:endParaRPr lang="vi-VN" altLang="en-US" sz="5400" b="1">
              <a:solidFill>
                <a:srgbClr val="0070C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35" y="796290"/>
            <a:ext cx="1215390" cy="1215390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t="8015" r="1404" b="12775"/>
          <a:stretch>
            <a:fillRect/>
          </a:stretch>
        </p:blipFill>
        <p:spPr>
          <a:xfrm>
            <a:off x="0" y="1814830"/>
            <a:ext cx="6091555" cy="518414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374140" y="4191635"/>
            <a:ext cx="2005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B050"/>
                </a:solidFill>
                <a:latin typeface="UTM Avo" panose="02040603050506020204" pitchFamily="18" charset="0"/>
              </a:rPr>
              <a:t>15 – 2 </a:t>
            </a:r>
            <a:endParaRPr lang="vi-VN" altLang="en-US" sz="4400" b="1">
              <a:solidFill>
                <a:srgbClr val="00B050"/>
              </a:solidFill>
            </a:endParaRPr>
          </a:p>
          <a:p>
            <a:endParaRPr lang="vi-VN" altLang="en-US" sz="4400" b="1">
              <a:solidFill>
                <a:srgbClr val="00B050"/>
              </a:solidFill>
            </a:endParaRPr>
          </a:p>
          <a:p>
            <a:r>
              <a:rPr lang="en-US" altLang="en-US" sz="4400" b="1">
                <a:solidFill>
                  <a:srgbClr val="00B050"/>
                </a:solidFill>
                <a:latin typeface="UTM Avo" panose="02040603050506020204" pitchFamily="18" charset="0"/>
              </a:rPr>
              <a:t>16 – 3 </a:t>
            </a:r>
            <a:endParaRPr lang="vi-VN" altLang="en-US" sz="4400" b="1">
              <a:solidFill>
                <a:srgbClr val="00B050"/>
              </a:solidFill>
            </a:endParaRP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t="8015" r="1404" b="12775"/>
          <a:stretch>
            <a:fillRect/>
          </a:stretch>
        </p:blipFill>
        <p:spPr>
          <a:xfrm>
            <a:off x="5977890" y="1814830"/>
            <a:ext cx="6271895" cy="5184140"/>
          </a:xfrm>
          <a:prstGeom prst="rect">
            <a:avLst/>
          </a:prstGeom>
        </p:spPr>
      </p:pic>
      <p:pic>
        <p:nvPicPr>
          <p:cNvPr id="22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-118745" y="728345"/>
            <a:ext cx="1472565" cy="1370965"/>
          </a:xfrm>
          <a:prstGeom prst="rect">
            <a:avLst/>
          </a:prstGeom>
        </p:spPr>
      </p:pic>
      <p:pic>
        <p:nvPicPr>
          <p:cNvPr id="9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265" y="397998"/>
            <a:ext cx="2451444" cy="20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9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224" y="487649"/>
            <a:ext cx="1237578" cy="123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7465695" y="4303395"/>
            <a:ext cx="19392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B050"/>
                </a:solidFill>
                <a:latin typeface="UTM Avo" panose="02040603050506020204" pitchFamily="18" charset="0"/>
              </a:rPr>
              <a:t>14 – 1 </a:t>
            </a:r>
            <a:endParaRPr lang="vi-VN" altLang="en-US" sz="4400" b="1">
              <a:solidFill>
                <a:srgbClr val="00B050"/>
              </a:solidFill>
            </a:endParaRPr>
          </a:p>
          <a:p>
            <a:endParaRPr lang="vi-VN" altLang="en-US" sz="4400" b="1">
              <a:solidFill>
                <a:srgbClr val="00B050"/>
              </a:solidFill>
            </a:endParaRPr>
          </a:p>
          <a:p>
            <a:r>
              <a:rPr lang="en-US" altLang="en-US" sz="4400" b="1">
                <a:solidFill>
                  <a:srgbClr val="00B050"/>
                </a:solidFill>
                <a:latin typeface="UTM Avo" panose="02040603050506020204" pitchFamily="18" charset="0"/>
              </a:rPr>
              <a:t>13 – 3 </a:t>
            </a:r>
            <a:endParaRPr lang="vi-VN" altLang="en-US" sz="4400" b="1">
              <a:solidFill>
                <a:srgbClr val="00B050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379470" y="4214495"/>
            <a:ext cx="14960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= 13</a:t>
            </a:r>
            <a:endParaRPr lang="vi-VN" altLang="en-US" sz="4400" b="1">
              <a:solidFill>
                <a:srgbClr val="FF0000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354070" y="5544999"/>
            <a:ext cx="1496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= 13</a:t>
            </a:r>
            <a:endParaRPr lang="vi-VN" altLang="en-US" sz="4400" b="1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9528175" y="4344670"/>
            <a:ext cx="15621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= 13</a:t>
            </a:r>
            <a:endParaRPr lang="vi-VN" altLang="en-US" sz="4400" b="1">
              <a:solidFill>
                <a:srgbClr val="FF0000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9528277" y="5657612"/>
            <a:ext cx="1470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= 10</a:t>
            </a:r>
            <a:endParaRPr lang="vi-VN" altLang="en-US" sz="4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75"/>
            <a:ext cx="6607175" cy="222885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374140" y="1064895"/>
            <a:ext cx="31483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 b="1">
                <a:solidFill>
                  <a:srgbClr val="0070C0"/>
                </a:solidFill>
                <a:latin typeface="UTM Avo" panose="02040603050506020204" pitchFamily="18" charset="0"/>
              </a:rPr>
              <a:t>2. Tính:</a:t>
            </a:r>
            <a:endParaRPr lang="vi-VN" altLang="en-US" sz="5400" b="1">
              <a:solidFill>
                <a:srgbClr val="0070C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35" y="796290"/>
            <a:ext cx="1215390" cy="1215390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t="8015" r="1404" b="12775"/>
          <a:stretch>
            <a:fillRect/>
          </a:stretch>
        </p:blipFill>
        <p:spPr>
          <a:xfrm>
            <a:off x="0" y="1814830"/>
            <a:ext cx="6091555" cy="5184140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t="8015" r="1404" b="12775"/>
          <a:stretch>
            <a:fillRect/>
          </a:stretch>
        </p:blipFill>
        <p:spPr>
          <a:xfrm>
            <a:off x="5998210" y="1814830"/>
            <a:ext cx="6271895" cy="518414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1353819" y="4338955"/>
            <a:ext cx="18815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B050"/>
                </a:solidFill>
                <a:latin typeface="UTM Avo" panose="02040603050506020204" pitchFamily="18" charset="0"/>
              </a:rPr>
              <a:t>16 – 5</a:t>
            </a:r>
            <a:endParaRPr lang="vi-VN" altLang="en-US" sz="4400" b="1">
              <a:solidFill>
                <a:srgbClr val="00B050"/>
              </a:solidFill>
            </a:endParaRPr>
          </a:p>
          <a:p>
            <a:endParaRPr lang="vi-VN" altLang="en-US" sz="4400" b="1">
              <a:solidFill>
                <a:srgbClr val="00B050"/>
              </a:solidFill>
            </a:endParaRPr>
          </a:p>
          <a:p>
            <a:r>
              <a:rPr lang="en-US" altLang="en-US" sz="4400" b="1">
                <a:solidFill>
                  <a:srgbClr val="00B050"/>
                </a:solidFill>
                <a:latin typeface="UTM Avo" panose="02040603050506020204" pitchFamily="18" charset="0"/>
              </a:rPr>
              <a:t>17 – 6 </a:t>
            </a:r>
            <a:endParaRPr lang="vi-VN" altLang="en-US" sz="4400" b="1">
              <a:solidFill>
                <a:srgbClr val="00B050"/>
              </a:solidFill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7249160" y="4338955"/>
            <a:ext cx="19843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00B050"/>
                </a:solidFill>
                <a:latin typeface="UTM Avo" panose="02040603050506020204" pitchFamily="18" charset="0"/>
              </a:rPr>
              <a:t>18 – 4</a:t>
            </a:r>
            <a:endParaRPr lang="vi-VN" altLang="en-US" sz="4400" b="1">
              <a:solidFill>
                <a:srgbClr val="00B050"/>
              </a:solidFill>
            </a:endParaRPr>
          </a:p>
          <a:p>
            <a:endParaRPr lang="vi-VN" altLang="en-US" sz="4400" b="1">
              <a:solidFill>
                <a:srgbClr val="00B050"/>
              </a:solidFill>
            </a:endParaRPr>
          </a:p>
          <a:p>
            <a:r>
              <a:rPr lang="en-US" altLang="en-US" sz="4400" b="1">
                <a:solidFill>
                  <a:srgbClr val="00B050"/>
                </a:solidFill>
                <a:latin typeface="UTM Avo" panose="02040603050506020204" pitchFamily="18" charset="0"/>
              </a:rPr>
              <a:t>19 – 8 </a:t>
            </a:r>
            <a:endParaRPr lang="vi-VN" altLang="en-US" sz="4400" b="1">
              <a:solidFill>
                <a:srgbClr val="00B050"/>
              </a:solidFill>
            </a:endParaRPr>
          </a:p>
        </p:txBody>
      </p:sp>
      <p:pic>
        <p:nvPicPr>
          <p:cNvPr id="22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-118745" y="728345"/>
            <a:ext cx="1472565" cy="1370965"/>
          </a:xfrm>
          <a:prstGeom prst="rect">
            <a:avLst/>
          </a:prstGeom>
        </p:spPr>
      </p:pic>
      <p:pic>
        <p:nvPicPr>
          <p:cNvPr id="9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265" y="397998"/>
            <a:ext cx="2451444" cy="20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9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224" y="487649"/>
            <a:ext cx="1237578" cy="123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3216910" y="4346575"/>
            <a:ext cx="1474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FFC000"/>
                </a:solidFill>
                <a:latin typeface="UTM Avo" panose="02040603050506020204" pitchFamily="18" charset="0"/>
              </a:rPr>
              <a:t>= 11</a:t>
            </a:r>
            <a:endParaRPr lang="vi-VN" altLang="en-US" sz="4400" b="1">
              <a:solidFill>
                <a:srgbClr val="FFC000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235325" y="5693410"/>
            <a:ext cx="14559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FFC000"/>
                </a:solidFill>
                <a:latin typeface="UTM Avo" panose="02040603050506020204" pitchFamily="18" charset="0"/>
              </a:rPr>
              <a:t>= 11</a:t>
            </a:r>
            <a:endParaRPr lang="vi-VN" altLang="en-US" sz="4400" b="1">
              <a:solidFill>
                <a:srgbClr val="FFC000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9266555" y="4346575"/>
            <a:ext cx="14693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 b="1">
                <a:solidFill>
                  <a:srgbClr val="FFC000"/>
                </a:solidFill>
              </a:rPr>
              <a:t>= 14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316085" y="5693410"/>
            <a:ext cx="1522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>
                <a:solidFill>
                  <a:srgbClr val="FFC000"/>
                </a:solidFill>
                <a:latin typeface="UTM Avo" panose="02040603050506020204" pitchFamily="18" charset="0"/>
              </a:rPr>
              <a:t>= 11</a:t>
            </a:r>
            <a:endParaRPr lang="vi-VN" altLang="en-US" sz="44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4" grpId="0"/>
      <p:bldP spid="4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6" b="615"/>
          <a:stretch/>
        </p:blipFill>
        <p:spPr>
          <a:xfrm>
            <a:off x="0" y="397998"/>
            <a:ext cx="12192000" cy="6583373"/>
          </a:xfrm>
          <a:prstGeom prst="rect">
            <a:avLst/>
          </a:prstGeom>
        </p:spPr>
      </p:pic>
      <p:pic>
        <p:nvPicPr>
          <p:cNvPr id="100" name="Picture 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938" y="269935"/>
            <a:ext cx="1237578" cy="123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0" b="67837"/>
          <a:stretch>
            <a:fillRect/>
          </a:stretch>
        </p:blipFill>
        <p:spPr>
          <a:xfrm>
            <a:off x="-215900" y="5406390"/>
            <a:ext cx="1472565" cy="13709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809" t="39342" r="37162" b="7774"/>
          <a:stretch>
            <a:fillRect/>
          </a:stretch>
        </p:blipFill>
        <p:spPr>
          <a:xfrm>
            <a:off x="3808255" y="1101724"/>
            <a:ext cx="5049837" cy="4918075"/>
          </a:xfrm>
          <a:prstGeom prst="rect">
            <a:avLst/>
          </a:prstGeom>
        </p:spPr>
      </p:pic>
      <p:pic>
        <p:nvPicPr>
          <p:cNvPr id="15" name="Content Placeholder 1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774" t="74189" r="23714" b="6962"/>
          <a:stretch>
            <a:fillRect/>
          </a:stretch>
        </p:blipFill>
        <p:spPr>
          <a:xfrm>
            <a:off x="10222228" y="4544695"/>
            <a:ext cx="1969771" cy="1608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37" t="37139" r="64618" b="44703"/>
          <a:stretch>
            <a:fillRect/>
          </a:stretch>
        </p:blipFill>
        <p:spPr>
          <a:xfrm>
            <a:off x="337186" y="645013"/>
            <a:ext cx="1969770" cy="15952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14" t="57278" r="64701" b="26659"/>
          <a:stretch>
            <a:fillRect/>
          </a:stretch>
        </p:blipFill>
        <p:spPr>
          <a:xfrm>
            <a:off x="337186" y="2745740"/>
            <a:ext cx="1835149" cy="12934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23" t="74560" r="63397" b="7767"/>
          <a:stretch>
            <a:fillRect/>
          </a:stretch>
        </p:blipFill>
        <p:spPr>
          <a:xfrm>
            <a:off x="576581" y="4948555"/>
            <a:ext cx="1835149" cy="1369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Content Placeholder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726" t="37263" r="22948" b="46262"/>
          <a:stretch>
            <a:fillRect/>
          </a:stretch>
        </p:blipFill>
        <p:spPr>
          <a:xfrm>
            <a:off x="10124440" y="704850"/>
            <a:ext cx="1969770" cy="15354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Content Placeholder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158" t="56919" r="24242" b="27015"/>
          <a:stretch>
            <a:fillRect/>
          </a:stretch>
        </p:blipFill>
        <p:spPr>
          <a:xfrm>
            <a:off x="10224770" y="2756535"/>
            <a:ext cx="1969770" cy="16084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98 0.01527 L 0.67735 0.247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12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2966E-17 L 0.18737 -0.016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05 0.00648 L 0.69037 -0.607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48" y="-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31 -0.00046 L -0.62787 -0.015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45 0.00926 L -0.13125 0.197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0.64766 -0.058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83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00050"/>
            <a:ext cx="12192000" cy="64579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615827" y="1569901"/>
            <a:ext cx="69603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5400">
                <a:solidFill>
                  <a:srgbClr val="0070C0"/>
                </a:solidFill>
                <a:latin typeface="UTM Avo" panose="02040603050506020204" pitchFamily="18" charset="0"/>
              </a:rPr>
              <a:t>4. 	Nêu phép tính thích hợp với mỗi tranh vẽ.</a:t>
            </a:r>
            <a:endParaRPr lang="vi-VN" altLang="en-US" sz="54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(322)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8575" t="28295" r="8820" b="13923"/>
          <a:stretch>
            <a:fillRect/>
          </a:stretch>
        </p:blipFill>
        <p:spPr>
          <a:xfrm>
            <a:off x="0" y="431800"/>
            <a:ext cx="12017375" cy="642620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4028440" y="5529580"/>
            <a:ext cx="894715" cy="115316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14</a:t>
            </a:r>
            <a:endParaRPr kumimoji="0" lang="vi-VN" altLang="zh-CN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5059045" y="5529580"/>
            <a:ext cx="894715" cy="115316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-</a:t>
            </a:r>
            <a:endParaRPr kumimoji="0" lang="vi-VN" altLang="zh-CN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6089650" y="5529580"/>
            <a:ext cx="894715" cy="115316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4</a:t>
            </a:r>
            <a:endParaRPr kumimoji="0" lang="vi-VN" altLang="zh-CN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7621270" y="5529580"/>
            <a:ext cx="894715" cy="115316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10</a:t>
            </a:r>
            <a:endParaRPr kumimoji="0" lang="vi-VN" altLang="zh-CN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10234" t="30308" r="6945" b="11423"/>
          <a:stretch>
            <a:fillRect/>
          </a:stretch>
        </p:blipFill>
        <p:spPr>
          <a:xfrm>
            <a:off x="0" y="406400"/>
            <a:ext cx="12192000" cy="645160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3710940" y="5584190"/>
            <a:ext cx="894715" cy="115316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18</a:t>
            </a:r>
            <a:endParaRPr kumimoji="0" lang="vi-VN" altLang="zh-CN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4676775" y="5584190"/>
            <a:ext cx="894715" cy="115316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-</a:t>
            </a:r>
          </a:p>
        </p:txBody>
      </p:sp>
      <p:sp>
        <p:nvSpPr>
          <p:cNvPr id="4" name="Rectangles 3"/>
          <p:cNvSpPr/>
          <p:nvPr/>
        </p:nvSpPr>
        <p:spPr>
          <a:xfrm>
            <a:off x="5642610" y="5604510"/>
            <a:ext cx="894715" cy="115316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6</a:t>
            </a:r>
            <a:endParaRPr kumimoji="0" lang="vi-VN" altLang="zh-CN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7047230" y="5584190"/>
            <a:ext cx="894715" cy="115316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600">
                <a:latin typeface="UTM Avo" panose="02040603050506020204" pitchFamily="18" charset="0"/>
                <a:ea typeface="SimSun" panose="02010600030101010101" pitchFamily="2" charset="-122"/>
              </a:rPr>
              <a:t>12</a:t>
            </a:r>
            <a:endParaRPr kumimoji="0" lang="vi-VN" altLang="zh-CN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103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Cambria Math</vt:lpstr>
      <vt:lpstr>UTM Avo</vt:lpstr>
      <vt:lpstr>Arial</vt:lpstr>
      <vt:lpstr>SimSun</vt:lpstr>
      <vt:lpstr>Calibri</vt:lpstr>
      <vt:lpstr>Green Color</vt:lpstr>
      <vt:lpstr>Tuần 27 Bài 57: Phép trừ dạng 17 - 2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PERSONAL COMPUTER</cp:lastModifiedBy>
  <cp:revision>72</cp:revision>
  <dcterms:created xsi:type="dcterms:W3CDTF">2021-11-01T08:16:00Z</dcterms:created>
  <dcterms:modified xsi:type="dcterms:W3CDTF">2026-03-23T00:36:42Z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A217D1E45C444367A54BBE9F7E139381</vt:lpwstr>
  </property>
  <property fmtid="{D5CDD505-2E9C-101B-9397-08002B2CF9AE}" pid="3" name="KSOProductBuildVer">
    <vt:lpwstr>1033-11.2.0.10463</vt:lpwstr>
  </property>
</Properties>
</file>