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0"/>
  </p:notesMasterIdLst>
  <p:sldIdLst>
    <p:sldId id="290" r:id="rId2"/>
    <p:sldId id="337" r:id="rId3"/>
    <p:sldId id="338" r:id="rId4"/>
    <p:sldId id="335" r:id="rId5"/>
    <p:sldId id="336" r:id="rId6"/>
    <p:sldId id="275" r:id="rId7"/>
    <p:sldId id="297" r:id="rId8"/>
    <p:sldId id="32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FF99FF"/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59" autoAdjust="0"/>
    <p:restoredTop sz="94660"/>
  </p:normalViewPr>
  <p:slideViewPr>
    <p:cSldViewPr snapToGrid="0">
      <p:cViewPr varScale="1">
        <p:scale>
          <a:sx n="68" d="100"/>
          <a:sy n="68" d="100"/>
        </p:scale>
        <p:origin x="8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28C5CF-8712-480D-98BE-4612C2A9E1F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119475-F47C-4B34-B7ED-208387C14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093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AE39EF-C0E5-4896-B9D3-7E7938E4611D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68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 preserve="1">
  <p:cSld name="1_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01447" y="-90897"/>
            <a:ext cx="12613688" cy="70952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97561B3B-9BA6-4C4D-8B30-45AEED0A188D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16" name="Google Shape;16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17" name="Google Shape;17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4DADA5AD-FBF5-4393-A73C-EEA18769A2C6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Google Shape;18;p7"/>
          <p:cNvSpPr/>
          <p:nvPr/>
        </p:nvSpPr>
        <p:spPr>
          <a:xfrm>
            <a:off x="2629361" y="1930595"/>
            <a:ext cx="852022" cy="852022"/>
          </a:xfrm>
          <a:prstGeom prst="ellipse">
            <a:avLst/>
          </a:prstGeom>
          <a:solidFill>
            <a:srgbClr val="FEE5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BBFD17B-D166-40AF-9627-1FB3187FEC8D}"/>
              </a:ext>
            </a:extLst>
          </p:cNvPr>
          <p:cNvSpPr/>
          <p:nvPr userDrawn="1"/>
        </p:nvSpPr>
        <p:spPr>
          <a:xfrm>
            <a:off x="11008796" y="2766"/>
            <a:ext cx="1284651" cy="1387884"/>
          </a:xfrm>
          <a:prstGeom prst="ellipse">
            <a:avLst/>
          </a:prstGeom>
          <a:solidFill>
            <a:srgbClr val="29AE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495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1CD53-0665-4135-977E-752191F0D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C5CBCC-89CA-4AAF-8626-9D02F91415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4BAA63-A04D-4817-B844-68F366F9D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6C44-C5B0-4C26-A27C-018224218D01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99872E-7FD8-4B2D-80F1-D69134251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C19BAA-4E49-41A8-BA26-D25AF2303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C43DD-ACF9-4513-8E01-F50442954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09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27AB2-853A-4D2B-A094-C45051FEB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57091-AA31-40B1-9CB5-E01A27531A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6B5880-677B-46FE-8585-B09C756B0E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B6F1EF-68FB-4084-9AC2-F753E99A2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6C44-C5B0-4C26-A27C-018224218D01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E357A0-1F20-4898-BAF1-933B145A4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0F4F28-C115-4837-80F7-E56049B78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C43DD-ACF9-4513-8E01-F50442954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636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EDC95-AE73-4466-89A3-663C83CFB5CC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BD0CF-5620-419C-9315-BF4CF77053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911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6381636"/>
      </p:ext>
    </p:extLst>
  </p:cSld>
  <p:clrMapOvr>
    <a:masterClrMapping/>
  </p:clrMapOvr>
  <p:transition spd="slow" advClick="0" advTm="0"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1_Title and Content" userDrawn="1">
  <p:cSld name="3_Title and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520" y="2004"/>
            <a:ext cx="12165839" cy="6853994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FE1C8935-5503-46B3-AA64-FDD06962785D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31" name="Google Shape;31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32" name="Google Shape;32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9306B73E-E889-4101-943F-C932486AC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2592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userDrawn="1">
  <p:cSld name="1_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01447" y="-90897"/>
            <a:ext cx="12613688" cy="70952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C354FBDB-570B-47DF-96E0-31EC931D5420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16" name="Google Shape;16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17" name="Google Shape;17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7FA4BBA6-1016-4661-98DC-FB176A95F2CF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Google Shape;18;p7"/>
          <p:cNvSpPr/>
          <p:nvPr/>
        </p:nvSpPr>
        <p:spPr>
          <a:xfrm>
            <a:off x="2629361" y="1930595"/>
            <a:ext cx="852022" cy="852022"/>
          </a:xfrm>
          <a:prstGeom prst="ellipse">
            <a:avLst/>
          </a:prstGeom>
          <a:solidFill>
            <a:srgbClr val="FEE5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AD1DDED-7DF5-4CD6-A1A3-FC0C2ECC92B2}"/>
              </a:ext>
            </a:extLst>
          </p:cNvPr>
          <p:cNvSpPr/>
          <p:nvPr userDrawn="1"/>
        </p:nvSpPr>
        <p:spPr>
          <a:xfrm>
            <a:off x="11050607" y="136525"/>
            <a:ext cx="1284651" cy="1284651"/>
          </a:xfrm>
          <a:prstGeom prst="ellipse">
            <a:avLst/>
          </a:prstGeom>
          <a:solidFill>
            <a:srgbClr val="29AE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4867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Content" preserve="1" userDrawn="1">
  <p:cSld name="3_Title and Conten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121" y="41285"/>
            <a:ext cx="12184879" cy="6816715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97561B3B-9BA6-4C4D-8B30-45AEED0A188D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24" name="Google Shape;24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25" name="Google Shape;25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4DADA5AD-FBF5-4393-A73C-EEA18769A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118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1_Title and Content" preserve="1" userDrawn="1">
  <p:cSld name="3_Title and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520" y="2004"/>
            <a:ext cx="12165839" cy="6853994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97561B3B-9BA6-4C4D-8B30-45AEED0A188D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31" name="Google Shape;31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32" name="Google Shape;32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4DADA5AD-FBF5-4393-A73C-EEA18769A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189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2_Title and Content" preserve="1" userDrawn="1">
  <p:cSld name="3_Title and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oogle Shape;34;p10"/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9520" y="2004"/>
            <a:ext cx="12165839" cy="6853993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Google Shape;37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97561B3B-9BA6-4C4D-8B30-45AEED0A188D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38" name="Google Shape;38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39" name="Google Shape;39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4DADA5AD-FBF5-4393-A73C-EEA18769A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57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mparison" preserve="1" userDrawn="1">
  <p:cSld name="1_Comparis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49;p11">
            <a:extLst>
              <a:ext uri="{FF2B5EF4-FFF2-40B4-BE49-F238E27FC236}">
                <a16:creationId xmlns:a16="http://schemas.microsoft.com/office/drawing/2014/main" id="{883D005B-8B11-4FA0-82A2-9A260DE58982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-165100" y="-68826"/>
            <a:ext cx="12513464" cy="7000539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97561B3B-9BA6-4C4D-8B30-45AEED0A188D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7" name="Google Shape;47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4DADA5AD-FBF5-4393-A73C-EEA18769A2C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0C92834-F07F-4579-8623-1CF3469E4D08}"/>
              </a:ext>
            </a:extLst>
          </p:cNvPr>
          <p:cNvSpPr/>
          <p:nvPr userDrawn="1"/>
        </p:nvSpPr>
        <p:spPr>
          <a:xfrm>
            <a:off x="10907349" y="154887"/>
            <a:ext cx="1284651" cy="1284651"/>
          </a:xfrm>
          <a:prstGeom prst="ellipse">
            <a:avLst/>
          </a:prstGeom>
          <a:solidFill>
            <a:srgbClr val="29AE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842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01447" y="-90897"/>
            <a:ext cx="12613688" cy="70952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1C8935-5503-46B3-AA64-FDD06962785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UTM Avo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2/20/2026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UTM Avo"/>
              <a:ea typeface="+mn-ea"/>
              <a:cs typeface="+mn-cs"/>
            </a:endParaRPr>
          </a:p>
        </p:txBody>
      </p:sp>
      <p:sp>
        <p:nvSpPr>
          <p:cNvPr id="16" name="Google Shape;16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UTM Avo"/>
              <a:ea typeface="+mn-ea"/>
              <a:cs typeface="+mn-cs"/>
            </a:endParaRPr>
          </a:p>
        </p:txBody>
      </p:sp>
      <p:sp>
        <p:nvSpPr>
          <p:cNvPr id="17" name="Google Shape;17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306B73E-E889-4101-943F-C932486AC50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UTM Av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UTM Avo"/>
              <a:ea typeface="+mn-ea"/>
              <a:cs typeface="+mn-cs"/>
            </a:endParaRPr>
          </a:p>
        </p:txBody>
      </p:sp>
      <p:sp>
        <p:nvSpPr>
          <p:cNvPr id="18" name="Google Shape;18;p7"/>
          <p:cNvSpPr/>
          <p:nvPr/>
        </p:nvSpPr>
        <p:spPr>
          <a:xfrm>
            <a:off x="2629361" y="1930595"/>
            <a:ext cx="852022" cy="852022"/>
          </a:xfrm>
          <a:prstGeom prst="ellipse">
            <a:avLst/>
          </a:prstGeom>
          <a:solidFill>
            <a:srgbClr val="FEE5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F97FFD3-2B2B-4AFF-AE06-C76F08C42F30}"/>
              </a:ext>
            </a:extLst>
          </p:cNvPr>
          <p:cNvSpPr/>
          <p:nvPr userDrawn="1"/>
        </p:nvSpPr>
        <p:spPr>
          <a:xfrm>
            <a:off x="11008796" y="2766"/>
            <a:ext cx="1284651" cy="1387884"/>
          </a:xfrm>
          <a:prstGeom prst="ellipse">
            <a:avLst/>
          </a:prstGeom>
          <a:solidFill>
            <a:srgbClr val="29AE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758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Content" type="obj">
  <p:cSld name="Title and Conten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20643"/>
            <a:ext cx="12184879" cy="6816715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Google Shape;23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FE1C8935-5503-46B3-AA64-FDD06962785D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24" name="Google Shape;24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25" name="Google Shape;25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9306B73E-E889-4101-943F-C932486AC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947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2_Title and Content">
  <p:cSld name="2_Title and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oogle Shape;34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520" y="2004"/>
            <a:ext cx="12165839" cy="6853993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7" name="Google Shape;37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FE1C8935-5503-46B3-AA64-FDD06962785D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38" name="Google Shape;38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39" name="Google Shape;39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9306B73E-E889-4101-943F-C932486AC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818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mparison" type="twoTxTwoObj">
  <p:cSld name="Comparis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4" name="Google Shape;44;p1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5" name="Google Shape;45;p1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FE1C8935-5503-46B3-AA64-FDD06962785D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7" name="Google Shape;47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9306B73E-E889-4101-943F-C932486AC50A}" type="slidenum">
              <a:rPr lang="en-US" smtClean="0"/>
              <a:t>‹#›</a:t>
            </a:fld>
            <a:endParaRPr lang="en-US"/>
          </a:p>
        </p:txBody>
      </p:sp>
      <p:pic>
        <p:nvPicPr>
          <p:cNvPr id="49" name="Google Shape;49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8651"/>
            <a:ext cx="12191999" cy="6820698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9F893E7E-7779-45E4-8FC5-FC1950B5478F}"/>
              </a:ext>
            </a:extLst>
          </p:cNvPr>
          <p:cNvSpPr/>
          <p:nvPr userDrawn="1"/>
        </p:nvSpPr>
        <p:spPr>
          <a:xfrm>
            <a:off x="10809100" y="247251"/>
            <a:ext cx="1284651" cy="1387884"/>
          </a:xfrm>
          <a:prstGeom prst="ellipse">
            <a:avLst/>
          </a:prstGeom>
          <a:solidFill>
            <a:srgbClr val="29AE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239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FE1C8935-5503-46B3-AA64-FDD06962785D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9" name="Google Shape;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/>
          </a:p>
        </p:txBody>
      </p:sp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9306B73E-E889-4101-943F-C932486AC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90269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686" r:id="rId6"/>
    <p:sldLayoutId id="2147483687" r:id="rId7"/>
    <p:sldLayoutId id="2147483689" r:id="rId8"/>
    <p:sldLayoutId id="2147483690" r:id="rId9"/>
    <p:sldLayoutId id="2147483691" r:id="rId10"/>
    <p:sldLayoutId id="2147483692" r:id="rId11"/>
    <p:sldLayoutId id="2147483738" r:id="rId12"/>
    <p:sldLayoutId id="2147483739" r:id="rId13"/>
    <p:sldLayoutId id="2147483740" r:id="rId14"/>
    <p:sldLayoutId id="2147483746" r:id="rId15"/>
  </p:sldLayoutIdLs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DA144B1-BC48-4FB5-81A0-5EEE0F41D92F}"/>
              </a:ext>
            </a:extLst>
          </p:cNvPr>
          <p:cNvSpPr/>
          <p:nvPr/>
        </p:nvSpPr>
        <p:spPr>
          <a:xfrm>
            <a:off x="1083931" y="1648606"/>
            <a:ext cx="10024155" cy="23469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77">
              <a:lnSpc>
                <a:spcPct val="150000"/>
              </a:lnSpc>
              <a:defRPr/>
            </a:pPr>
            <a:r>
              <a:rPr lang="en-US" sz="5200" b="1" dirty="0" err="1">
                <a:solidFill>
                  <a:srgbClr val="00206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Tuần</a:t>
            </a:r>
            <a:r>
              <a:rPr lang="en-US" sz="5200" b="1" dirty="0">
                <a:solidFill>
                  <a:srgbClr val="00206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 23</a:t>
            </a:r>
          </a:p>
          <a:p>
            <a:pPr algn="ctr" defTabSz="914377">
              <a:lnSpc>
                <a:spcPct val="150000"/>
              </a:lnSpc>
              <a:defRPr/>
            </a:pPr>
            <a:r>
              <a:rPr lang="en-US" sz="5200" b="1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Bài</a:t>
            </a:r>
            <a:r>
              <a:rPr lang="en-US" sz="5200" b="1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 118: </a:t>
            </a:r>
            <a:r>
              <a:rPr lang="en-US" sz="5200" b="1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oam</a:t>
            </a:r>
            <a:r>
              <a:rPr lang="en-US" sz="5200" b="1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 – </a:t>
            </a:r>
            <a:r>
              <a:rPr lang="en-US" sz="5200" b="1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oăm</a:t>
            </a:r>
            <a:r>
              <a:rPr lang="en-US" sz="5200" b="1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 (</a:t>
            </a:r>
            <a:r>
              <a:rPr lang="en-US" sz="5200" b="1" dirty="0" err="1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Tiết</a:t>
            </a:r>
            <a:r>
              <a:rPr lang="en-US" sz="5200" b="1" dirty="0">
                <a:solidFill>
                  <a:srgbClr val="FF0000"/>
                </a:solidFill>
                <a:latin typeface="UTM Avo" panose="02040603050506020204" pitchFamily="18" charset="0"/>
                <a:cs typeface="Arial" panose="020B0604020202020204" pitchFamily="34" charset="0"/>
              </a:rPr>
              <a:t> 1)  </a:t>
            </a:r>
          </a:p>
        </p:txBody>
      </p:sp>
    </p:spTree>
    <p:extLst>
      <p:ext uri="{BB962C8B-B14F-4D97-AF65-F5344CB8AC3E}">
        <p14:creationId xmlns:p14="http://schemas.microsoft.com/office/powerpoint/2010/main" val="191116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FBFFB78-2AE0-42A5-9AD9-754543735CEE}"/>
              </a:ext>
            </a:extLst>
          </p:cNvPr>
          <p:cNvSpPr txBox="1"/>
          <p:nvPr/>
        </p:nvSpPr>
        <p:spPr>
          <a:xfrm>
            <a:off x="2388243" y="2300295"/>
            <a:ext cx="7798494" cy="2554537"/>
          </a:xfrm>
          <a:prstGeom prst="rect">
            <a:avLst/>
          </a:prstGeom>
          <a:solidFill>
            <a:schemeClr val="bg1"/>
          </a:solidFill>
        </p:spPr>
        <p:txBody>
          <a:bodyPr wrap="square" lIns="91431" tIns="45716" rIns="91431" bIns="45716" rtlCol="0">
            <a:spAutoFit/>
          </a:bodyPr>
          <a:lstStyle/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8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Arial"/>
                <a:sym typeface="Arial"/>
              </a:rPr>
              <a:t>Tìm tiếng có vần </a:t>
            </a:r>
            <a:r>
              <a:rPr lang="en-US" sz="8000" b="1" dirty="0" err="1">
                <a:solidFill>
                  <a:srgbClr val="FF0000"/>
                </a:solidFill>
                <a:latin typeface="UTM Avo" panose="02040603050506020204" pitchFamily="18" charset="0"/>
                <a:cs typeface="Arial"/>
                <a:sym typeface="Arial"/>
              </a:rPr>
              <a:t>uy</a:t>
            </a:r>
            <a:r>
              <a:rPr kumimoji="0" lang="vi-VN" sz="8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Arial"/>
                <a:sym typeface="Arial"/>
              </a:rPr>
              <a:t>?</a:t>
            </a:r>
            <a:endParaRPr kumimoji="0" lang="es-ES" sz="8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" pitchFamily="34" charset="0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20020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FBFFB78-2AE0-42A5-9AD9-754543735CEE}"/>
              </a:ext>
            </a:extLst>
          </p:cNvPr>
          <p:cNvSpPr txBox="1"/>
          <p:nvPr/>
        </p:nvSpPr>
        <p:spPr>
          <a:xfrm>
            <a:off x="2035316" y="2047354"/>
            <a:ext cx="8470232" cy="2554537"/>
          </a:xfrm>
          <a:prstGeom prst="rect">
            <a:avLst/>
          </a:prstGeom>
          <a:solidFill>
            <a:schemeClr val="bg1"/>
          </a:solidFill>
        </p:spPr>
        <p:txBody>
          <a:bodyPr wrap="square" lIns="91431" tIns="45716" rIns="91431" bIns="45716" rtlCol="0">
            <a:spAutoFit/>
          </a:bodyPr>
          <a:lstStyle/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8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Arial"/>
                <a:sym typeface="Arial"/>
              </a:rPr>
              <a:t>Tìm tiếng có </a:t>
            </a:r>
            <a:r>
              <a:rPr kumimoji="0" lang="vi-VN" sz="8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Arial"/>
                <a:sym typeface="Arial"/>
              </a:rPr>
              <a:t>vần </a:t>
            </a:r>
            <a:r>
              <a:rPr lang="en-US" sz="8000" b="1">
                <a:solidFill>
                  <a:srgbClr val="FF0000"/>
                </a:solidFill>
                <a:latin typeface="UTM Avo" panose="02040603050506020204" pitchFamily="18" charset="0"/>
                <a:cs typeface="Arial"/>
                <a:sym typeface="Arial"/>
              </a:rPr>
              <a:t>uya</a:t>
            </a:r>
            <a:r>
              <a:rPr kumimoji="0" lang="vi-VN" sz="8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Arial"/>
                <a:sym typeface="Arial"/>
              </a:rPr>
              <a:t>?</a:t>
            </a:r>
            <a:endParaRPr kumimoji="0" lang="es-ES" sz="8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31862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FBFFB78-2AE0-42A5-9AD9-754543735CEE}"/>
              </a:ext>
            </a:extLst>
          </p:cNvPr>
          <p:cNvSpPr txBox="1"/>
          <p:nvPr/>
        </p:nvSpPr>
        <p:spPr>
          <a:xfrm>
            <a:off x="2325090" y="836217"/>
            <a:ext cx="7798494" cy="584767"/>
          </a:xfrm>
          <a:prstGeom prst="rect">
            <a:avLst/>
          </a:prstGeom>
          <a:solidFill>
            <a:schemeClr val="bg1"/>
          </a:solidFill>
        </p:spPr>
        <p:txBody>
          <a:bodyPr wrap="square" lIns="91431" tIns="45716" rIns="91431" bIns="45716" rtlCol="0">
            <a:spAutoFit/>
          </a:bodyPr>
          <a:lstStyle/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Arial"/>
                <a:sym typeface="Arial"/>
              </a:rPr>
              <a:t>Tìm tiếng có vần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Arial"/>
                <a:sym typeface="Arial"/>
              </a:rPr>
              <a:t>uya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Arial"/>
                <a:sym typeface="Arial"/>
              </a:rPr>
              <a:t>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Arial"/>
                <a:sym typeface="Arial"/>
              </a:rPr>
              <a:t>trong câu sau: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.VnAvant" pitchFamily="34" charset="0"/>
              <a:ea typeface="+mn-ea"/>
              <a:cs typeface="Arial"/>
              <a:sym typeface="Arial"/>
            </a:endParaRPr>
          </a:p>
        </p:txBody>
      </p:sp>
      <p:sp>
        <p:nvSpPr>
          <p:cNvPr id="2" name="Scroll: Horizontal 1">
            <a:extLst>
              <a:ext uri="{FF2B5EF4-FFF2-40B4-BE49-F238E27FC236}">
                <a16:creationId xmlns:a16="http://schemas.microsoft.com/office/drawing/2014/main" id="{2528F333-8AD9-456F-A5BA-22645E782A54}"/>
              </a:ext>
            </a:extLst>
          </p:cNvPr>
          <p:cNvSpPr/>
          <p:nvPr/>
        </p:nvSpPr>
        <p:spPr>
          <a:xfrm>
            <a:off x="1762065" y="1947684"/>
            <a:ext cx="9936480" cy="3319382"/>
          </a:xfrm>
          <a:prstGeom prst="horizontalScroll">
            <a:avLst/>
          </a:prstGeom>
          <a:solidFill>
            <a:srgbClr val="FFFF99"/>
          </a:solidFill>
          <a:ln>
            <a:solidFill>
              <a:srgbClr val="FF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D971D0E-52D4-433B-BE12-7566994DF4C7}"/>
              </a:ext>
            </a:extLst>
          </p:cNvPr>
          <p:cNvSpPr txBox="1"/>
          <p:nvPr/>
        </p:nvSpPr>
        <p:spPr>
          <a:xfrm>
            <a:off x="2299597" y="2391661"/>
            <a:ext cx="9336504" cy="2431427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Arial"/>
                <a:sym typeface="Arial"/>
              </a:rPr>
              <a:t>Chích choè tập bay từ sáng tới khuya</a:t>
            </a:r>
            <a:r>
              <a:rPr kumimoji="0" lang="vi-VN" sz="8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Arial"/>
                <a:sym typeface="Arial"/>
              </a:rPr>
              <a:t>.</a:t>
            </a:r>
            <a:endParaRPr kumimoji="0" lang="es-ES" sz="8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" pitchFamily="34" charset="0"/>
              <a:ea typeface="+mn-ea"/>
              <a:cs typeface="Arial"/>
              <a:sym typeface="Arial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628D814-733D-4934-9608-080D64DA868E}"/>
              </a:ext>
            </a:extLst>
          </p:cNvPr>
          <p:cNvSpPr txBox="1"/>
          <p:nvPr/>
        </p:nvSpPr>
        <p:spPr>
          <a:xfrm>
            <a:off x="8361127" y="3468756"/>
            <a:ext cx="2539564" cy="1323431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8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Arial"/>
                <a:sym typeface="Arial"/>
              </a:rPr>
              <a:t> </a:t>
            </a:r>
            <a:r>
              <a:rPr kumimoji="0" lang="en-US" sz="7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Arial"/>
                <a:sym typeface="Arial"/>
              </a:rPr>
              <a:t>uya</a:t>
            </a:r>
            <a:r>
              <a:rPr kumimoji="0" lang="vi-VN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Arial"/>
                <a:sym typeface="Arial"/>
              </a:rPr>
              <a:t> </a:t>
            </a:r>
            <a:endParaRPr kumimoji="0" lang="es-ES" sz="8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" pitchFamily="34" charset="0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85132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FBFFB78-2AE0-42A5-9AD9-754543735CEE}"/>
              </a:ext>
            </a:extLst>
          </p:cNvPr>
          <p:cNvSpPr txBox="1"/>
          <p:nvPr/>
        </p:nvSpPr>
        <p:spPr>
          <a:xfrm>
            <a:off x="2481844" y="1055399"/>
            <a:ext cx="7798494" cy="707878"/>
          </a:xfrm>
          <a:prstGeom prst="rect">
            <a:avLst/>
          </a:prstGeom>
          <a:solidFill>
            <a:schemeClr val="bg1"/>
          </a:solidFill>
        </p:spPr>
        <p:txBody>
          <a:bodyPr wrap="square" lIns="91431" tIns="45716" rIns="91431" bIns="45716" rtlCol="0">
            <a:spAutoFit/>
          </a:bodyPr>
          <a:lstStyle/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UTM Avo" panose="02040603050506020204" pitchFamily="18" charset="0"/>
                <a:cs typeface="Arial"/>
                <a:sym typeface="Arial"/>
              </a:rPr>
              <a:t>Hãy đọc to</a:t>
            </a:r>
            <a:r>
              <a:rPr kumimoji="0" lang="vi-VN" sz="4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UTM Avo" panose="02040603050506020204" pitchFamily="18" charset="0"/>
                <a:cs typeface="Arial"/>
                <a:sym typeface="Arial"/>
              </a:rPr>
              <a:t> câu sau:</a:t>
            </a:r>
            <a:endParaRPr kumimoji="0" lang="es-ES" sz="40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.VnAvant" pitchFamily="34" charset="0"/>
              <a:cs typeface="Arial"/>
              <a:sym typeface="Arial"/>
            </a:endParaRPr>
          </a:p>
        </p:txBody>
      </p:sp>
      <p:sp>
        <p:nvSpPr>
          <p:cNvPr id="2" name="Scroll: Horizontal 1">
            <a:extLst>
              <a:ext uri="{FF2B5EF4-FFF2-40B4-BE49-F238E27FC236}">
                <a16:creationId xmlns:a16="http://schemas.microsoft.com/office/drawing/2014/main" id="{93DF4014-3491-4CCF-AE20-BE7D9994B195}"/>
              </a:ext>
            </a:extLst>
          </p:cNvPr>
          <p:cNvSpPr/>
          <p:nvPr/>
        </p:nvSpPr>
        <p:spPr>
          <a:xfrm>
            <a:off x="1463040" y="2116845"/>
            <a:ext cx="10119360" cy="3491475"/>
          </a:xfrm>
          <a:prstGeom prst="horizontalScroll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EEA9C6A-393A-4A62-A5AD-766AAC861A7A}"/>
              </a:ext>
            </a:extLst>
          </p:cNvPr>
          <p:cNvSpPr txBox="1"/>
          <p:nvPr/>
        </p:nvSpPr>
        <p:spPr>
          <a:xfrm>
            <a:off x="1431080" y="2583540"/>
            <a:ext cx="10475494" cy="2308316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Arial"/>
                <a:sym typeface="Arial"/>
              </a:rPr>
              <a:t>Nhà Thuý trồng rất nhiều hoa thuỷ tiên</a:t>
            </a:r>
            <a:r>
              <a:rPr kumimoji="0" lang="vi-VN" sz="7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Arial"/>
                <a:sym typeface="Arial"/>
              </a:rPr>
              <a:t>. </a:t>
            </a:r>
            <a:endParaRPr kumimoji="0" lang="es-E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" pitchFamily="34" charset="0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55927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41"/>
          <p:cNvSpPr txBox="1"/>
          <p:nvPr/>
        </p:nvSpPr>
        <p:spPr>
          <a:xfrm>
            <a:off x="2475208" y="2378317"/>
            <a:ext cx="74957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5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UTM Avo" panose="02040603050506020204" pitchFamily="18" charset="0"/>
                <a:cs typeface="Arial"/>
                <a:sym typeface="Arial"/>
              </a:rPr>
              <a:t>Bài </a:t>
            </a: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UTM Avo" panose="02040603050506020204" pitchFamily="18" charset="0"/>
                <a:cs typeface="Arial"/>
                <a:sym typeface="Arial"/>
              </a:rPr>
              <a:t>11</a:t>
            </a:r>
            <a:r>
              <a:rPr kumimoji="0" lang="vi-VN" sz="5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UTM Avo" panose="02040603050506020204" pitchFamily="18" charset="0"/>
                <a:cs typeface="Arial"/>
                <a:sym typeface="Arial"/>
              </a:rPr>
              <a:t>8: </a:t>
            </a:r>
            <a:r>
              <a:rPr kumimoji="0" lang="en-US" sz="5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UTM Avo" panose="02040603050506020204" pitchFamily="18" charset="0"/>
                <a:cs typeface="Arial"/>
                <a:sym typeface="Arial"/>
              </a:rPr>
              <a:t>oam</a:t>
            </a:r>
            <a:r>
              <a:rPr kumimoji="0" lang="vi-VN" sz="5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UTM Avo" panose="02040603050506020204" pitchFamily="18" charset="0"/>
                <a:cs typeface="Arial"/>
                <a:sym typeface="Arial"/>
              </a:rPr>
              <a:t> </a:t>
            </a:r>
            <a:r>
              <a:rPr lang="en-US" sz="5400" b="1" dirty="0">
                <a:latin typeface="UTM Avo" panose="02040603050506020204" pitchFamily="18" charset="0"/>
                <a:cs typeface="Arial"/>
                <a:sym typeface="Arial"/>
              </a:rPr>
              <a:t>-</a:t>
            </a:r>
            <a:r>
              <a:rPr kumimoji="0" lang="vi-VN" sz="5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UTM Avo" panose="02040603050506020204" pitchFamily="18" charset="0"/>
                <a:cs typeface="Arial"/>
                <a:sym typeface="Arial"/>
              </a:rPr>
              <a:t> </a:t>
            </a:r>
            <a:r>
              <a:rPr lang="en-US" sz="5400" b="1" dirty="0" err="1">
                <a:latin typeface="UTM Avo" panose="02040603050506020204" pitchFamily="18" charset="0"/>
                <a:cs typeface="Arial"/>
                <a:sym typeface="Arial"/>
              </a:rPr>
              <a:t>oăm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UTM Avo" panose="02040603050506020204" pitchFamily="18" charset="0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6288931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30" descr="https://i.pinimg.com/564x/ee/67/a5/ee67a5966f431c1bd8d80122fcd8e3e1.jpg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55" t="12885" r="10232" b="26261"/>
          <a:stretch/>
        </p:blipFill>
        <p:spPr bwMode="auto">
          <a:xfrm>
            <a:off x="2655569" y="2883361"/>
            <a:ext cx="3228395" cy="2445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09031" y="592997"/>
            <a:ext cx="4526166" cy="16351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20018" y="948904"/>
            <a:ext cx="32560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UTM Avo"/>
                <a:ea typeface="+mn-ea"/>
                <a:cs typeface="+mn-cs"/>
              </a:rPr>
              <a:t>SO SÁNH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219577" y="3644419"/>
            <a:ext cx="231254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TM Avo"/>
                <a:ea typeface="+mn-ea"/>
                <a:cs typeface="+mn-cs"/>
              </a:rPr>
              <a:t>oam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TM Avo"/>
              <a:ea typeface="+mn-ea"/>
              <a:cs typeface="+mn-cs"/>
            </a:endParaRPr>
          </a:p>
        </p:txBody>
      </p:sp>
      <p:pic>
        <p:nvPicPr>
          <p:cNvPr id="18" name="Picture 30" descr="https://i.pinimg.com/564x/ee/67/a5/ee67a5966f431c1bd8d80122fcd8e3e1.jpg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55" t="12885" r="10232" b="26261"/>
          <a:stretch/>
        </p:blipFill>
        <p:spPr bwMode="auto">
          <a:xfrm>
            <a:off x="6438296" y="2883361"/>
            <a:ext cx="3256067" cy="2445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Rectangle 24"/>
          <p:cNvSpPr/>
          <p:nvPr/>
        </p:nvSpPr>
        <p:spPr>
          <a:xfrm>
            <a:off x="7052311" y="3644419"/>
            <a:ext cx="21059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TM Avo"/>
                <a:ea typeface="+mn-ea"/>
                <a:cs typeface="+mn-cs"/>
              </a:rPr>
              <a:t>oăm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TM Av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1854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64554" y="323087"/>
            <a:ext cx="11662891" cy="621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9857893"/>
      </p:ext>
    </p:extLst>
  </p:cSld>
  <p:clrMapOvr>
    <a:masterClrMapping/>
  </p:clrMapOvr>
  <p:transition spd="slow">
    <p:random/>
  </p:transition>
</p:sld>
</file>

<file path=ppt/theme/theme1.xml><?xml version="1.0" encoding="utf-8"?>
<a:theme xmlns:a="http://schemas.openxmlformats.org/drawingml/2006/main" name="HOC10 TEMPLAT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</TotalTime>
  <Words>71</Words>
  <Application>Microsoft Office PowerPoint</Application>
  <PresentationFormat>Widescreen</PresentationFormat>
  <Paragraphs>14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等线</vt:lpstr>
      <vt:lpstr>.VnAvant</vt:lpstr>
      <vt:lpstr>Arial</vt:lpstr>
      <vt:lpstr>Calibri</vt:lpstr>
      <vt:lpstr>Times New Roman</vt:lpstr>
      <vt:lpstr>UTM Avo</vt:lpstr>
      <vt:lpstr>HOC10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Hoàng Thu Thuỷ</cp:lastModifiedBy>
  <cp:revision>34</cp:revision>
  <dcterms:created xsi:type="dcterms:W3CDTF">2021-12-11T06:25:33Z</dcterms:created>
  <dcterms:modified xsi:type="dcterms:W3CDTF">2026-02-20T04:04:48Z</dcterms:modified>
</cp:coreProperties>
</file>