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62" r:id="rId5"/>
    <p:sldId id="264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DA89-050B-429F-8A9A-D17CC151F1F2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50-812E-4F0C-982E-F1FC20DBE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DA89-050B-429F-8A9A-D17CC151F1F2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50-812E-4F0C-982E-F1FC20DBE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59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DA89-050B-429F-8A9A-D17CC151F1F2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50-812E-4F0C-982E-F1FC20DBE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790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DA89-050B-429F-8A9A-D17CC151F1F2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50-812E-4F0C-982E-F1FC20DBE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68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DA89-050B-429F-8A9A-D17CC151F1F2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50-812E-4F0C-982E-F1FC20DBE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64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DA89-050B-429F-8A9A-D17CC151F1F2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50-812E-4F0C-982E-F1FC20DBE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13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DA89-050B-429F-8A9A-D17CC151F1F2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50-812E-4F0C-982E-F1FC20DBE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66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DA89-050B-429F-8A9A-D17CC151F1F2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50-812E-4F0C-982E-F1FC20DBE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73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DA89-050B-429F-8A9A-D17CC151F1F2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50-812E-4F0C-982E-F1FC20DBE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84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DA89-050B-429F-8A9A-D17CC151F1F2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50-812E-4F0C-982E-F1FC20DBE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294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DA89-050B-429F-8A9A-D17CC151F1F2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50-812E-4F0C-982E-F1FC20DBE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BDA89-050B-429F-8A9A-D17CC151F1F2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66050-812E-4F0C-982E-F1FC20DBE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67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2777186" y="1609904"/>
            <a:ext cx="1759132" cy="992778"/>
          </a:xfrm>
          <a:prstGeom prst="ellipse">
            <a:avLst/>
          </a:prstGeom>
          <a:solidFill>
            <a:srgbClr val="FF5050"/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BÀI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75323" y="1801594"/>
            <a:ext cx="2550698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360" b="1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336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336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latin typeface="Arial" pitchFamily="34" charset="0"/>
                <a:cs typeface="Arial" pitchFamily="34" charset="0"/>
              </a:rPr>
              <a:t>thật</a:t>
            </a:r>
            <a:endParaRPr lang="en-US" sz="336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293067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2447" y="1062446"/>
            <a:ext cx="9214382" cy="319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11480" indent="-411480">
              <a:lnSpc>
                <a:spcPct val="150000"/>
              </a:lnSpc>
              <a:buAutoNum type="alphaLcPeriod"/>
            </a:pPr>
            <a:r>
              <a:rPr lang="en-US" sz="336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336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336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ý </a:t>
            </a:r>
            <a:r>
              <a:rPr lang="en-US" sz="336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336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ý </a:t>
            </a:r>
            <a:r>
              <a:rPr lang="en-US" sz="336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kiến</a:t>
            </a:r>
            <a:r>
              <a:rPr lang="en-US" sz="336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336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336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336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	-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Nguời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nói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thật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thà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đáng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tin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cậy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	-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nói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dối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tránh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bị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phạt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	-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nói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dối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đổ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khác</a:t>
            </a:r>
            <a:endParaRPr lang="en-US" sz="336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27623" y="4692682"/>
            <a:ext cx="5486400" cy="10895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160" dirty="0"/>
              <a:t>Đồng tình, vì người nói thật sẽ</a:t>
            </a:r>
          </a:p>
          <a:p>
            <a:r>
              <a:rPr lang="vi-VN" sz="2160" dirty="0"/>
              <a:t>không trêu đùa, làm hại người khác bởi những lời nói không đúng</a:t>
            </a:r>
          </a:p>
        </p:txBody>
      </p:sp>
    </p:spTree>
    <p:extLst>
      <p:ext uri="{BB962C8B-B14F-4D97-AF65-F5344CB8AC3E}">
        <p14:creationId xmlns:p14="http://schemas.microsoft.com/office/powerpoint/2010/main" val="3070786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8611" y="783777"/>
            <a:ext cx="8058616" cy="4745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11480" indent="-411480">
              <a:lnSpc>
                <a:spcPct val="150000"/>
              </a:lnSpc>
              <a:buAutoNum type="alphaLcPeriod"/>
            </a:pPr>
            <a:r>
              <a:rPr lang="en-US" sz="288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8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288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ý </a:t>
            </a:r>
            <a:r>
              <a:rPr lang="en-US" sz="288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8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ý </a:t>
            </a:r>
            <a:r>
              <a:rPr lang="en-US" sz="288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kiến</a:t>
            </a:r>
            <a:r>
              <a:rPr lang="en-US" sz="288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88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88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288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	-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Nguời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nói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thật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thà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đáng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tin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cậy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	-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nói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dối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tránh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bị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phạt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lnSpc>
                <a:spcPct val="150000"/>
              </a:lnSpc>
            </a:pPr>
            <a:endParaRPr lang="en-US" sz="288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	-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nói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dối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đổ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88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khác</a:t>
            </a:r>
            <a:endParaRPr lang="en-US" sz="288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56177" y="2078040"/>
            <a:ext cx="9229544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80" dirty="0">
                <a:solidFill>
                  <a:srgbClr val="FF5050"/>
                </a:solidFill>
              </a:rPr>
              <a:t>Đồng tình, vì người nói thật sẽ</a:t>
            </a:r>
            <a:r>
              <a:rPr lang="en-US" sz="2880" dirty="0">
                <a:solidFill>
                  <a:srgbClr val="FF5050"/>
                </a:solidFill>
              </a:rPr>
              <a:t> </a:t>
            </a:r>
            <a:r>
              <a:rPr lang="vi-VN" sz="2880" dirty="0">
                <a:solidFill>
                  <a:srgbClr val="FF5050"/>
                </a:solidFill>
              </a:rPr>
              <a:t>không trêu đùa, làm hại người khác bởi những lời nói không đúng</a:t>
            </a:r>
            <a:r>
              <a:rPr lang="en-US" sz="2880" dirty="0">
                <a:solidFill>
                  <a:srgbClr val="FF5050"/>
                </a:solidFill>
              </a:rPr>
              <a:t>.</a:t>
            </a:r>
            <a:endParaRPr lang="vi-VN" sz="2880" dirty="0">
              <a:solidFill>
                <a:srgbClr val="FF5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38760" y="3462706"/>
            <a:ext cx="9682388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80" dirty="0">
                <a:solidFill>
                  <a:srgbClr val="FF5050"/>
                </a:solidFill>
              </a:rPr>
              <a:t>Không đồng tình, vì nói dối có thể sẽ tránh</a:t>
            </a:r>
            <a:r>
              <a:rPr lang="en-US" sz="2880" dirty="0">
                <a:solidFill>
                  <a:srgbClr val="FF5050"/>
                </a:solidFill>
              </a:rPr>
              <a:t> </a:t>
            </a:r>
            <a:r>
              <a:rPr lang="vi-VN" sz="2880" dirty="0">
                <a:solidFill>
                  <a:srgbClr val="FF5050"/>
                </a:solidFill>
              </a:rPr>
              <a:t>bị phạt nhưng khi đã bị phát hiện thì người nói d</a:t>
            </a:r>
            <a:r>
              <a:rPr lang="en-US" sz="2880" dirty="0">
                <a:solidFill>
                  <a:srgbClr val="FF5050"/>
                </a:solidFill>
              </a:rPr>
              <a:t>ố</a:t>
            </a:r>
            <a:r>
              <a:rPr lang="vi-VN" sz="2880" dirty="0">
                <a:solidFill>
                  <a:srgbClr val="FF5050"/>
                </a:solidFill>
              </a:rPr>
              <a:t>i sẽ bị mất niềm tin ở người khác, khiến</a:t>
            </a:r>
            <a:r>
              <a:rPr lang="en-US" sz="2880" dirty="0">
                <a:solidFill>
                  <a:srgbClr val="FF5050"/>
                </a:solidFill>
              </a:rPr>
              <a:t> </a:t>
            </a:r>
            <a:r>
              <a:rPr lang="vi-VN" sz="2880" dirty="0">
                <a:solidFill>
                  <a:srgbClr val="FF5050"/>
                </a:solidFill>
              </a:rPr>
              <a:t>người khác ngần ngại giúp đỡ, sẻ chia</a:t>
            </a:r>
            <a:r>
              <a:rPr lang="en-US" sz="2880" dirty="0">
                <a:solidFill>
                  <a:srgbClr val="FF5050"/>
                </a:solidFill>
              </a:rPr>
              <a:t>.</a:t>
            </a:r>
            <a:endParaRPr lang="vi-VN" sz="2880" dirty="0">
              <a:solidFill>
                <a:srgbClr val="FF5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64547" y="5465979"/>
            <a:ext cx="9221174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80" dirty="0">
                <a:solidFill>
                  <a:srgbClr val="FF5050"/>
                </a:solidFill>
              </a:rPr>
              <a:t>Đồng tình, vì nói dối đố lỗi</a:t>
            </a:r>
            <a:r>
              <a:rPr lang="en-US" sz="2880" dirty="0">
                <a:solidFill>
                  <a:srgbClr val="FF5050"/>
                </a:solidFill>
              </a:rPr>
              <a:t> </a:t>
            </a:r>
            <a:r>
              <a:rPr lang="vi-VN" sz="2880" dirty="0">
                <a:solidFill>
                  <a:srgbClr val="FF5050"/>
                </a:solidFill>
              </a:rPr>
              <a:t>cho người khác là việc làm không tốt, thể hiện sự thiếu dũng cảm, hay hèn nhát</a:t>
            </a:r>
          </a:p>
        </p:txBody>
      </p:sp>
    </p:spTree>
    <p:extLst>
      <p:ext uri="{BB962C8B-B14F-4D97-AF65-F5344CB8AC3E}">
        <p14:creationId xmlns:p14="http://schemas.microsoft.com/office/powerpoint/2010/main" val="2603997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01190" y="814555"/>
            <a:ext cx="2481770" cy="8679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36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336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Đóng</a:t>
            </a:r>
            <a:r>
              <a:rPr lang="en-US" sz="336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vai</a:t>
            </a:r>
            <a:r>
              <a:rPr lang="en-US" sz="336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336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69130" y="1115177"/>
            <a:ext cx="3671750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336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huống</a:t>
            </a:r>
            <a:r>
              <a:rPr lang="en-US" sz="336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1: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2647089"/>
            <a:ext cx="10972800" cy="1126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Chỉ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sơ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ý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rách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vở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ban.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Nếu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Chi,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ứng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xử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thế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88514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7380" y="1115177"/>
            <a:ext cx="3671750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336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huống</a:t>
            </a:r>
            <a:r>
              <a:rPr lang="en-US" sz="336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2: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97380" y="2077246"/>
            <a:ext cx="10972800" cy="1126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Mai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quên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dặn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mang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đồ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sang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bà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Nếu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Mai,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nói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33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85558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9075" y="1181765"/>
            <a:ext cx="4662353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336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336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liên</a:t>
            </a:r>
            <a:r>
              <a:rPr lang="en-US" sz="336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336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43346" y="2189260"/>
            <a:ext cx="6627224" cy="2323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8640" indent="-548640" algn="just">
              <a:lnSpc>
                <a:spcPct val="150000"/>
              </a:lnSpc>
              <a:buFontTx/>
              <a:buChar char="-"/>
            </a:pPr>
            <a:r>
              <a:rPr lang="en-US" sz="3360" dirty="0" err="1">
                <a:latin typeface="Arial" pitchFamily="34" charset="0"/>
                <a:cs typeface="Arial" pitchFamily="34" charset="0"/>
              </a:rPr>
              <a:t>Em</a:t>
            </a:r>
            <a:r>
              <a:rPr lang="en-US" sz="336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336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latin typeface="Arial" pitchFamily="34" charset="0"/>
                <a:cs typeface="Arial" pitchFamily="34" charset="0"/>
              </a:rPr>
              <a:t>bao</a:t>
            </a:r>
            <a:r>
              <a:rPr lang="en-US" sz="336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latin typeface="Arial" pitchFamily="34" charset="0"/>
                <a:cs typeface="Arial" pitchFamily="34" charset="0"/>
              </a:rPr>
              <a:t>giờ</a:t>
            </a:r>
            <a:r>
              <a:rPr lang="en-US" sz="336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latin typeface="Arial" pitchFamily="34" charset="0"/>
                <a:cs typeface="Arial" pitchFamily="34" charset="0"/>
              </a:rPr>
              <a:t>dũng</a:t>
            </a:r>
            <a:r>
              <a:rPr lang="en-US" sz="336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latin typeface="Arial" pitchFamily="34" charset="0"/>
                <a:cs typeface="Arial" pitchFamily="34" charset="0"/>
              </a:rPr>
              <a:t>cảm</a:t>
            </a:r>
            <a:r>
              <a:rPr lang="en-US" sz="336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336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latin typeface="Arial" pitchFamily="34" charset="0"/>
                <a:cs typeface="Arial" pitchFamily="34" charset="0"/>
              </a:rPr>
              <a:t>thật</a:t>
            </a:r>
            <a:r>
              <a:rPr lang="en-US" sz="336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latin typeface="Arial" pitchFamily="34" charset="0"/>
                <a:cs typeface="Arial" pitchFamily="34" charset="0"/>
              </a:rPr>
              <a:t>khi</a:t>
            </a:r>
            <a:r>
              <a:rPr lang="en-US" sz="336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latin typeface="Arial" pitchFamily="34" charset="0"/>
                <a:cs typeface="Arial" pitchFamily="34" charset="0"/>
              </a:rPr>
              <a:t>mắc</a:t>
            </a:r>
            <a:r>
              <a:rPr lang="en-US" sz="336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latin typeface="Arial" pitchFamily="34" charset="0"/>
                <a:cs typeface="Arial" pitchFamily="34" charset="0"/>
              </a:rPr>
              <a:t>lỗi</a:t>
            </a:r>
            <a:r>
              <a:rPr lang="en-US" sz="336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latin typeface="Arial" pitchFamily="34" charset="0"/>
                <a:cs typeface="Arial" pitchFamily="34" charset="0"/>
              </a:rPr>
              <a:t>chưa</a:t>
            </a:r>
            <a:r>
              <a:rPr lang="en-US" sz="3360" dirty="0">
                <a:latin typeface="Arial" pitchFamily="34" charset="0"/>
                <a:cs typeface="Arial" pitchFamily="34" charset="0"/>
              </a:rPr>
              <a:t>? </a:t>
            </a:r>
            <a:r>
              <a:rPr lang="en-US" sz="3360" dirty="0" err="1">
                <a:latin typeface="Arial" pitchFamily="34" charset="0"/>
                <a:cs typeface="Arial" pitchFamily="34" charset="0"/>
              </a:rPr>
              <a:t>Hãy</a:t>
            </a:r>
            <a:r>
              <a:rPr lang="en-US" sz="3360" dirty="0">
                <a:latin typeface="Arial" pitchFamily="34" charset="0"/>
                <a:cs typeface="Arial" pitchFamily="34" charset="0"/>
              </a:rPr>
              <a:t> chia </a:t>
            </a:r>
            <a:r>
              <a:rPr lang="en-US" sz="3360" dirty="0" err="1">
                <a:latin typeface="Arial" pitchFamily="34" charset="0"/>
                <a:cs typeface="Arial" pitchFamily="34" charset="0"/>
              </a:rPr>
              <a:t>sẻ</a:t>
            </a:r>
            <a:r>
              <a:rPr lang="en-US" sz="336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336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latin typeface="Arial" pitchFamily="34" charset="0"/>
                <a:cs typeface="Arial" pitchFamily="34" charset="0"/>
              </a:rPr>
              <a:t>bạn</a:t>
            </a:r>
            <a:r>
              <a:rPr lang="en-US" sz="336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360" dirty="0" err="1">
                <a:latin typeface="Arial" pitchFamily="34" charset="0"/>
                <a:cs typeface="Arial" pitchFamily="34" charset="0"/>
              </a:rPr>
              <a:t>nếu</a:t>
            </a:r>
            <a:r>
              <a:rPr lang="en-US" sz="336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latin typeface="Arial" pitchFamily="34" charset="0"/>
                <a:cs typeface="Arial" pitchFamily="34" charset="0"/>
              </a:rPr>
              <a:t>có</a:t>
            </a:r>
            <a:endParaRPr lang="en-US" sz="336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57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293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Hòa Vũ Thúy</dc:creator>
  <cp:lastModifiedBy>Hoàng Thu Thuỷ</cp:lastModifiedBy>
  <cp:revision>2</cp:revision>
  <dcterms:created xsi:type="dcterms:W3CDTF">2022-02-20T01:30:26Z</dcterms:created>
  <dcterms:modified xsi:type="dcterms:W3CDTF">2026-02-20T03:39:45Z</dcterms:modified>
</cp:coreProperties>
</file>