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0" r:id="rId4"/>
    <p:sldId id="261" r:id="rId5"/>
    <p:sldId id="293" r:id="rId6"/>
    <p:sldId id="262" r:id="rId7"/>
    <p:sldId id="280" r:id="rId8"/>
    <p:sldId id="278" r:id="rId9"/>
    <p:sldId id="263" r:id="rId10"/>
    <p:sldId id="283" r:id="rId11"/>
    <p:sldId id="264" r:id="rId12"/>
    <p:sldId id="265" r:id="rId13"/>
    <p:sldId id="266" r:id="rId14"/>
    <p:sldId id="267" r:id="rId15"/>
    <p:sldId id="288" r:id="rId16"/>
    <p:sldId id="289" r:id="rId17"/>
    <p:sldId id="292" r:id="rId18"/>
    <p:sldId id="268" r:id="rId19"/>
    <p:sldId id="269" r:id="rId20"/>
    <p:sldId id="272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hWCB8Qz19CxuvAsjzVCqz+yYwn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>
          <a:extLst>
            <a:ext uri="{FF2B5EF4-FFF2-40B4-BE49-F238E27FC236}">
              <a16:creationId xmlns:a16="http://schemas.microsoft.com/office/drawing/2014/main" id="{AC637E0A-05A9-77BC-C993-C1FAFCEBB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>
            <a:extLst>
              <a:ext uri="{FF2B5EF4-FFF2-40B4-BE49-F238E27FC236}">
                <a16:creationId xmlns:a16="http://schemas.microsoft.com/office/drawing/2014/main" id="{4631CD30-C78F-3686-DBD2-BB314E93F1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0" name="Google Shape;210;p8:notes">
            <a:extLst>
              <a:ext uri="{FF2B5EF4-FFF2-40B4-BE49-F238E27FC236}">
                <a16:creationId xmlns:a16="http://schemas.microsoft.com/office/drawing/2014/main" id="{4252EB2E-C43A-41B2-A0B5-3E87BA0490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976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22" name="Google Shape;2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29" name="Google Shape;2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36" name="Google Shape;2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6B1CAFD5-BFFB-167E-11EB-B147A514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>
            <a:extLst>
              <a:ext uri="{FF2B5EF4-FFF2-40B4-BE49-F238E27FC236}">
                <a16:creationId xmlns:a16="http://schemas.microsoft.com/office/drawing/2014/main" id="{E21C1AAF-CBED-EB09-DF50-9F8973716C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36" name="Google Shape;236;p12:notes">
            <a:extLst>
              <a:ext uri="{FF2B5EF4-FFF2-40B4-BE49-F238E27FC236}">
                <a16:creationId xmlns:a16="http://schemas.microsoft.com/office/drawing/2014/main" id="{33CE322B-952E-7894-88D5-DFB144E821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0412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B6A515C0-91E5-52CC-5B5B-D4F7BB8C0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>
            <a:extLst>
              <a:ext uri="{FF2B5EF4-FFF2-40B4-BE49-F238E27FC236}">
                <a16:creationId xmlns:a16="http://schemas.microsoft.com/office/drawing/2014/main" id="{1C48D07A-1704-52D9-E751-D9E9EF73F9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36" name="Google Shape;236;p12:notes">
            <a:extLst>
              <a:ext uri="{FF2B5EF4-FFF2-40B4-BE49-F238E27FC236}">
                <a16:creationId xmlns:a16="http://schemas.microsoft.com/office/drawing/2014/main" id="{CBFD2A56-CC7E-64F0-A9BF-B895820E4C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215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CAA65A24-EF28-5275-5740-15B6671F9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>
            <a:extLst>
              <a:ext uri="{FF2B5EF4-FFF2-40B4-BE49-F238E27FC236}">
                <a16:creationId xmlns:a16="http://schemas.microsoft.com/office/drawing/2014/main" id="{04863C81-6A66-F16B-0C83-3D94F393C4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36" name="Google Shape;236;p12:notes">
            <a:extLst>
              <a:ext uri="{FF2B5EF4-FFF2-40B4-BE49-F238E27FC236}">
                <a16:creationId xmlns:a16="http://schemas.microsoft.com/office/drawing/2014/main" id="{FAB1A10B-0812-4E2C-5B7A-3B592B8E91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6231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65" name="Google Shape;2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98" name="Google Shape;1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032F7703-24AC-8752-9420-99917E864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>
            <a:extLst>
              <a:ext uri="{FF2B5EF4-FFF2-40B4-BE49-F238E27FC236}">
                <a16:creationId xmlns:a16="http://schemas.microsoft.com/office/drawing/2014/main" id="{FB3E05A5-CFE1-C004-8CF5-0142D07434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98" name="Google Shape;198;p6:notes">
            <a:extLst>
              <a:ext uri="{FF2B5EF4-FFF2-40B4-BE49-F238E27FC236}">
                <a16:creationId xmlns:a16="http://schemas.microsoft.com/office/drawing/2014/main" id="{9652318D-D538-F7F4-09FD-A096D49F03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171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03" name="Google Shape;2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CE32C420-9F72-4E7B-1242-CB088C181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>
            <a:extLst>
              <a:ext uri="{FF2B5EF4-FFF2-40B4-BE49-F238E27FC236}">
                <a16:creationId xmlns:a16="http://schemas.microsoft.com/office/drawing/2014/main" id="{E76D6617-6CC5-3825-25B4-9F0BB869E1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03" name="Google Shape;203;p7:notes">
            <a:extLst>
              <a:ext uri="{FF2B5EF4-FFF2-40B4-BE49-F238E27FC236}">
                <a16:creationId xmlns:a16="http://schemas.microsoft.com/office/drawing/2014/main" id="{562C778E-F466-0E4A-8255-4DED1AED3C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7845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10812F22-5D74-868E-5D7B-FB464663E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>
            <a:extLst>
              <a:ext uri="{FF2B5EF4-FFF2-40B4-BE49-F238E27FC236}">
                <a16:creationId xmlns:a16="http://schemas.microsoft.com/office/drawing/2014/main" id="{C7E7692D-908D-8BD9-13ED-744DD1FD88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03" name="Google Shape;203;p7:notes">
            <a:extLst>
              <a:ext uri="{FF2B5EF4-FFF2-40B4-BE49-F238E27FC236}">
                <a16:creationId xmlns:a16="http://schemas.microsoft.com/office/drawing/2014/main" id="{9AEEF582-421E-4BA0-A536-53436FE930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4759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0" name="Google Shape;2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8" name="Google Shape;2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9" name="Google Shape;2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0" name="Google Shape;3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3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5" name="Google Shape;3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6" name="Google Shape;3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2" name="Google Shape;4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3" name="Google Shape;4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" name="Google Shape;5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1" name="Google Shape;5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2" name="Google Shape;5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0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www.hoc10.vn/doc-sach/dao-duc-1/1/4/54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9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C4B6-731D-0A47-B1E8-6ED3290B6FBF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42CB27-8D59-85F1-D7FF-CE8CC41E6FC2}"/>
              </a:ext>
            </a:extLst>
          </p:cNvPr>
          <p:cNvSpPr txBox="1">
            <a:spLocks/>
          </p:cNvSpPr>
          <p:nvPr/>
        </p:nvSpPr>
        <p:spPr>
          <a:xfrm>
            <a:off x="-202504" y="1819469"/>
            <a:ext cx="12541026" cy="1068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Chủ đề</a:t>
            </a:r>
            <a:r>
              <a:rPr lang="vi-VN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Thật </a:t>
            </a: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thà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CE09AD3-5D1F-752E-92E2-B69891C0F11B}"/>
              </a:ext>
            </a:extLst>
          </p:cNvPr>
          <p:cNvSpPr txBox="1">
            <a:spLocks/>
          </p:cNvSpPr>
          <p:nvPr/>
        </p:nvSpPr>
        <p:spPr>
          <a:xfrm>
            <a:off x="163005" y="3559900"/>
            <a:ext cx="11865989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5800" b="1" dirty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10.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thật</a:t>
            </a:r>
            <a:endParaRPr lang="en-US" sz="5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>
          <a:extLst>
            <a:ext uri="{FF2B5EF4-FFF2-40B4-BE49-F238E27FC236}">
              <a16:creationId xmlns:a16="http://schemas.microsoft.com/office/drawing/2014/main" id="{B86D3752-F382-56D1-4E1E-0289FBD20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6">
            <a:extLst>
              <a:ext uri="{FF2B5EF4-FFF2-40B4-BE49-F238E27FC236}">
                <a16:creationId xmlns:a16="http://schemas.microsoft.com/office/drawing/2014/main" id="{2A1915D5-AC1C-8B07-B025-43C1C478F0A4}"/>
              </a:ext>
            </a:extLst>
          </p:cNvPr>
          <p:cNvSpPr txBox="1"/>
          <p:nvPr/>
        </p:nvSpPr>
        <p:spPr>
          <a:xfrm>
            <a:off x="987878" y="1490157"/>
            <a:ext cx="102162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 ĐỘNG 3: XEM TRANH</a:t>
            </a:r>
            <a:endParaRPr dirty="0"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E75207-0BF9-1477-EAE7-1CCD214B0424}"/>
              </a:ext>
            </a:extLst>
          </p:cNvPr>
          <p:cNvGrpSpPr/>
          <p:nvPr/>
        </p:nvGrpSpPr>
        <p:grpSpPr>
          <a:xfrm>
            <a:off x="681068" y="2227418"/>
            <a:ext cx="3455891" cy="3787763"/>
            <a:chOff x="755741" y="763093"/>
            <a:chExt cx="5183837" cy="568164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973978-AEBD-9B22-ECF9-A1D58EC22794}"/>
                </a:ext>
              </a:extLst>
            </p:cNvPr>
            <p:cNvSpPr/>
            <p:nvPr/>
          </p:nvSpPr>
          <p:spPr>
            <a:xfrm>
              <a:off x="755741" y="1564476"/>
              <a:ext cx="5183837" cy="4880261"/>
            </a:xfrm>
            <a:prstGeom prst="round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609539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kern="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 em quan sát tranh và trả lời các câu hỏi đưa ra:</a:t>
              </a:r>
            </a:p>
          </p:txBody>
        </p:sp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96AE671C-3710-B2AC-F4F3-5F5781E6A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526779" y="763093"/>
              <a:ext cx="1641758" cy="1602767"/>
            </a:xfrm>
            <a:prstGeom prst="rect">
              <a:avLst/>
            </a:prstGeom>
          </p:spPr>
        </p:pic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D237581-D601-8DC9-1483-FE9ED0A0C58F}"/>
              </a:ext>
            </a:extLst>
          </p:cNvPr>
          <p:cNvSpPr/>
          <p:nvPr/>
        </p:nvSpPr>
        <p:spPr>
          <a:xfrm>
            <a:off x="4762916" y="2590800"/>
            <a:ext cx="6441205" cy="1676400"/>
          </a:xfrm>
          <a:prstGeom prst="wedgeRoundRectCallout">
            <a:avLst>
              <a:gd name="adj1" fmla="val -56037"/>
              <a:gd name="adj2" fmla="val 4045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539">
              <a:lnSpc>
                <a:spcPct val="150000"/>
              </a:lnSpc>
              <a:buClrTx/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Theo em, cô giáo/bạn/mẹ sẽ cảm thấy như thế nào trước lời nói của các bạn?</a:t>
            </a:r>
            <a:endParaRPr lang="vi-VN" sz="2400" kern="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CF19038-2AE6-C99A-3C54-8D224C498272}"/>
              </a:ext>
            </a:extLst>
          </p:cNvPr>
          <p:cNvSpPr/>
          <p:nvPr/>
        </p:nvSpPr>
        <p:spPr>
          <a:xfrm flipH="1">
            <a:off x="238504" y="5519057"/>
            <a:ext cx="1075427" cy="1334324"/>
          </a:xfrm>
          <a:custGeom>
            <a:avLst/>
            <a:gdLst/>
            <a:ahLst/>
            <a:cxnLst/>
            <a:rect l="l" t="t" r="r" b="b"/>
            <a:pathLst>
              <a:path w="5417600" h="7485458">
                <a:moveTo>
                  <a:pt x="5417601" y="0"/>
                </a:moveTo>
                <a:lnTo>
                  <a:pt x="0" y="0"/>
                </a:lnTo>
                <a:lnTo>
                  <a:pt x="0" y="7485458"/>
                </a:lnTo>
                <a:lnTo>
                  <a:pt x="5417601" y="7485458"/>
                </a:lnTo>
                <a:lnTo>
                  <a:pt x="541760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8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D0D9F13-31B8-2146-EEEA-5CEB7B4B57B3}"/>
              </a:ext>
            </a:extLst>
          </p:cNvPr>
          <p:cNvSpPr/>
          <p:nvPr/>
        </p:nvSpPr>
        <p:spPr>
          <a:xfrm>
            <a:off x="4762915" y="4458062"/>
            <a:ext cx="6441205" cy="1676400"/>
          </a:xfrm>
          <a:prstGeom prst="wedgeRoundRectCallout">
            <a:avLst>
              <a:gd name="adj1" fmla="val -54597"/>
              <a:gd name="adj2" fmla="val -3766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539">
              <a:lnSpc>
                <a:spcPct val="150000"/>
              </a:lnSpc>
              <a:buClrTx/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Đã bao giờ em gặp tình huống giống các bạn chưa? Khi ấy, em đã ứng xử như thế nào?</a:t>
            </a:r>
            <a:endParaRPr lang="vi-VN" sz="2400" kern="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42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and a child&#10;&#10;Description automatically generated">
            <a:extLst>
              <a:ext uri="{FF2B5EF4-FFF2-40B4-BE49-F238E27FC236}">
                <a16:creationId xmlns:a16="http://schemas.microsoft.com/office/drawing/2014/main" id="{72A8CF13-3EC1-8589-8622-5EE0F8BE53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98" t="6867" r="8490" b="6319"/>
          <a:stretch/>
        </p:blipFill>
        <p:spPr>
          <a:xfrm>
            <a:off x="473528" y="1677366"/>
            <a:ext cx="5508172" cy="4903048"/>
          </a:xfrm>
          <a:prstGeom prst="rect">
            <a:avLst/>
          </a:prstGeom>
        </p:spPr>
      </p:pic>
      <p:pic>
        <p:nvPicPr>
          <p:cNvPr id="5" name="Picture 4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E585A642-6E4D-6A8A-9486-B66164A9E6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02" t="28475" r="11458" b="28467"/>
          <a:stretch/>
        </p:blipFill>
        <p:spPr>
          <a:xfrm>
            <a:off x="6307494" y="1182054"/>
            <a:ext cx="5410978" cy="2589846"/>
          </a:xfrm>
          <a:prstGeom prst="rect">
            <a:avLst/>
          </a:prstGeom>
        </p:spPr>
      </p:pic>
      <p:pic>
        <p:nvPicPr>
          <p:cNvPr id="7" name="Picture 6" descr="A cartoon of a child and a person&#10;&#10;Description automatically generated">
            <a:extLst>
              <a:ext uri="{FF2B5EF4-FFF2-40B4-BE49-F238E27FC236}">
                <a16:creationId xmlns:a16="http://schemas.microsoft.com/office/drawing/2014/main" id="{E652E476-AD38-E4FA-AA76-C6C2B90B6A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063" t="26373" r="11074" b="26374"/>
          <a:stretch/>
        </p:blipFill>
        <p:spPr>
          <a:xfrm>
            <a:off x="6307494" y="3771899"/>
            <a:ext cx="5410978" cy="2808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"/>
          <p:cNvSpPr txBox="1"/>
          <p:nvPr/>
        </p:nvSpPr>
        <p:spPr>
          <a:xfrm>
            <a:off x="2285100" y="1496947"/>
            <a:ext cx="7621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1: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Bày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tỏ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thái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</a:t>
            </a:r>
            <a:endParaRPr sz="2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0FD752-8A80-6256-BA60-680E67B2B2D9}"/>
              </a:ext>
            </a:extLst>
          </p:cNvPr>
          <p:cNvSpPr/>
          <p:nvPr/>
        </p:nvSpPr>
        <p:spPr>
          <a:xfrm>
            <a:off x="1294391" y="3282245"/>
            <a:ext cx="9603219" cy="841022"/>
          </a:xfrm>
          <a:prstGeom prst="roundRect">
            <a:avLst>
              <a:gd name="adj" fmla="val 6443"/>
            </a:avLst>
          </a:prstGeom>
          <a:solidFill>
            <a:sysClr val="window" lastClr="FFFFFF"/>
          </a:solidFill>
          <a:ln w="38100" cap="flat" cmpd="sng" algn="ctr">
            <a:solidFill>
              <a:srgbClr val="8064A2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just" defTabSz="6095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 nói thật là người đáng tin cậy.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4D1F45-4E7D-86CB-8B65-87309F2E8E74}"/>
              </a:ext>
            </a:extLst>
          </p:cNvPr>
          <p:cNvSpPr/>
          <p:nvPr/>
        </p:nvSpPr>
        <p:spPr>
          <a:xfrm>
            <a:off x="1294391" y="4525675"/>
            <a:ext cx="9603219" cy="841022"/>
          </a:xfrm>
          <a:prstGeom prst="roundRect">
            <a:avLst>
              <a:gd name="adj" fmla="val 6443"/>
            </a:avLst>
          </a:prstGeom>
          <a:solidFill>
            <a:sysClr val="window" lastClr="FFFFFF"/>
          </a:solidFill>
          <a:ln w="38100" cap="flat" cmpd="sng" algn="ctr">
            <a:solidFill>
              <a:srgbClr val="8064A2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just" defTabSz="6095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Nên nói dối để tránh bị phạt.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04D246-1AA0-2DE9-2AA3-DCCD7F692883}"/>
              </a:ext>
            </a:extLst>
          </p:cNvPr>
          <p:cNvSpPr/>
          <p:nvPr/>
        </p:nvSpPr>
        <p:spPr>
          <a:xfrm>
            <a:off x="1294390" y="5769105"/>
            <a:ext cx="9603219" cy="841022"/>
          </a:xfrm>
          <a:prstGeom prst="roundRect">
            <a:avLst>
              <a:gd name="adj" fmla="val 6443"/>
            </a:avLst>
          </a:prstGeom>
          <a:solidFill>
            <a:sysClr val="window" lastClr="FFFFFF"/>
          </a:solidFill>
          <a:ln w="38100" cap="flat" cmpd="sng" algn="ctr">
            <a:solidFill>
              <a:srgbClr val="8064A2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just" defTabSz="6095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 nên nói dối, đổ lỗi cho người khác.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51911-66AE-7FEF-3024-4E8408917301}"/>
              </a:ext>
            </a:extLst>
          </p:cNvPr>
          <p:cNvSpPr txBox="1"/>
          <p:nvPr/>
        </p:nvSpPr>
        <p:spPr>
          <a:xfrm>
            <a:off x="709377" y="2311989"/>
            <a:ext cx="10773243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39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tỏ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endParaRPr lang="vi-VN" sz="24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X PNGs for Free Download">
            <a:extLst>
              <a:ext uri="{FF2B5EF4-FFF2-40B4-BE49-F238E27FC236}">
                <a16:creationId xmlns:a16="http://schemas.microsoft.com/office/drawing/2014/main" id="{A73DD7E9-1B9A-DB8E-3750-5FB6B6974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013" y="4457888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457B95-152F-421E-07F0-A808199ADF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5087" y="3194368"/>
            <a:ext cx="947268" cy="819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B014B0-3ECB-0AD0-BFEE-6F31D0813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5087" y="5659957"/>
            <a:ext cx="947268" cy="819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3;p11">
            <a:extLst>
              <a:ext uri="{FF2B5EF4-FFF2-40B4-BE49-F238E27FC236}">
                <a16:creationId xmlns:a16="http://schemas.microsoft.com/office/drawing/2014/main" id="{376F54B5-5905-3313-3800-4854DA24A28B}"/>
              </a:ext>
            </a:extLst>
          </p:cNvPr>
          <p:cNvSpPr txBox="1"/>
          <p:nvPr/>
        </p:nvSpPr>
        <p:spPr>
          <a:xfrm>
            <a:off x="2285100" y="1201598"/>
            <a:ext cx="7621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2: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Đóng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vai</a:t>
            </a:r>
            <a:endParaRPr sz="28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831061-BCE6-F64C-B3AE-51C1BC3C38C5}"/>
              </a:ext>
            </a:extLst>
          </p:cNvPr>
          <p:cNvGrpSpPr/>
          <p:nvPr/>
        </p:nvGrpSpPr>
        <p:grpSpPr>
          <a:xfrm>
            <a:off x="458213" y="1826162"/>
            <a:ext cx="7231960" cy="4845571"/>
            <a:chOff x="674323" y="1341910"/>
            <a:chExt cx="7231960" cy="484557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FAABEE5-8D5E-1EBA-5D91-5D528571A950}"/>
                </a:ext>
              </a:extLst>
            </p:cNvPr>
            <p:cNvSpPr/>
            <p:nvPr/>
          </p:nvSpPr>
          <p:spPr>
            <a:xfrm>
              <a:off x="1066175" y="2154621"/>
              <a:ext cx="6840108" cy="4032860"/>
            </a:xfrm>
            <a:custGeom>
              <a:avLst/>
              <a:gdLst/>
              <a:ahLst/>
              <a:cxnLst/>
              <a:rect l="l" t="t" r="r" b="b"/>
              <a:pathLst>
                <a:path w="2729626" h="2002089">
                  <a:moveTo>
                    <a:pt x="38097" y="0"/>
                  </a:moveTo>
                  <a:lnTo>
                    <a:pt x="2691530" y="0"/>
                  </a:lnTo>
                  <a:cubicBezTo>
                    <a:pt x="2712570" y="0"/>
                    <a:pt x="2729626" y="17057"/>
                    <a:pt x="2729626" y="38097"/>
                  </a:cubicBezTo>
                  <a:lnTo>
                    <a:pt x="2729626" y="1963992"/>
                  </a:lnTo>
                  <a:cubicBezTo>
                    <a:pt x="2729626" y="1985032"/>
                    <a:pt x="2712570" y="2002089"/>
                    <a:pt x="2691530" y="2002089"/>
                  </a:cubicBezTo>
                  <a:lnTo>
                    <a:pt x="38097" y="2002089"/>
                  </a:lnTo>
                  <a:cubicBezTo>
                    <a:pt x="17057" y="2002089"/>
                    <a:pt x="0" y="1985032"/>
                    <a:pt x="0" y="1963992"/>
                  </a:cubicBezTo>
                  <a:lnTo>
                    <a:pt x="0" y="38097"/>
                  </a:lnTo>
                  <a:cubicBezTo>
                    <a:pt x="0" y="17057"/>
                    <a:pt x="17057" y="0"/>
                    <a:pt x="38097" y="0"/>
                  </a:cubicBezTo>
                  <a:close/>
                </a:path>
              </a:pathLst>
            </a:custGeom>
            <a:solidFill>
              <a:srgbClr val="4BACC6">
                <a:lumMod val="20000"/>
                <a:lumOff val="80000"/>
              </a:srgbClr>
            </a:solid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D01046-A4E2-FDE6-30CA-8A6B732725F7}"/>
                </a:ext>
              </a:extLst>
            </p:cNvPr>
            <p:cNvSpPr txBox="1"/>
            <p:nvPr/>
          </p:nvSpPr>
          <p:spPr>
            <a:xfrm>
              <a:off x="1415830" y="2471696"/>
              <a:ext cx="6140798" cy="33378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609539">
                <a:lnSpc>
                  <a:spcPct val="150000"/>
                </a:lnSpc>
              </a:pPr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Làm việc theo nhóm: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Các nhóm đọc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tình huống 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(SGK – tr.49)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, sắm vai và thể hiện tình huống để trả lời câu hỏi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 defTabSz="609539">
                <a:lnSpc>
                  <a:spcPct val="150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ứng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xử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tình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b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hay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chưa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  <a:p>
              <a:pPr algn="just" defTabSz="609539">
                <a:lnSpc>
                  <a:spcPct val="150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ứng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xử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khác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2156C720-5A99-CCE3-E700-0AA0E6D2F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4323" y="1341910"/>
              <a:ext cx="830223" cy="153745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0CE7C14-B708-9392-9980-F7BE88A14E83}"/>
              </a:ext>
            </a:extLst>
          </p:cNvPr>
          <p:cNvGrpSpPr/>
          <p:nvPr/>
        </p:nvGrpSpPr>
        <p:grpSpPr>
          <a:xfrm>
            <a:off x="8080010" y="2388711"/>
            <a:ext cx="3653777" cy="3383527"/>
            <a:chOff x="11075782" y="3259671"/>
            <a:chExt cx="6467176" cy="59888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AF2CA02-F443-E1BE-C42D-D80E363991AB}"/>
                </a:ext>
              </a:extLst>
            </p:cNvPr>
            <p:cNvSpPr/>
            <p:nvPr/>
          </p:nvSpPr>
          <p:spPr>
            <a:xfrm>
              <a:off x="11075782" y="3259671"/>
              <a:ext cx="6467176" cy="598883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1F497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286C01-D4F3-3601-F5E9-56DCB19A3551}"/>
                </a:ext>
              </a:extLst>
            </p:cNvPr>
            <p:cNvSpPr txBox="1"/>
            <p:nvPr/>
          </p:nvSpPr>
          <p:spPr>
            <a:xfrm>
              <a:off x="11261369" y="5038403"/>
              <a:ext cx="6096000" cy="2469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HOẠT ĐỘNG THEO NHÓM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E6F047D-8348-7320-3892-BB0FE8D55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055021" y="3352310"/>
              <a:ext cx="4508695" cy="1073889"/>
            </a:xfrm>
            <a:prstGeom prst="rect">
              <a:avLst/>
            </a:prstGeom>
          </p:spPr>
        </p:pic>
      </p:grpSp>
      <p:pic>
        <p:nvPicPr>
          <p:cNvPr id="11" name="Picture 10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64922C02-84EF-74C3-22B7-5EF7DE261C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13238" r="6782" b="21992"/>
          <a:stretch/>
        </p:blipFill>
        <p:spPr>
          <a:xfrm>
            <a:off x="8450205" y="4686477"/>
            <a:ext cx="2913389" cy="2171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>
          <a:extLst>
            <a:ext uri="{FF2B5EF4-FFF2-40B4-BE49-F238E27FC236}">
              <a16:creationId xmlns:a16="http://schemas.microsoft.com/office/drawing/2014/main" id="{EC17EAB7-A6E1-AC4D-37EE-8E3F15517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6F010F-CF92-D6AC-0648-989413799A0D}"/>
              </a:ext>
            </a:extLst>
          </p:cNvPr>
          <p:cNvSpPr/>
          <p:nvPr/>
        </p:nvSpPr>
        <p:spPr>
          <a:xfrm>
            <a:off x="8521430" y="4474723"/>
            <a:ext cx="3670570" cy="2383277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24B9B-D9D5-152F-9B01-D0B0DDFEB9A7}"/>
              </a:ext>
            </a:extLst>
          </p:cNvPr>
          <p:cNvSpPr txBox="1"/>
          <p:nvPr/>
        </p:nvSpPr>
        <p:spPr>
          <a:xfrm>
            <a:off x="685800" y="589359"/>
            <a:ext cx="2057400" cy="215384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576ADD-AE75-4E0B-A50F-DE973014996D}"/>
              </a:ext>
            </a:extLst>
          </p:cNvPr>
          <p:cNvSpPr txBox="1"/>
          <p:nvPr/>
        </p:nvSpPr>
        <p:spPr>
          <a:xfrm>
            <a:off x="518486" y="3132476"/>
            <a:ext cx="4759144" cy="1682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vi-VN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Nếu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Chi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em sẽ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F7944D-AD11-0FB7-2FF4-36779E346E66}"/>
              </a:ext>
            </a:extLst>
          </p:cNvPr>
          <p:cNvSpPr txBox="1"/>
          <p:nvPr/>
        </p:nvSpPr>
        <p:spPr>
          <a:xfrm>
            <a:off x="3654246" y="1664110"/>
            <a:ext cx="488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 HUỐNG ĐƯA RA</a:t>
            </a:r>
            <a:endParaRPr lang="en-US" sz="2800" i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EACDAF-9E4D-FD62-1798-4D1B6300BB67}"/>
              </a:ext>
            </a:extLst>
          </p:cNvPr>
          <p:cNvGrpSpPr/>
          <p:nvPr/>
        </p:nvGrpSpPr>
        <p:grpSpPr>
          <a:xfrm>
            <a:off x="6149624" y="2306964"/>
            <a:ext cx="5403309" cy="4335518"/>
            <a:chOff x="7541536" y="1902372"/>
            <a:chExt cx="4258649" cy="352096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8544B9-361E-3470-5803-D268F42E069F}"/>
                </a:ext>
              </a:extLst>
            </p:cNvPr>
            <p:cNvGrpSpPr/>
            <p:nvPr/>
          </p:nvGrpSpPr>
          <p:grpSpPr>
            <a:xfrm>
              <a:off x="7541536" y="1902372"/>
              <a:ext cx="4258649" cy="3520966"/>
              <a:chOff x="11309286" y="2823138"/>
              <a:chExt cx="6387973" cy="5281449"/>
            </a:xfrm>
          </p:grpSpPr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E8E26761-9DE8-51F7-C124-8F0A40255A9E}"/>
                  </a:ext>
                </a:extLst>
              </p:cNvPr>
              <p:cNvSpPr/>
              <p:nvPr/>
            </p:nvSpPr>
            <p:spPr>
              <a:xfrm>
                <a:off x="11309286" y="2823138"/>
                <a:ext cx="6387973" cy="5281449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9E7A4E6-68A6-4E79-B8BB-8FC2A499716D}"/>
                  </a:ext>
                </a:extLst>
              </p:cNvPr>
              <p:cNvGrpSpPr/>
              <p:nvPr/>
            </p:nvGrpSpPr>
            <p:grpSpPr>
              <a:xfrm>
                <a:off x="12604069" y="3187283"/>
                <a:ext cx="4017274" cy="1104308"/>
                <a:chOff x="2440864" y="3579047"/>
                <a:chExt cx="4017274" cy="1104308"/>
              </a:xfrm>
            </p:grpSpPr>
            <p:sp>
              <p:nvSpPr>
                <p:cNvPr id="22" name="Freeform 10">
                  <a:extLst>
                    <a:ext uri="{FF2B5EF4-FFF2-40B4-BE49-F238E27FC236}">
                      <a16:creationId xmlns:a16="http://schemas.microsoft.com/office/drawing/2014/main" id="{7438A9B4-3F7A-A249-10DB-3BAAEE6F1716}"/>
                    </a:ext>
                  </a:extLst>
                </p:cNvPr>
                <p:cNvSpPr/>
                <p:nvPr/>
              </p:nvSpPr>
              <p:spPr>
                <a:xfrm>
                  <a:off x="2440864" y="3579047"/>
                  <a:ext cx="4017274" cy="1104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48A4C93-5845-E047-6E20-A8860BD8884A}"/>
                    </a:ext>
                  </a:extLst>
                </p:cNvPr>
                <p:cNvSpPr txBox="1"/>
                <p:nvPr/>
              </p:nvSpPr>
              <p:spPr>
                <a:xfrm>
                  <a:off x="2440864" y="3896260"/>
                  <a:ext cx="4017274" cy="562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 err="1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Tình</a:t>
                  </a:r>
                  <a:r>
                    <a:rPr lang="en-US" sz="2400" b="1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b="1" dirty="0" err="1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huống</a:t>
                  </a:r>
                  <a:r>
                    <a:rPr lang="en-US" sz="2400" b="1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1</a:t>
                  </a:r>
                </a:p>
              </p:txBody>
            </p:sp>
          </p:grp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B6CF56C-4DA3-2D02-C1E8-F3D8AA4C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8101778" y="2978498"/>
              <a:ext cx="3138165" cy="2277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578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>
          <a:extLst>
            <a:ext uri="{FF2B5EF4-FFF2-40B4-BE49-F238E27FC236}">
              <a16:creationId xmlns:a16="http://schemas.microsoft.com/office/drawing/2014/main" id="{9EC1D966-C5F1-0D5F-8545-709D86BF7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EE9F51E-3FCF-667B-0156-7B38BF882670}"/>
              </a:ext>
            </a:extLst>
          </p:cNvPr>
          <p:cNvSpPr/>
          <p:nvPr/>
        </p:nvSpPr>
        <p:spPr>
          <a:xfrm>
            <a:off x="8521430" y="4474723"/>
            <a:ext cx="3670570" cy="2383277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85A52A-0752-82A1-3C7B-A93EB6DBB577}"/>
              </a:ext>
            </a:extLst>
          </p:cNvPr>
          <p:cNvSpPr txBox="1"/>
          <p:nvPr/>
        </p:nvSpPr>
        <p:spPr>
          <a:xfrm>
            <a:off x="685800" y="589359"/>
            <a:ext cx="2057400" cy="215384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ACCE2-0D7A-E390-CC46-9239C5A7C538}"/>
              </a:ext>
            </a:extLst>
          </p:cNvPr>
          <p:cNvSpPr txBox="1"/>
          <p:nvPr/>
        </p:nvSpPr>
        <p:spPr>
          <a:xfrm>
            <a:off x="1049845" y="3337135"/>
            <a:ext cx="4589461" cy="1685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Mai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dặn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Nếu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Mai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em sẽ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3E43E6-DECB-2AEA-C18A-9E32E3FC48B1}"/>
              </a:ext>
            </a:extLst>
          </p:cNvPr>
          <p:cNvSpPr txBox="1"/>
          <p:nvPr/>
        </p:nvSpPr>
        <p:spPr>
          <a:xfrm>
            <a:off x="3654246" y="1664110"/>
            <a:ext cx="488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 HUỐNG ĐƯA RA</a:t>
            </a:r>
            <a:endParaRPr lang="en-US" sz="2800" i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034494-A64F-4FF2-9C31-4525719B556D}"/>
              </a:ext>
            </a:extLst>
          </p:cNvPr>
          <p:cNvGrpSpPr/>
          <p:nvPr/>
        </p:nvGrpSpPr>
        <p:grpSpPr>
          <a:xfrm>
            <a:off x="6297105" y="2306964"/>
            <a:ext cx="5271334" cy="4335518"/>
            <a:chOff x="7541536" y="1902372"/>
            <a:chExt cx="4258649" cy="34205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87FD4BC-548E-E4A8-7D28-E754AB0E374D}"/>
                </a:ext>
              </a:extLst>
            </p:cNvPr>
            <p:cNvGrpSpPr/>
            <p:nvPr/>
          </p:nvGrpSpPr>
          <p:grpSpPr>
            <a:xfrm>
              <a:off x="7541536" y="1902372"/>
              <a:ext cx="4258649" cy="3420561"/>
              <a:chOff x="11309286" y="2823138"/>
              <a:chExt cx="6387973" cy="5130842"/>
            </a:xfrm>
          </p:grpSpPr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5C77D78E-520A-F41D-0584-6F7C0FE271E5}"/>
                  </a:ext>
                </a:extLst>
              </p:cNvPr>
              <p:cNvSpPr/>
              <p:nvPr/>
            </p:nvSpPr>
            <p:spPr>
              <a:xfrm>
                <a:off x="11309286" y="2823138"/>
                <a:ext cx="6387973" cy="5130842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1D773E86-862E-54C3-9F60-38B1CA902507}"/>
                  </a:ext>
                </a:extLst>
              </p:cNvPr>
              <p:cNvGrpSpPr/>
              <p:nvPr/>
            </p:nvGrpSpPr>
            <p:grpSpPr>
              <a:xfrm>
                <a:off x="12836510" y="3084344"/>
                <a:ext cx="3392067" cy="957943"/>
                <a:chOff x="2673305" y="3476108"/>
                <a:chExt cx="3392067" cy="957943"/>
              </a:xfrm>
            </p:grpSpPr>
            <p:sp>
              <p:nvSpPr>
                <p:cNvPr id="22" name="Freeform 10">
                  <a:extLst>
                    <a:ext uri="{FF2B5EF4-FFF2-40B4-BE49-F238E27FC236}">
                      <a16:creationId xmlns:a16="http://schemas.microsoft.com/office/drawing/2014/main" id="{546FEAED-B789-5BEB-5B3D-8B8F7BDCBFE0}"/>
                    </a:ext>
                  </a:extLst>
                </p:cNvPr>
                <p:cNvSpPr/>
                <p:nvPr/>
              </p:nvSpPr>
              <p:spPr>
                <a:xfrm>
                  <a:off x="2673305" y="3476108"/>
                  <a:ext cx="3392067" cy="957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C5803A7-BE43-9AF3-E94D-99353B3F086A}"/>
                    </a:ext>
                  </a:extLst>
                </p:cNvPr>
                <p:cNvSpPr txBox="1"/>
                <p:nvPr/>
              </p:nvSpPr>
              <p:spPr>
                <a:xfrm>
                  <a:off x="2673305" y="3793321"/>
                  <a:ext cx="3392067" cy="5463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 err="1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Tình</a:t>
                  </a:r>
                  <a:r>
                    <a:rPr lang="en-US" sz="2400" b="1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b="1" dirty="0" err="1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huống</a:t>
                  </a:r>
                  <a:r>
                    <a:rPr lang="en-US" sz="2400" b="1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2</a:t>
                  </a:r>
                </a:p>
              </p:txBody>
            </p:sp>
          </p:grp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9BE49B-A7A8-08E5-C0FF-A6CF2E279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786253" y="2926613"/>
              <a:ext cx="3769213" cy="2116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94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>
          <a:extLst>
            <a:ext uri="{FF2B5EF4-FFF2-40B4-BE49-F238E27FC236}">
              <a16:creationId xmlns:a16="http://schemas.microsoft.com/office/drawing/2014/main" id="{E76232B8-FA4C-D6B7-6D3B-4C56AE7D7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3;p11">
            <a:extLst>
              <a:ext uri="{FF2B5EF4-FFF2-40B4-BE49-F238E27FC236}">
                <a16:creationId xmlns:a16="http://schemas.microsoft.com/office/drawing/2014/main" id="{DD367029-1646-4A40-D84B-24A28538927C}"/>
              </a:ext>
            </a:extLst>
          </p:cNvPr>
          <p:cNvSpPr txBox="1"/>
          <p:nvPr/>
        </p:nvSpPr>
        <p:spPr>
          <a:xfrm>
            <a:off x="2285100" y="1496947"/>
            <a:ext cx="7621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3: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Tự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liên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hệ</a:t>
            </a:r>
            <a:endParaRPr sz="28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D76A64-C605-D2C2-3323-F0C5138C05DB}"/>
              </a:ext>
            </a:extLst>
          </p:cNvPr>
          <p:cNvGrpSpPr/>
          <p:nvPr/>
        </p:nvGrpSpPr>
        <p:grpSpPr>
          <a:xfrm>
            <a:off x="689669" y="2057664"/>
            <a:ext cx="4386253" cy="2531267"/>
            <a:chOff x="-1215694" y="2372271"/>
            <a:chExt cx="6579379" cy="4497382"/>
          </a:xfrm>
        </p:grpSpPr>
        <p:sp>
          <p:nvSpPr>
            <p:cNvPr id="15" name="Line Callout 1 (Border and Accent Bar) 3">
              <a:extLst>
                <a:ext uri="{FF2B5EF4-FFF2-40B4-BE49-F238E27FC236}">
                  <a16:creationId xmlns:a16="http://schemas.microsoft.com/office/drawing/2014/main" id="{BB6FD5E3-ACA5-7B72-9618-3122A9007833}"/>
                </a:ext>
              </a:extLst>
            </p:cNvPr>
            <p:cNvSpPr/>
            <p:nvPr/>
          </p:nvSpPr>
          <p:spPr>
            <a:xfrm>
              <a:off x="-1215694" y="2965063"/>
              <a:ext cx="6579379" cy="3904590"/>
            </a:xfrm>
            <a:prstGeom prst="roundRect">
              <a:avLst/>
            </a:prstGeom>
            <a:solidFill>
              <a:srgbClr val="FFF7DD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 ĐÔI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chia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sẻ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ý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2CD61F0-C13D-1A0F-BD37-7750196CC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63444" y="2372271"/>
              <a:ext cx="752586" cy="773686"/>
            </a:xfrm>
            <a:prstGeom prst="rect">
              <a:avLst/>
            </a:prstGeom>
          </p:spPr>
        </p:pic>
      </p:grpSp>
      <p:pic>
        <p:nvPicPr>
          <p:cNvPr id="17" name="Picture 6">
            <a:extLst>
              <a:ext uri="{FF2B5EF4-FFF2-40B4-BE49-F238E27FC236}">
                <a16:creationId xmlns:a16="http://schemas.microsoft.com/office/drawing/2014/main" id="{677D014D-50B8-9531-88C6-A92F56527D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5240" y="4760046"/>
            <a:ext cx="2316099" cy="2086132"/>
          </a:xfrm>
          <a:prstGeom prst="rect">
            <a:avLst/>
          </a:prstGeom>
        </p:spPr>
      </p:pic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C8C92674-51DC-5A16-3072-475CB761FC5D}"/>
              </a:ext>
            </a:extLst>
          </p:cNvPr>
          <p:cNvSpPr/>
          <p:nvPr/>
        </p:nvSpPr>
        <p:spPr>
          <a:xfrm>
            <a:off x="6096000" y="3989838"/>
            <a:ext cx="5653618" cy="124223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Khi đó bạn cảm thấy như thế nào?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6" name="Rounded Rectangle 19">
            <a:extLst>
              <a:ext uri="{FF2B5EF4-FFF2-40B4-BE49-F238E27FC236}">
                <a16:creationId xmlns:a16="http://schemas.microsoft.com/office/drawing/2014/main" id="{F70083DF-F7A1-4331-5543-885C898FBDE2}"/>
              </a:ext>
            </a:extLst>
          </p:cNvPr>
          <p:cNvSpPr/>
          <p:nvPr/>
        </p:nvSpPr>
        <p:spPr>
          <a:xfrm>
            <a:off x="6096000" y="2468215"/>
            <a:ext cx="5653619" cy="13212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Bạn đã bao giờ dũng cảm nói thật khi mắc lỗi chưa?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E48336-F3EB-E31D-4553-E6A8BD14AEA7}"/>
              </a:ext>
            </a:extLst>
          </p:cNvPr>
          <p:cNvGrpSpPr/>
          <p:nvPr/>
        </p:nvGrpSpPr>
        <p:grpSpPr>
          <a:xfrm rot="16200000">
            <a:off x="5107817" y="3730416"/>
            <a:ext cx="1643042" cy="439861"/>
            <a:chOff x="6498137" y="3625822"/>
            <a:chExt cx="466691" cy="97367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C745B9B-6AC2-97E7-36C6-E88C2E496694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6731479" y="3392480"/>
              <a:ext cx="7" cy="46669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B5A60B4-A18C-C2F6-FD6E-9986C339AABB}"/>
                </a:ext>
              </a:extLst>
            </p:cNvPr>
            <p:cNvCxnSpPr>
              <a:cxnSpLocks/>
            </p:cNvCxnSpPr>
            <p:nvPr/>
          </p:nvCxnSpPr>
          <p:spPr>
            <a:xfrm>
              <a:off x="6543845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B6BA6E-2AC5-3275-02A3-600A603AA310}"/>
              </a:ext>
            </a:extLst>
          </p:cNvPr>
          <p:cNvGrpSpPr/>
          <p:nvPr/>
        </p:nvGrpSpPr>
        <p:grpSpPr>
          <a:xfrm rot="16200000" flipH="1">
            <a:off x="4393406" y="4444814"/>
            <a:ext cx="3018598" cy="386591"/>
            <a:chOff x="6498137" y="3625822"/>
            <a:chExt cx="437801" cy="97367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90CA050-47DC-F054-CDBA-B62BCB108930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717038" y="3406923"/>
              <a:ext cx="0" cy="43780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EC9CF5F-49E7-BFE5-EB52-D71A97799CAF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id="{F98FF9F9-58B1-583A-F41F-D0ED9C3E7929}"/>
              </a:ext>
            </a:extLst>
          </p:cNvPr>
          <p:cNvSpPr/>
          <p:nvPr/>
        </p:nvSpPr>
        <p:spPr>
          <a:xfrm>
            <a:off x="6096000" y="5432467"/>
            <a:ext cx="5653618" cy="124223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Sau khi bạn nói thật, người đó có thái độ như thế nào?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8AA386-35AF-D4C9-ED05-B7BB8633E8BF}"/>
              </a:ext>
            </a:extLst>
          </p:cNvPr>
          <p:cNvCxnSpPr>
            <a:cxnSpLocks/>
          </p:cNvCxnSpPr>
          <p:nvPr/>
        </p:nvCxnSpPr>
        <p:spPr>
          <a:xfrm rot="16200000">
            <a:off x="5918749" y="5927481"/>
            <a:ext cx="0" cy="439861"/>
          </a:xfrm>
          <a:prstGeom prst="line">
            <a:avLst/>
          </a:prstGeom>
          <a:ln w="28575">
            <a:solidFill>
              <a:srgbClr val="C00000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8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9C853AF-09CC-F2AD-233D-13C542811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822" y="3429000"/>
            <a:ext cx="2826355" cy="17013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CD08E-1C19-F541-003A-3D08B5EB0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93" y="3719864"/>
            <a:ext cx="6400800" cy="31381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068A92D-6512-7835-5BC6-1A389475030C}"/>
              </a:ext>
            </a:extLst>
          </p:cNvPr>
          <p:cNvGrpSpPr/>
          <p:nvPr/>
        </p:nvGrpSpPr>
        <p:grpSpPr>
          <a:xfrm>
            <a:off x="666869" y="1851624"/>
            <a:ext cx="6400800" cy="3154751"/>
            <a:chOff x="6787756" y="1941870"/>
            <a:chExt cx="9601200" cy="473212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171A986-4A0C-545A-F05F-DD7CB2086997}"/>
                </a:ext>
              </a:extLst>
            </p:cNvPr>
            <p:cNvSpPr/>
            <p:nvPr/>
          </p:nvSpPr>
          <p:spPr>
            <a:xfrm>
              <a:off x="6787756" y="2705100"/>
              <a:ext cx="9601200" cy="3968897"/>
            </a:xfrm>
            <a:prstGeom prst="wedgeRoundRectCallout">
              <a:avLst>
                <a:gd name="adj1" fmla="val 58425"/>
                <a:gd name="adj2" fmla="val 22517"/>
                <a:gd name="adj3" fmla="val 16667"/>
              </a:avLst>
            </a:pr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609539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 em hãy chia sẻ trước lớp về một số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chuyện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dũng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khi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thật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F3F194A-13F4-48E1-7B72-AD703B94E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978756" y="1941870"/>
              <a:ext cx="1041890" cy="107110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3"/>
          <p:cNvGrpSpPr/>
          <p:nvPr/>
        </p:nvGrpSpPr>
        <p:grpSpPr>
          <a:xfrm>
            <a:off x="0" y="1694921"/>
            <a:ext cx="10319561" cy="855427"/>
            <a:chOff x="-2" y="2032029"/>
            <a:chExt cx="15479343" cy="1283141"/>
          </a:xfrm>
        </p:grpSpPr>
        <p:sp>
          <p:nvSpPr>
            <p:cNvPr id="179" name="Google Shape;179;p3"/>
            <p:cNvSpPr/>
            <p:nvPr/>
          </p:nvSpPr>
          <p:spPr>
            <a:xfrm>
              <a:off x="-2" y="2157556"/>
              <a:ext cx="14630400" cy="1032090"/>
            </a:xfrm>
            <a:prstGeom prst="rect">
              <a:avLst/>
            </a:prstGeom>
            <a:solidFill>
              <a:srgbClr val="EAF1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Các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em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cùng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bạn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chơi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trò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chơi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“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Đoán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xem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ai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nói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thật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?”</a:t>
              </a:r>
              <a:endParaRPr dirty="0">
                <a:latin typeface="UTM Avo" panose="02040603050506020204" pitchFamily="18" charset="0"/>
              </a:endParaRPr>
            </a:p>
          </p:txBody>
        </p:sp>
        <p:pic>
          <p:nvPicPr>
            <p:cNvPr id="180" name="Google Shape;180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173346" y="2032029"/>
              <a:ext cx="1305995" cy="12831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CD5E69-D67B-65DD-9F9B-199966ADE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333" y="2634033"/>
            <a:ext cx="7066667" cy="4228571"/>
          </a:xfrm>
          <a:prstGeom prst="rect">
            <a:avLst/>
          </a:prstGeom>
        </p:spPr>
      </p:pic>
      <p:sp>
        <p:nvSpPr>
          <p:cNvPr id="4" name="Google Shape;125;p7">
            <a:extLst>
              <a:ext uri="{FF2B5EF4-FFF2-40B4-BE49-F238E27FC236}">
                <a16:creationId xmlns:a16="http://schemas.microsoft.com/office/drawing/2014/main" id="{51BAA5C8-1E55-C9FF-5912-44DF698AC0E7}"/>
              </a:ext>
            </a:extLst>
          </p:cNvPr>
          <p:cNvSpPr txBox="1"/>
          <p:nvPr/>
        </p:nvSpPr>
        <p:spPr>
          <a:xfrm>
            <a:off x="660400" y="3686899"/>
            <a:ext cx="3954027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UTM Avo" panose="02040603050506020204" pitchFamily="18" charset="0"/>
              </a:rPr>
              <a:t>Thầy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giáo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</a:rPr>
              <a:t> 4 – 6 </a:t>
            </a:r>
            <a:r>
              <a:rPr lang="en-US" sz="2400" dirty="0" err="1">
                <a:latin typeface="UTM Avo" panose="02040603050506020204" pitchFamily="18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</a:rPr>
              <a:t> HS </a:t>
            </a:r>
            <a:r>
              <a:rPr lang="en-US" sz="2400" dirty="0" err="1">
                <a:latin typeface="UTM Avo" panose="020406030505060202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br>
              <a:rPr lang="en-US" sz="2400" dirty="0">
                <a:latin typeface="UTM Avo" panose="02040603050506020204" pitchFamily="18" charset="0"/>
              </a:rPr>
            </a:br>
            <a:r>
              <a:rPr lang="en-US" sz="2400" dirty="0" err="1">
                <a:latin typeface="UTM Avo" panose="02040603050506020204" pitchFamily="18" charset="0"/>
              </a:rPr>
              <a:t>tham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Pentagon 6">
            <a:extLst>
              <a:ext uri="{FF2B5EF4-FFF2-40B4-BE49-F238E27FC236}">
                <a16:creationId xmlns:a16="http://schemas.microsoft.com/office/drawing/2014/main" id="{D056C302-78F8-8597-CFD6-35BD1568062A}"/>
              </a:ext>
            </a:extLst>
          </p:cNvPr>
          <p:cNvSpPr/>
          <p:nvPr/>
        </p:nvSpPr>
        <p:spPr>
          <a:xfrm>
            <a:off x="0" y="2921117"/>
            <a:ext cx="660400" cy="406400"/>
          </a:xfrm>
          <a:prstGeom prst="homePlate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"/>
          <p:cNvSpPr/>
          <p:nvPr/>
        </p:nvSpPr>
        <p:spPr>
          <a:xfrm>
            <a:off x="2231641" y="2772257"/>
            <a:ext cx="7841847" cy="2370014"/>
          </a:xfrm>
          <a:prstGeom prst="roundRect">
            <a:avLst>
              <a:gd name="adj" fmla="val 16667"/>
            </a:avLst>
          </a:prstGeom>
          <a:solidFill>
            <a:srgbClr val="FDE8B3"/>
          </a:solidFill>
          <a:ln w="57150" cap="flat" cmpd="sng">
            <a:solidFill>
              <a:srgbClr val="B1503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luôn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ăn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thật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thà</a:t>
            </a:r>
            <a:endParaRPr lang="en-US" sz="24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Mọi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người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quý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mến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cả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nhà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tin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yêu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68" name="Google Shape;268;p17"/>
          <p:cNvSpPr/>
          <p:nvPr/>
        </p:nvSpPr>
        <p:spPr>
          <a:xfrm rot="-294019">
            <a:off x="1781047" y="2376094"/>
            <a:ext cx="2612804" cy="595679"/>
          </a:xfrm>
          <a:prstGeom prst="roundRect">
            <a:avLst>
              <a:gd name="adj" fmla="val 50000"/>
            </a:avLst>
          </a:prstGeom>
          <a:solidFill>
            <a:srgbClr val="807CB5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LỜI KHUYÊN</a:t>
            </a: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"/>
          <p:cNvSpPr txBox="1"/>
          <p:nvPr/>
        </p:nvSpPr>
        <p:spPr>
          <a:xfrm>
            <a:off x="987878" y="1490157"/>
            <a:ext cx="102162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 ĐỘNG 1: KỂ CHUYỆN THEO TRANH “CẬU BÉ CHĂN CỪU”</a:t>
            </a:r>
            <a:endParaRPr dirty="0"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9DA786-ADF6-C3FB-7027-EFE5A6260077}"/>
              </a:ext>
            </a:extLst>
          </p:cNvPr>
          <p:cNvGrpSpPr/>
          <p:nvPr/>
        </p:nvGrpSpPr>
        <p:grpSpPr>
          <a:xfrm>
            <a:off x="-1" y="2222813"/>
            <a:ext cx="9412329" cy="1021197"/>
            <a:chOff x="-6197585" y="628104"/>
            <a:chExt cx="27537654" cy="2177015"/>
          </a:xfrm>
        </p:grpSpPr>
        <p:sp>
          <p:nvSpPr>
            <p:cNvPr id="11" name="Arrow: Pentagon 23">
              <a:extLst>
                <a:ext uri="{FF2B5EF4-FFF2-40B4-BE49-F238E27FC236}">
                  <a16:creationId xmlns:a16="http://schemas.microsoft.com/office/drawing/2014/main" id="{6A1AFD9F-E86A-57CE-0CFA-ABC3E0E9393D}"/>
                </a:ext>
              </a:extLst>
            </p:cNvPr>
            <p:cNvSpPr/>
            <p:nvPr/>
          </p:nvSpPr>
          <p:spPr>
            <a:xfrm>
              <a:off x="-6197585" y="628104"/>
              <a:ext cx="26800378" cy="2177015"/>
            </a:xfrm>
            <a:prstGeom prst="homePlat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Quan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sát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tranh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chuyện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Cậu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bé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chăn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cừu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8764AB0B-A37D-83DE-F7CC-7BC2752F7C57}"/>
                </a:ext>
              </a:extLst>
            </p:cNvPr>
            <p:cNvSpPr/>
            <p:nvPr/>
          </p:nvSpPr>
          <p:spPr>
            <a:xfrm>
              <a:off x="19865516" y="1179390"/>
              <a:ext cx="1474553" cy="1074441"/>
            </a:xfrm>
            <a:custGeom>
              <a:avLst/>
              <a:gdLst/>
              <a:ahLst/>
              <a:cxnLst/>
              <a:rect l="l" t="t" r="r" b="b"/>
              <a:pathLst>
                <a:path w="1013848" h="1095079">
                  <a:moveTo>
                    <a:pt x="0" y="0"/>
                  </a:moveTo>
                  <a:lnTo>
                    <a:pt x="1013849" y="0"/>
                  </a:lnTo>
                  <a:lnTo>
                    <a:pt x="1013849" y="1095079"/>
                  </a:lnTo>
                  <a:lnTo>
                    <a:pt x="0" y="1095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r="-59722"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56794-5CFF-10BA-DF74-F9AC6A090C28}"/>
              </a:ext>
            </a:extLst>
          </p:cNvPr>
          <p:cNvGrpSpPr/>
          <p:nvPr/>
        </p:nvGrpSpPr>
        <p:grpSpPr>
          <a:xfrm>
            <a:off x="1357972" y="3422668"/>
            <a:ext cx="4386253" cy="1354839"/>
            <a:chOff x="-1215694" y="2372271"/>
            <a:chExt cx="6579379" cy="2407185"/>
          </a:xfrm>
        </p:grpSpPr>
        <p:sp>
          <p:nvSpPr>
            <p:cNvPr id="14" name="Line Callout 1 (Border and Accent Bar) 3">
              <a:extLst>
                <a:ext uri="{FF2B5EF4-FFF2-40B4-BE49-F238E27FC236}">
                  <a16:creationId xmlns:a16="http://schemas.microsoft.com/office/drawing/2014/main" id="{8FD99CE2-3333-726B-293B-60719337EFA9}"/>
                </a:ext>
              </a:extLst>
            </p:cNvPr>
            <p:cNvSpPr/>
            <p:nvPr/>
          </p:nvSpPr>
          <p:spPr>
            <a:xfrm>
              <a:off x="-1215694" y="2965063"/>
              <a:ext cx="6579379" cy="1814393"/>
            </a:xfrm>
            <a:prstGeom prst="roundRect">
              <a:avLst/>
            </a:prstGeom>
            <a:solidFill>
              <a:srgbClr val="FFF7DD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 ĐÔI</a:t>
              </a: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152CAAEF-C357-9176-FA10-EC1CAC263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97702" y="2372271"/>
              <a:ext cx="752586" cy="773687"/>
            </a:xfrm>
            <a:prstGeom prst="rect">
              <a:avLst/>
            </a:prstGeom>
          </p:spPr>
        </p:pic>
      </p:grpSp>
      <p:pic>
        <p:nvPicPr>
          <p:cNvPr id="16" name="Picture 6">
            <a:extLst>
              <a:ext uri="{FF2B5EF4-FFF2-40B4-BE49-F238E27FC236}">
                <a16:creationId xmlns:a16="http://schemas.microsoft.com/office/drawing/2014/main" id="{1C757695-7507-5847-D03E-23AFC676AF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19110" y="4998959"/>
            <a:ext cx="2063975" cy="1859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>
          <a:extLst>
            <a:ext uri="{FF2B5EF4-FFF2-40B4-BE49-F238E27FC236}">
              <a16:creationId xmlns:a16="http://schemas.microsoft.com/office/drawing/2014/main" id="{64268C21-722A-0C8B-433A-C89ED44DD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EC01340-177B-FAF1-9D99-35111F549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55" y="1954614"/>
            <a:ext cx="5376920" cy="4326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A995A-9AA5-AEE4-D004-B1ABCF64A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704" y="1954615"/>
            <a:ext cx="5157485" cy="43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2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5E667D-DA15-5C84-4FEF-21B8A1343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77" y="1936596"/>
            <a:ext cx="5693229" cy="4326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4D481D-B2B9-D5BC-38DA-1E8F0ABED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233" y="1936596"/>
            <a:ext cx="5696835" cy="4326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>
          <a:extLst>
            <a:ext uri="{FF2B5EF4-FFF2-40B4-BE49-F238E27FC236}">
              <a16:creationId xmlns:a16="http://schemas.microsoft.com/office/drawing/2014/main" id="{A51D5DA4-99C0-1264-D1B9-0BA0A4C2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D7E33-BD34-DEF0-A9BA-3D5495F18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90" y="1873114"/>
            <a:ext cx="5132635" cy="4079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F8277F-A5FA-37F5-5298-15C9A2A00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494" y="1873114"/>
            <a:ext cx="4978920" cy="45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6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>
          <a:extLst>
            <a:ext uri="{FF2B5EF4-FFF2-40B4-BE49-F238E27FC236}">
              <a16:creationId xmlns:a16="http://schemas.microsoft.com/office/drawing/2014/main" id="{E14438B3-FD45-9141-9529-D19B23E73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6">
            <a:extLst>
              <a:ext uri="{FF2B5EF4-FFF2-40B4-BE49-F238E27FC236}">
                <a16:creationId xmlns:a16="http://schemas.microsoft.com/office/drawing/2014/main" id="{C8F637C3-C127-29CA-8FAA-3AE08F608C93}"/>
              </a:ext>
            </a:extLst>
          </p:cNvPr>
          <p:cNvSpPr txBox="1"/>
          <p:nvPr/>
        </p:nvSpPr>
        <p:spPr>
          <a:xfrm>
            <a:off x="987878" y="1490157"/>
            <a:ext cx="102162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 ĐỘNG 2: THẢO LUẬN</a:t>
            </a:r>
            <a:endParaRPr dirty="0"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100EBE-6833-4308-BB67-A3EF8CDC7567}"/>
              </a:ext>
            </a:extLst>
          </p:cNvPr>
          <p:cNvGrpSpPr/>
          <p:nvPr/>
        </p:nvGrpSpPr>
        <p:grpSpPr>
          <a:xfrm>
            <a:off x="681068" y="2227418"/>
            <a:ext cx="3455891" cy="3787763"/>
            <a:chOff x="755741" y="763093"/>
            <a:chExt cx="5183837" cy="568164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9159C05-5680-7864-F225-CF089DDAEB7B}"/>
                </a:ext>
              </a:extLst>
            </p:cNvPr>
            <p:cNvSpPr/>
            <p:nvPr/>
          </p:nvSpPr>
          <p:spPr>
            <a:xfrm>
              <a:off x="755741" y="1564476"/>
              <a:ext cx="5183837" cy="4880261"/>
            </a:xfrm>
            <a:prstGeom prst="round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609539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 </a:t>
              </a:r>
              <a:r>
                <a:rPr lang="en-US" sz="2400" kern="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khi</a:t>
              </a:r>
              <a:r>
                <a:rPr lang="en-US" sz="2400" kern="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400" kern="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kern="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truyện</a:t>
              </a:r>
              <a:r>
                <a:rPr lang="en-US" sz="2400" kern="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kern="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kern="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kern="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400" kern="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vi-VN" sz="2400" kern="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 lời các câu hỏi </a:t>
              </a:r>
              <a:r>
                <a:rPr lang="en-US" sz="2400" kern="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vi-VN" sz="2400" kern="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85B5460F-ECA2-D515-755B-5F5BB075B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526779" y="763093"/>
              <a:ext cx="1641758" cy="1602767"/>
            </a:xfrm>
            <a:prstGeom prst="rect">
              <a:avLst/>
            </a:prstGeom>
          </p:spPr>
        </p:pic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FFA6CEC-4675-2113-4AF0-B5CF4EFB31FE}"/>
              </a:ext>
            </a:extLst>
          </p:cNvPr>
          <p:cNvSpPr/>
          <p:nvPr/>
        </p:nvSpPr>
        <p:spPr>
          <a:xfrm>
            <a:off x="4639535" y="2235017"/>
            <a:ext cx="6441205" cy="1676400"/>
          </a:xfrm>
          <a:prstGeom prst="wedgeRoundRectCallout">
            <a:avLst>
              <a:gd name="adj1" fmla="val -56037"/>
              <a:gd name="adj2" fmla="val 40457"/>
              <a:gd name="adj3" fmla="val 16667"/>
            </a:avLst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539">
              <a:lnSpc>
                <a:spcPct val="150000"/>
              </a:lnSpc>
              <a:buClrTx/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sói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cậu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  <a:endParaRPr lang="vi-VN" sz="2400" kern="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19DC5D0-AECF-F778-7376-8C3EDAFB0992}"/>
              </a:ext>
            </a:extLst>
          </p:cNvPr>
          <p:cNvSpPr/>
          <p:nvPr/>
        </p:nvSpPr>
        <p:spPr>
          <a:xfrm flipH="1">
            <a:off x="238504" y="5519057"/>
            <a:ext cx="1075427" cy="1334324"/>
          </a:xfrm>
          <a:custGeom>
            <a:avLst/>
            <a:gdLst/>
            <a:ahLst/>
            <a:cxnLst/>
            <a:rect l="l" t="t" r="r" b="b"/>
            <a:pathLst>
              <a:path w="5417600" h="7485458">
                <a:moveTo>
                  <a:pt x="5417601" y="0"/>
                </a:moveTo>
                <a:lnTo>
                  <a:pt x="0" y="0"/>
                </a:lnTo>
                <a:lnTo>
                  <a:pt x="0" y="7485458"/>
                </a:lnTo>
                <a:lnTo>
                  <a:pt x="5417601" y="7485458"/>
                </a:lnTo>
                <a:lnTo>
                  <a:pt x="541760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8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59489FA-F81E-AE0E-21A2-08E9638A2999}"/>
              </a:ext>
            </a:extLst>
          </p:cNvPr>
          <p:cNvSpPr/>
          <p:nvPr/>
        </p:nvSpPr>
        <p:spPr>
          <a:xfrm>
            <a:off x="4639534" y="4102279"/>
            <a:ext cx="6441205" cy="1180276"/>
          </a:xfrm>
          <a:prstGeom prst="wedgeRoundRectCallout">
            <a:avLst>
              <a:gd name="adj1" fmla="val -54597"/>
              <a:gd name="adj2" fmla="val -37664"/>
              <a:gd name="adj3" fmla="val 16667"/>
            </a:avLst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539">
              <a:lnSpc>
                <a:spcPct val="150000"/>
              </a:lnSpc>
              <a:buClrTx/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dối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ví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  <a:endParaRPr lang="vi-VN" sz="2400" kern="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4698ECB-D6CF-E3DD-1D38-6FE29641E5E9}"/>
              </a:ext>
            </a:extLst>
          </p:cNvPr>
          <p:cNvSpPr/>
          <p:nvPr/>
        </p:nvSpPr>
        <p:spPr>
          <a:xfrm>
            <a:off x="4639534" y="5473417"/>
            <a:ext cx="6441205" cy="1180276"/>
          </a:xfrm>
          <a:prstGeom prst="wedgeRoundRectCallout">
            <a:avLst>
              <a:gd name="adj1" fmla="val -54597"/>
              <a:gd name="adj2" fmla="val -3766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539">
              <a:lnSpc>
                <a:spcPct val="150000"/>
              </a:lnSpc>
              <a:buClrTx/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  <a:endParaRPr lang="vi-VN" sz="2400" kern="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6">
            <a:extLst>
              <a:ext uri="{FF2B5EF4-FFF2-40B4-BE49-F238E27FC236}">
                <a16:creationId xmlns:a16="http://schemas.microsoft.com/office/drawing/2014/main" id="{41668E31-816E-5285-803D-B44F1AAB5C66}"/>
              </a:ext>
            </a:extLst>
          </p:cNvPr>
          <p:cNvSpPr txBox="1"/>
          <p:nvPr/>
        </p:nvSpPr>
        <p:spPr>
          <a:xfrm>
            <a:off x="987878" y="1490157"/>
            <a:ext cx="102162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 ĐỘNG 3: XEM TRANH</a:t>
            </a:r>
            <a:endParaRPr dirty="0"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C73193-E327-8333-17EE-75CE9BCEF247}"/>
              </a:ext>
            </a:extLst>
          </p:cNvPr>
          <p:cNvGrpSpPr/>
          <p:nvPr/>
        </p:nvGrpSpPr>
        <p:grpSpPr>
          <a:xfrm>
            <a:off x="681068" y="2227418"/>
            <a:ext cx="3455891" cy="3787763"/>
            <a:chOff x="755741" y="763093"/>
            <a:chExt cx="5183837" cy="568164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850DB71-6FD0-0133-8625-EFD5939625B0}"/>
                </a:ext>
              </a:extLst>
            </p:cNvPr>
            <p:cNvSpPr/>
            <p:nvPr/>
          </p:nvSpPr>
          <p:spPr>
            <a:xfrm>
              <a:off x="755741" y="1564476"/>
              <a:ext cx="5183837" cy="4880261"/>
            </a:xfrm>
            <a:prstGeom prst="round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609539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kern="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 em quan sát tranh và trả lời các câu hỏi đưa ra:</a:t>
              </a:r>
            </a:p>
          </p:txBody>
        </p:sp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585DA72C-FABB-C6AC-1D2E-5006EE42E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526779" y="763093"/>
              <a:ext cx="1641758" cy="1602767"/>
            </a:xfrm>
            <a:prstGeom prst="rect">
              <a:avLst/>
            </a:prstGeom>
          </p:spPr>
        </p:pic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A1366EE-B290-EB36-BC64-AF578C982B18}"/>
              </a:ext>
            </a:extLst>
          </p:cNvPr>
          <p:cNvSpPr/>
          <p:nvPr/>
        </p:nvSpPr>
        <p:spPr>
          <a:xfrm>
            <a:off x="4762916" y="2590800"/>
            <a:ext cx="6441205" cy="1676400"/>
          </a:xfrm>
          <a:prstGeom prst="wedgeRoundRectCallout">
            <a:avLst>
              <a:gd name="adj1" fmla="val -56037"/>
              <a:gd name="adj2" fmla="val 40457"/>
              <a:gd name="adj3" fmla="val 16667"/>
            </a:avLst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539">
              <a:lnSpc>
                <a:spcPct val="150000"/>
              </a:lnSpc>
              <a:buClrTx/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hay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dối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  <a:endParaRPr lang="vi-VN" sz="2400" kern="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D15F4209-5A4B-3B8A-4418-6C3552C7F3BB}"/>
              </a:ext>
            </a:extLst>
          </p:cNvPr>
          <p:cNvSpPr/>
          <p:nvPr/>
        </p:nvSpPr>
        <p:spPr>
          <a:xfrm flipH="1">
            <a:off x="238504" y="5519057"/>
            <a:ext cx="1075427" cy="1334324"/>
          </a:xfrm>
          <a:custGeom>
            <a:avLst/>
            <a:gdLst/>
            <a:ahLst/>
            <a:cxnLst/>
            <a:rect l="l" t="t" r="r" b="b"/>
            <a:pathLst>
              <a:path w="5417600" h="7485458">
                <a:moveTo>
                  <a:pt x="5417601" y="0"/>
                </a:moveTo>
                <a:lnTo>
                  <a:pt x="0" y="0"/>
                </a:lnTo>
                <a:lnTo>
                  <a:pt x="0" y="7485458"/>
                </a:lnTo>
                <a:lnTo>
                  <a:pt x="5417601" y="7485458"/>
                </a:lnTo>
                <a:lnTo>
                  <a:pt x="541760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8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244B3D-638E-D706-F28D-FBC24D060106}"/>
              </a:ext>
            </a:extLst>
          </p:cNvPr>
          <p:cNvSpPr/>
          <p:nvPr/>
        </p:nvSpPr>
        <p:spPr>
          <a:xfrm>
            <a:off x="4762915" y="4458062"/>
            <a:ext cx="6441205" cy="1676400"/>
          </a:xfrm>
          <a:prstGeom prst="wedgeRoundRectCallout">
            <a:avLst>
              <a:gd name="adj1" fmla="val -54597"/>
              <a:gd name="adj2" fmla="val -37664"/>
              <a:gd name="adj3" fmla="val 16667"/>
            </a:avLst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539">
              <a:lnSpc>
                <a:spcPct val="150000"/>
              </a:lnSpc>
              <a:buClrTx/>
              <a:defRPr/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  <a:endParaRPr lang="vi-VN" sz="2400" kern="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483</Words>
  <Application>Microsoft Office PowerPoint</Application>
  <PresentationFormat>Widescreen</PresentationFormat>
  <Paragraphs>49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UTM Avo</vt:lpstr>
      <vt:lpstr>Wingdings</vt:lpstr>
      <vt:lpstr>Calibri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Monkey</dc:creator>
  <cp:lastModifiedBy>PERSONAL COMPUTER</cp:lastModifiedBy>
  <cp:revision>25</cp:revision>
  <dcterms:created xsi:type="dcterms:W3CDTF">2023-11-15T08:38:52Z</dcterms:created>
  <dcterms:modified xsi:type="dcterms:W3CDTF">2026-01-28T05:34:49Z</dcterms:modified>
</cp:coreProperties>
</file>