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583" r:id="rId2"/>
    <p:sldId id="416" r:id="rId3"/>
    <p:sldId id="395" r:id="rId4"/>
    <p:sldId id="417" r:id="rId5"/>
    <p:sldId id="378" r:id="rId6"/>
    <p:sldId id="397" r:id="rId7"/>
    <p:sldId id="420" r:id="rId8"/>
    <p:sldId id="418" r:id="rId9"/>
    <p:sldId id="422" r:id="rId10"/>
    <p:sldId id="423" r:id="rId11"/>
    <p:sldId id="379" r:id="rId12"/>
    <p:sldId id="380" r:id="rId13"/>
    <p:sldId id="419" r:id="rId14"/>
    <p:sldId id="381" r:id="rId15"/>
    <p:sldId id="270" r:id="rId16"/>
  </p:sldIdLst>
  <p:sldSz cx="12192000" cy="6858000"/>
  <p:notesSz cx="6858000" cy="9144000"/>
  <p:embeddedFontLst>
    <p:embeddedFont>
      <p:font typeface="UTM Avo" panose="02040603050506020204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E6E6E6"/>
    <a:srgbClr val="E8EE59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5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7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0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2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87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95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49" r:id="rId6"/>
    <p:sldLayoutId id="2147483667" r:id="rId7"/>
    <p:sldLayoutId id="2147483650" r:id="rId8"/>
    <p:sldLayoutId id="2147483660" r:id="rId9"/>
    <p:sldLayoutId id="2147483661" r:id="rId10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2777705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21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43: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hai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 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từ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21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đến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40)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9" b="475"/>
          <a:stretch/>
        </p:blipFill>
        <p:spPr>
          <a:xfrm>
            <a:off x="0" y="426085"/>
            <a:ext cx="12192000" cy="3928027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37760"/>
            <a:ext cx="12306935" cy="20815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Table 7169"/>
          <p:cNvGraphicFramePr/>
          <p:nvPr>
            <p:extLst>
              <p:ext uri="{D42A27DB-BD31-4B8C-83A1-F6EECF244321}">
                <p14:modId xmlns:p14="http://schemas.microsoft.com/office/powerpoint/2010/main" val="4070518373"/>
              </p:ext>
            </p:extLst>
          </p:nvPr>
        </p:nvGraphicFramePr>
        <p:xfrm>
          <a:off x="533400" y="553720"/>
          <a:ext cx="5308600" cy="6217920"/>
        </p:xfrm>
        <a:graphic>
          <a:graphicData uri="http://schemas.openxmlformats.org/drawingml/2006/table">
            <a:tbl>
              <a:tblPr/>
              <a:tblGrid>
                <a:gridCol w="3569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3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Đọc số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Viết số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 mươi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3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 mươi mốt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3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 mươi hai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3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 mươi ba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96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 mươi tư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3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 mươi lăm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3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 mươi sáu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3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 mươi bảy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13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 mươi tám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038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 mươi chín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13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 mươi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211" name="Table 7210"/>
          <p:cNvGraphicFramePr/>
          <p:nvPr>
            <p:extLst>
              <p:ext uri="{D42A27DB-BD31-4B8C-83A1-F6EECF244321}">
                <p14:modId xmlns:p14="http://schemas.microsoft.com/office/powerpoint/2010/main" val="2566725688"/>
              </p:ext>
            </p:extLst>
          </p:nvPr>
        </p:nvGraphicFramePr>
        <p:xfrm>
          <a:off x="6235700" y="553720"/>
          <a:ext cx="5234940" cy="6217920"/>
        </p:xfrm>
        <a:graphic>
          <a:graphicData uri="http://schemas.openxmlformats.org/drawingml/2006/table">
            <a:tbl>
              <a:tblPr/>
              <a:tblGrid>
                <a:gridCol w="3589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Đọc số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Viết số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 mươi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 mươi mốt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 mươi hai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 mươi ba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4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 mươi tư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4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 mươi lăm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4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 mươi sáu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4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 mươi bảy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4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 mươi tám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24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 mươi chín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24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Bốn mươi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50093" y="1066503"/>
            <a:ext cx="814387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5333" y="1599249"/>
            <a:ext cx="8143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21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8197" y="2130119"/>
            <a:ext cx="70008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22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5332" y="2662239"/>
            <a:ext cx="8143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23</a:t>
            </a:r>
            <a:endParaRPr sz="2800" b="1" dirty="0">
              <a:solidFill>
                <a:srgbClr val="FF0000"/>
              </a:solidFill>
              <a:latin typeface="UTM Avo" panose="02040603050506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9613" y="3181668"/>
            <a:ext cx="8143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24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9613" y="3695225"/>
            <a:ext cx="8143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25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4693" y="4234499"/>
            <a:ext cx="8143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26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74357" y="4764566"/>
            <a:ext cx="10969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27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4212" y="5264130"/>
            <a:ext cx="8143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28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50093" y="5813419"/>
            <a:ext cx="8143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29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46760" y="6307427"/>
            <a:ext cx="8143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30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37284" y="1066503"/>
            <a:ext cx="131762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30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47616" y="2130119"/>
            <a:ext cx="109696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32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47616" y="1597606"/>
            <a:ext cx="10969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31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47616" y="2630805"/>
            <a:ext cx="109696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33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47617" y="3155910"/>
            <a:ext cx="10969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34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47617" y="3726155"/>
            <a:ext cx="10969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35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47617" y="4216530"/>
            <a:ext cx="10969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36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71577" y="4753610"/>
            <a:ext cx="10969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37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70387" y="5239405"/>
            <a:ext cx="10969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38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70387" y="5743912"/>
            <a:ext cx="10969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39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70387" y="6259761"/>
            <a:ext cx="10969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40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20" t="42158" r="5627" b="15474"/>
          <a:stretch>
            <a:fillRect/>
          </a:stretch>
        </p:blipFill>
        <p:spPr>
          <a:xfrm>
            <a:off x="0" y="2052955"/>
            <a:ext cx="12192000" cy="39941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080" y="428625"/>
            <a:ext cx="11938000" cy="1143000"/>
          </a:xfrm>
        </p:spPr>
        <p:txBody>
          <a:bodyPr/>
          <a:lstStyle/>
          <a:p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3.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Tìm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còn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thiếu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rồi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đó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4184650"/>
            <a:ext cx="614045" cy="7575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23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4152" y="4178300"/>
            <a:ext cx="643255" cy="7569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24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3265" y="4213225"/>
            <a:ext cx="643255" cy="7575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26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83332" y="4184650"/>
            <a:ext cx="715645" cy="7575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28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16589" y="4156075"/>
            <a:ext cx="646430" cy="7861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30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09366" y="5009515"/>
            <a:ext cx="685165" cy="828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32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29969" y="5009515"/>
            <a:ext cx="642938" cy="8572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33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45910" y="5026660"/>
            <a:ext cx="663575" cy="8274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35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71582" y="5010785"/>
            <a:ext cx="643255" cy="8267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36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12730" y="5039360"/>
            <a:ext cx="643255" cy="8274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37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53878" y="5068252"/>
            <a:ext cx="668655" cy="8274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38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59230" y="5039360"/>
            <a:ext cx="643255" cy="8274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39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>
            <a:fillRect/>
          </a:stretch>
        </p:blipFill>
        <p:spPr>
          <a:xfrm>
            <a:off x="0" y="469901"/>
            <a:ext cx="12192000" cy="6388100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-34307" y="405697"/>
            <a:ext cx="12192000" cy="627951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4"/>
          <a:stretch>
            <a:fillRect/>
          </a:stretch>
        </p:blipFill>
        <p:spPr>
          <a:xfrm>
            <a:off x="0" y="4254243"/>
            <a:ext cx="2322286" cy="23180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52" y="4120871"/>
            <a:ext cx="2765512" cy="2391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>
            <a:fillRect/>
          </a:stretch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>
            <a:fillRect/>
          </a:stretch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>
            <a:fillRect/>
          </a:stretch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948698" y="2316945"/>
            <a:ext cx="1158195" cy="1630532"/>
          </a:xfrm>
          <a:prstGeom prst="rect">
            <a:avLst/>
          </a:prstGeom>
        </p:spPr>
      </p:pic>
      <p:sp>
        <p:nvSpPr>
          <p:cNvPr id="40" name="椭圆 39"/>
          <p:cNvSpPr/>
          <p:nvPr/>
        </p:nvSpPr>
        <p:spPr>
          <a:xfrm>
            <a:off x="964282" y="1298220"/>
            <a:ext cx="4033722" cy="4033722"/>
          </a:xfrm>
          <a:prstGeom prst="ellipse">
            <a:avLst/>
          </a:prstGeom>
          <a:blipFill dpi="0" rotWithShape="1">
            <a:blip r:embed="rId14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28" y="718912"/>
            <a:ext cx="3567220" cy="4565810"/>
          </a:xfrm>
          <a:prstGeom prst="rect">
            <a:avLst/>
          </a:prstGeom>
        </p:spPr>
      </p:pic>
      <p:sp>
        <p:nvSpPr>
          <p:cNvPr id="48" name="矩形: 圆角 47"/>
          <p:cNvSpPr/>
          <p:nvPr/>
        </p:nvSpPr>
        <p:spPr>
          <a:xfrm>
            <a:off x="592582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7A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: 圆角 48"/>
          <p:cNvSpPr/>
          <p:nvPr/>
        </p:nvSpPr>
        <p:spPr>
          <a:xfrm>
            <a:off x="7256145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22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: 圆角 49"/>
          <p:cNvSpPr/>
          <p:nvPr/>
        </p:nvSpPr>
        <p:spPr>
          <a:xfrm>
            <a:off x="858647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EA4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4901484" y="1603125"/>
            <a:ext cx="535595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7200" b="1" dirty="0">
                <a:latin typeface="UTM Avo" panose="02040603050506020204" pitchFamily="18" charset="0"/>
                <a:ea typeface="百变马丁" panose="02010601030101010101" pitchFamily="2" charset="-122"/>
                <a:cs typeface="Arial" panose="020B0604020202020204" pitchFamily="34" charset="0"/>
              </a:rPr>
              <a:t>VẬN DỤNG</a:t>
            </a:r>
            <a:endParaRPr lang="vi-VN" altLang="zh-CN" sz="7200" b="1" dirty="0">
              <a:latin typeface="Arial" panose="020B0604020202020204" pitchFamily="34" charset="0"/>
              <a:ea typeface="百变马丁" panose="02010601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r="4898"/>
          <a:stretch/>
        </p:blipFill>
        <p:spPr>
          <a:xfrm>
            <a:off x="1" y="635635"/>
            <a:ext cx="12192000" cy="5100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Oval 19"/>
          <p:cNvSpPr/>
          <p:nvPr/>
        </p:nvSpPr>
        <p:spPr>
          <a:xfrm>
            <a:off x="2006168" y="1922780"/>
            <a:ext cx="553879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948057" y="1808480"/>
            <a:ext cx="551579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944055" y="1808480"/>
            <a:ext cx="5538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190565" y="2819244"/>
            <a:ext cx="539980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429422" y="2898936"/>
            <a:ext cx="5538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446906" y="2824957"/>
            <a:ext cx="5538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27528" y="2824957"/>
            <a:ext cx="5538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933599" y="3831274"/>
            <a:ext cx="5538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952480" y="3793808"/>
            <a:ext cx="551579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31355" y="3831274"/>
            <a:ext cx="5538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886079" y="3831274"/>
            <a:ext cx="5538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578318" y="1879238"/>
            <a:ext cx="549289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504626" y="1867491"/>
            <a:ext cx="5515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9502211" y="1867491"/>
            <a:ext cx="5515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112388" y="2855394"/>
            <a:ext cx="5515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952776" y="2912066"/>
            <a:ext cx="5515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996070" y="2912066"/>
            <a:ext cx="5515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0337552" y="2855394"/>
            <a:ext cx="5515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523424" y="3750266"/>
            <a:ext cx="5515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576731" y="3750266"/>
            <a:ext cx="5515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506213" y="3787732"/>
            <a:ext cx="549289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9502211" y="3750266"/>
            <a:ext cx="551578" cy="706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80355" y="5862955"/>
            <a:ext cx="2842895" cy="9429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2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>
            <a:fillRect/>
          </a:stretch>
        </p:blipFill>
        <p:spPr>
          <a:xfrm>
            <a:off x="-635" y="371477"/>
            <a:ext cx="12192635" cy="6486524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0" y="371476"/>
            <a:ext cx="12192000" cy="648652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4"/>
          <a:stretch>
            <a:fillRect/>
          </a:stretch>
        </p:blipFill>
        <p:spPr>
          <a:xfrm>
            <a:off x="0" y="4254243"/>
            <a:ext cx="2322286" cy="23180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52" y="4120871"/>
            <a:ext cx="2765512" cy="2391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>
            <a:fillRect/>
          </a:stretch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>
            <a:fillRect/>
          </a:stretch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>
            <a:fillRect/>
          </a:stretch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948698" y="2316945"/>
            <a:ext cx="1158195" cy="1630532"/>
          </a:xfrm>
          <a:prstGeom prst="rect">
            <a:avLst/>
          </a:prstGeom>
        </p:spPr>
      </p:pic>
      <p:sp>
        <p:nvSpPr>
          <p:cNvPr id="40" name="椭圆 39"/>
          <p:cNvSpPr/>
          <p:nvPr/>
        </p:nvSpPr>
        <p:spPr>
          <a:xfrm>
            <a:off x="964282" y="1298220"/>
            <a:ext cx="4033722" cy="4033722"/>
          </a:xfrm>
          <a:prstGeom prst="ellipse">
            <a:avLst/>
          </a:prstGeom>
          <a:blipFill dpi="0" rotWithShape="1">
            <a:blip r:embed="rId16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28" y="718912"/>
            <a:ext cx="3567220" cy="4565810"/>
          </a:xfrm>
          <a:prstGeom prst="rect">
            <a:avLst/>
          </a:prstGeom>
        </p:spPr>
      </p:pic>
      <p:sp>
        <p:nvSpPr>
          <p:cNvPr id="48" name="矩形: 圆角 47"/>
          <p:cNvSpPr/>
          <p:nvPr/>
        </p:nvSpPr>
        <p:spPr>
          <a:xfrm>
            <a:off x="592582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7A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: 圆角 48"/>
          <p:cNvSpPr/>
          <p:nvPr/>
        </p:nvSpPr>
        <p:spPr>
          <a:xfrm>
            <a:off x="7256145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22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: 圆角 49"/>
          <p:cNvSpPr/>
          <p:nvPr/>
        </p:nvSpPr>
        <p:spPr>
          <a:xfrm>
            <a:off x="858647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EA4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5962372" y="4159334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en-US" sz="1200" dirty="0">
              <a:solidFill>
                <a:schemeClr val="bg1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pic>
        <p:nvPicPr>
          <p:cNvPr id="55" name="5c50911e6eb3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14401" y="-451669"/>
            <a:ext cx="609600" cy="60960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923790" y="1985010"/>
            <a:ext cx="5804535" cy="954405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SG" altLang="x-none" sz="5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" b="122"/>
          <a:stretch/>
        </p:blipFill>
        <p:spPr>
          <a:xfrm>
            <a:off x="0" y="369295"/>
            <a:ext cx="12192000" cy="64887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>
            <a:fillRect/>
          </a:stretch>
        </p:blipFill>
        <p:spPr>
          <a:xfrm>
            <a:off x="0" y="482601"/>
            <a:ext cx="12192000" cy="6375400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0" y="482601"/>
            <a:ext cx="12192000" cy="648652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4"/>
          <a:stretch>
            <a:fillRect/>
          </a:stretch>
        </p:blipFill>
        <p:spPr>
          <a:xfrm>
            <a:off x="0" y="4254243"/>
            <a:ext cx="2322286" cy="23180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52" y="4120871"/>
            <a:ext cx="2765512" cy="2391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>
            <a:fillRect/>
          </a:stretch>
        </p:blipFill>
        <p:spPr>
          <a:xfrm>
            <a:off x="0" y="6375399"/>
            <a:ext cx="12192000" cy="5858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>
            <a:fillRect/>
          </a:stretch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>
            <a:fillRect/>
          </a:stretch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948698" y="2316945"/>
            <a:ext cx="1158195" cy="1630532"/>
          </a:xfrm>
          <a:prstGeom prst="rect">
            <a:avLst/>
          </a:prstGeom>
        </p:spPr>
      </p:pic>
      <p:sp>
        <p:nvSpPr>
          <p:cNvPr id="40" name="椭圆 39"/>
          <p:cNvSpPr/>
          <p:nvPr/>
        </p:nvSpPr>
        <p:spPr>
          <a:xfrm>
            <a:off x="964282" y="1298220"/>
            <a:ext cx="4033722" cy="4033722"/>
          </a:xfrm>
          <a:prstGeom prst="ellipse">
            <a:avLst/>
          </a:prstGeom>
          <a:blipFill dpi="0" rotWithShape="1">
            <a:blip r:embed="rId16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28" y="718912"/>
            <a:ext cx="3567220" cy="4565810"/>
          </a:xfrm>
          <a:prstGeom prst="rect">
            <a:avLst/>
          </a:prstGeom>
        </p:spPr>
      </p:pic>
      <p:sp>
        <p:nvSpPr>
          <p:cNvPr id="48" name="矩形: 圆角 47"/>
          <p:cNvSpPr/>
          <p:nvPr/>
        </p:nvSpPr>
        <p:spPr>
          <a:xfrm>
            <a:off x="592582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7A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: 圆角 48"/>
          <p:cNvSpPr/>
          <p:nvPr/>
        </p:nvSpPr>
        <p:spPr>
          <a:xfrm>
            <a:off x="7256145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22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: 圆角 49"/>
          <p:cNvSpPr/>
          <p:nvPr/>
        </p:nvSpPr>
        <p:spPr>
          <a:xfrm>
            <a:off x="858647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EA4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5c50911e6eb3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14401" y="-451669"/>
            <a:ext cx="609600" cy="60960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4965619" y="1581535"/>
            <a:ext cx="534633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7200" b="1" dirty="0">
                <a:latin typeface="UTM Avo" panose="02040603050506020204" pitchFamily="18" charset="0"/>
                <a:ea typeface="百变马丁" panose="02010601030101010101" pitchFamily="2" charset="-122"/>
                <a:cs typeface="Arial" panose="020B0604020202020204" pitchFamily="34" charset="0"/>
              </a:rPr>
              <a:t>KHÁM PHÁ</a:t>
            </a:r>
            <a:endParaRPr lang="vi-VN" altLang="zh-CN" sz="7200" b="1" dirty="0">
              <a:latin typeface="Arial" panose="020B0604020202020204" pitchFamily="34" charset="0"/>
              <a:ea typeface="百变马丁" panose="02010601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31391" t="34222" r="61842" b="47008"/>
          <a:stretch>
            <a:fillRect/>
          </a:stretch>
        </p:blipFill>
        <p:spPr>
          <a:xfrm>
            <a:off x="1254124" y="542449"/>
            <a:ext cx="3032125" cy="3395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1170305" y="4003675"/>
            <a:ext cx="358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alt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mốt</a:t>
            </a:r>
            <a:r>
              <a:rPr lang="en-US" alt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vi-VN" alt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339975" y="4648835"/>
            <a:ext cx="860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UTM Avo" panose="02040603050506020204" pitchFamily="18" charset="0"/>
                <a:cs typeface="Arial" panose="020B0604020202020204" pitchFamily="34" charset="0"/>
              </a:rPr>
              <a:t>21</a:t>
            </a:r>
            <a:endParaRPr lang="vi-V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/>
          <a:srcRect l="57792" t="34843" r="35666" b="47234"/>
          <a:stretch>
            <a:fillRect/>
          </a:stretch>
        </p:blipFill>
        <p:spPr>
          <a:xfrm>
            <a:off x="7599680" y="490855"/>
            <a:ext cx="2943860" cy="33953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1"/>
          <p:cNvSpPr txBox="1"/>
          <p:nvPr/>
        </p:nvSpPr>
        <p:spPr>
          <a:xfrm>
            <a:off x="7289165" y="4003675"/>
            <a:ext cx="358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alt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</a:t>
            </a:r>
            <a:endParaRPr lang="vi-VN" alt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591550" y="4648835"/>
            <a:ext cx="980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UTM Avo" panose="02040603050506020204" pitchFamily="18" charset="0"/>
                <a:cs typeface="Arial" panose="020B0604020202020204" pitchFamily="34" charset="0"/>
              </a:rPr>
              <a:t>23</a:t>
            </a:r>
            <a:endParaRPr lang="vi-V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4935" y="5078095"/>
            <a:ext cx="12306935" cy="1779905"/>
          </a:xfrm>
          <a:prstGeom prst="rect">
            <a:avLst/>
          </a:prstGeom>
        </p:spPr>
      </p:pic>
      <p:pic>
        <p:nvPicPr>
          <p:cNvPr id="8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370" y="490855"/>
            <a:ext cx="1245870" cy="106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2" grpId="0"/>
      <p:bldP spid="12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30624" t="63113" r="60647" b="19238"/>
          <a:stretch>
            <a:fillRect/>
          </a:stretch>
        </p:blipFill>
        <p:spPr>
          <a:xfrm>
            <a:off x="1195705" y="473294"/>
            <a:ext cx="2647950" cy="333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Content Placeholder 1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56964" t="63183" r="34054" b="19238"/>
          <a:stretch>
            <a:fillRect/>
          </a:stretch>
        </p:blipFill>
        <p:spPr>
          <a:xfrm>
            <a:off x="7810500" y="588010"/>
            <a:ext cx="2724150" cy="327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596900" y="4069715"/>
            <a:ext cx="358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</a:t>
            </a:r>
            <a:r>
              <a:rPr lang="en-US" alt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alt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endParaRPr lang="vi-VN" alt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27075" y="4687570"/>
            <a:ext cx="358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UTM Avo" panose="02040603050506020204" pitchFamily="18" charset="0"/>
                <a:cs typeface="Arial" panose="020B0604020202020204" pitchFamily="34" charset="0"/>
              </a:rPr>
              <a:t>32</a:t>
            </a:r>
            <a:endParaRPr lang="vi-V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315200" y="4069715"/>
            <a:ext cx="358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 </a:t>
            </a:r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alt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bảy</a:t>
            </a:r>
            <a:endParaRPr lang="vi-VN" alt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7379970" y="4714875"/>
            <a:ext cx="358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UTM Avo" panose="02040603050506020204" pitchFamily="18" charset="0"/>
                <a:cs typeface="Arial" panose="020B0604020202020204" pitchFamily="34" charset="0"/>
              </a:rPr>
              <a:t>37</a:t>
            </a:r>
            <a:endParaRPr lang="vi-V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4935" y="5078095"/>
            <a:ext cx="12306935" cy="1779905"/>
          </a:xfrm>
          <a:prstGeom prst="rect">
            <a:avLst/>
          </a:prstGeom>
        </p:spPr>
      </p:pic>
      <p:pic>
        <p:nvPicPr>
          <p:cNvPr id="3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30" y="564515"/>
            <a:ext cx="1245870" cy="106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5282" y="342900"/>
            <a:ext cx="109728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THẢO LUẬN THEO NHÓM</a:t>
            </a:r>
            <a:endParaRPr lang="vi-VN" alt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19200" y="1417638"/>
            <a:ext cx="10972800" cy="4525962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1: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21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25</a:t>
            </a:r>
          </a:p>
          <a:p>
            <a:pPr marL="0" indent="0" algn="l">
              <a:buNone/>
            </a:pP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2: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26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30</a:t>
            </a:r>
          </a:p>
          <a:p>
            <a:pPr marL="0" indent="0" algn="l">
              <a:buNone/>
            </a:pP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3: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31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35</a:t>
            </a:r>
          </a:p>
          <a:p>
            <a:pPr marL="0" indent="0" algn="l">
              <a:buNone/>
            </a:pP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4: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36 </a:t>
            </a:r>
            <a:r>
              <a:rPr lang="en-US" altLang="en-US" dirty="0" err="1"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altLang="en-US" dirty="0">
                <a:latin typeface="UTM Avo" panose="02040603050506020204" pitchFamily="18" charset="0"/>
                <a:cs typeface="Arial" panose="020B0604020202020204" pitchFamily="34" charset="0"/>
              </a:rPr>
              <a:t> 40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34155"/>
            <a:ext cx="12306935" cy="28238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165" y="564515"/>
            <a:ext cx="1727835" cy="14700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>
            <a:fillRect/>
          </a:stretch>
        </p:blipFill>
        <p:spPr>
          <a:xfrm>
            <a:off x="0" y="485140"/>
            <a:ext cx="12192000" cy="6372860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0" y="485140"/>
            <a:ext cx="12192000" cy="637286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4"/>
          <a:stretch>
            <a:fillRect/>
          </a:stretch>
        </p:blipFill>
        <p:spPr>
          <a:xfrm>
            <a:off x="0" y="4254243"/>
            <a:ext cx="2322286" cy="23180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52" y="4120871"/>
            <a:ext cx="2765512" cy="2391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>
            <a:fillRect/>
          </a:stretch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>
            <a:fillRect/>
          </a:stretch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>
            <a:fillRect/>
          </a:stretch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948698" y="2316945"/>
            <a:ext cx="1158195" cy="1630532"/>
          </a:xfrm>
          <a:prstGeom prst="rect">
            <a:avLst/>
          </a:prstGeom>
        </p:spPr>
      </p:pic>
      <p:sp>
        <p:nvSpPr>
          <p:cNvPr id="40" name="椭圆 39"/>
          <p:cNvSpPr/>
          <p:nvPr/>
        </p:nvSpPr>
        <p:spPr>
          <a:xfrm>
            <a:off x="964282" y="1298220"/>
            <a:ext cx="4033722" cy="4033722"/>
          </a:xfrm>
          <a:prstGeom prst="ellipse">
            <a:avLst/>
          </a:prstGeom>
          <a:blipFill dpi="0" rotWithShape="1">
            <a:blip r:embed="rId14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28" y="718912"/>
            <a:ext cx="3567220" cy="4565810"/>
          </a:xfrm>
          <a:prstGeom prst="rect">
            <a:avLst/>
          </a:prstGeom>
        </p:spPr>
      </p:pic>
      <p:sp>
        <p:nvSpPr>
          <p:cNvPr id="48" name="矩形: 圆角 47"/>
          <p:cNvSpPr/>
          <p:nvPr/>
        </p:nvSpPr>
        <p:spPr>
          <a:xfrm>
            <a:off x="592582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7A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: 圆角 48"/>
          <p:cNvSpPr/>
          <p:nvPr/>
        </p:nvSpPr>
        <p:spPr>
          <a:xfrm>
            <a:off x="7256145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22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: 圆角 49"/>
          <p:cNvSpPr/>
          <p:nvPr/>
        </p:nvSpPr>
        <p:spPr>
          <a:xfrm>
            <a:off x="858647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EA4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4702748" y="1533564"/>
            <a:ext cx="725839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400" b="1" dirty="0">
                <a:latin typeface="UTM Avo" panose="02040603050506020204" pitchFamily="18" charset="0"/>
                <a:ea typeface="百变马丁" panose="02010601030101010101" pitchFamily="2" charset="-122"/>
                <a:cs typeface="Arial" panose="020B0604020202020204" pitchFamily="34" charset="0"/>
              </a:rPr>
              <a:t>THỰC HÀNH – LUYỆN TẬP</a:t>
            </a:r>
            <a:endParaRPr lang="vi-VN" altLang="zh-CN" sz="4400" b="1" dirty="0">
              <a:latin typeface="Arial" panose="020B0604020202020204" pitchFamily="34" charset="0"/>
              <a:ea typeface="百变马丁" panose="02010601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pPr algn="l"/>
            <a:r>
              <a:rPr lang="vi-VN" altLang="en-US" dirty="0"/>
              <a:t>1     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5326" t="36686" r="12327" b="25000"/>
          <a:stretch>
            <a:fillRect/>
          </a:stretch>
        </p:blipFill>
        <p:spPr>
          <a:xfrm>
            <a:off x="647700" y="1666875"/>
            <a:ext cx="10896600" cy="40894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099185" y="5042535"/>
            <a:ext cx="77597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UTM Avo" panose="02040603050506020204" pitchFamily="18" charset="0"/>
                <a:cs typeface="Arial" panose="020B0604020202020204" pitchFamily="34" charset="0"/>
              </a:rPr>
              <a:t>22</a:t>
            </a:r>
            <a:endParaRPr lang="vi-V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376545" y="5042535"/>
            <a:ext cx="77597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UTM Avo" panose="02040603050506020204" pitchFamily="18" charset="0"/>
                <a:cs typeface="Arial" panose="020B0604020202020204" pitchFamily="34" charset="0"/>
              </a:rPr>
              <a:t>24</a:t>
            </a:r>
            <a:endParaRPr lang="vi-V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011410" y="5042535"/>
            <a:ext cx="77597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UTM Avo" panose="02040603050506020204" pitchFamily="18" charset="0"/>
                <a:cs typeface="Arial" panose="020B0604020202020204" pitchFamily="34" charset="0"/>
              </a:rPr>
              <a:t>35</a:t>
            </a:r>
            <a:endParaRPr lang="vi-V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57542" y="572760"/>
            <a:ext cx="883285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 err="1">
                <a:latin typeface="UTM Avo" panose="02040603050506020204" pitchFamily="18" charset="0"/>
              </a:rPr>
              <a:t>Số</a:t>
            </a:r>
            <a:endParaRPr lang="en-US" altLang="en-US" sz="3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232</Words>
  <Application>Microsoft Office PowerPoint</Application>
  <PresentationFormat>Widescreen</PresentationFormat>
  <Paragraphs>92</Paragraphs>
  <Slides>15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UTM Avo</vt:lpstr>
      <vt:lpstr>Arial</vt:lpstr>
      <vt:lpstr>Calibri</vt:lpstr>
      <vt:lpstr>百变马丁</vt:lpstr>
      <vt:lpstr>2_Default Design</vt:lpstr>
      <vt:lpstr>Tuần 21 Bài 43: Các số có hai chữ số   (từ 21 đến 40)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THẢO LUẬN THEO NHÓM</vt:lpstr>
      <vt:lpstr>PowerPoint Presentation</vt:lpstr>
      <vt:lpstr>1       </vt:lpstr>
      <vt:lpstr>PowerPoint Presentation</vt:lpstr>
      <vt:lpstr>PowerPoint Presentation</vt:lpstr>
      <vt:lpstr>3. Tìm đọc số còn thiếu rồi đọc các số đó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DƯƠNG TỬ</cp:lastModifiedBy>
  <cp:revision>84</cp:revision>
  <dcterms:created xsi:type="dcterms:W3CDTF">2021-11-01T08:16:00Z</dcterms:created>
  <dcterms:modified xsi:type="dcterms:W3CDTF">2026-01-26T03:40:31Z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2A73288A510E4246AF5EF69FD67EDFA8</vt:lpwstr>
  </property>
  <property fmtid="{D5CDD505-2E9C-101B-9397-08002B2CF9AE}" pid="3" name="KSOProductBuildVer">
    <vt:lpwstr>1033-11.2.0.10382</vt:lpwstr>
  </property>
</Properties>
</file>