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59" r:id="rId4"/>
    <p:sldId id="261" r:id="rId5"/>
    <p:sldId id="258" r:id="rId6"/>
    <p:sldId id="266" r:id="rId7"/>
    <p:sldId id="267" r:id="rId8"/>
    <p:sldId id="260" r:id="rId9"/>
    <p:sldId id="268" r:id="rId10"/>
    <p:sldId id="262" r:id="rId11"/>
    <p:sldId id="263" r:id="rId12"/>
    <p:sldId id="265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EDC2"/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svg"/><Relationship Id="rId7" Type="http://schemas.openxmlformats.org/officeDocument/2006/relationships/image" Target="../media/image4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21.svg"/><Relationship Id="rId10" Type="http://schemas.openxmlformats.org/officeDocument/2006/relationships/image" Target="../media/image46.png"/><Relationship Id="rId4" Type="http://schemas.openxmlformats.org/officeDocument/2006/relationships/image" Target="../media/image20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3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07371" y="1231675"/>
            <a:ext cx="5310462" cy="7874226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671">
            <a:off x="1298385" y="1869953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013F59C-A5DD-2E56-92E9-3B4715BE8752}"/>
              </a:ext>
            </a:extLst>
          </p:cNvPr>
          <p:cNvSpPr txBox="1"/>
          <p:nvPr/>
        </p:nvSpPr>
        <p:spPr>
          <a:xfrm>
            <a:off x="4907146" y="5999514"/>
            <a:ext cx="10046200" cy="1613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9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5 - TUẦN 27</a:t>
            </a:r>
            <a:endParaRPr lang="en-US" sz="10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25DDA82-4DD2-CAFF-6228-17BC71EA2CC7}"/>
              </a:ext>
            </a:extLst>
          </p:cNvPr>
          <p:cNvSpPr/>
          <p:nvPr/>
        </p:nvSpPr>
        <p:spPr>
          <a:xfrm>
            <a:off x="2155862" y="6317258"/>
            <a:ext cx="2806384" cy="2609254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FB560139-82D1-496C-836F-8DA2666C3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314" y="2222491"/>
            <a:ext cx="81291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PH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BỒ ĐỀ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496093-4757-4AA6-A33F-DCB1D65402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28" y="1857368"/>
            <a:ext cx="1848729" cy="18487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762000" y="419841"/>
            <a:ext cx="9881496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0957116" y="419841"/>
            <a:ext cx="79622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1658600" y="876300"/>
            <a:ext cx="6611313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251973" y="851051"/>
            <a:ext cx="8757144" cy="8614608"/>
            <a:chOff x="-112312" y="-28575"/>
            <a:chExt cx="2306408" cy="2268868"/>
          </a:xfrm>
        </p:grpSpPr>
        <p:sp>
          <p:nvSpPr>
            <p:cNvPr id="15" name="Freeform 15"/>
            <p:cNvSpPr/>
            <p:nvPr/>
          </p:nvSpPr>
          <p:spPr>
            <a:xfrm>
              <a:off x="-112312" y="0"/>
              <a:ext cx="2306408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10287000" y="1421214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26192" y="1080897"/>
            <a:ext cx="5732376" cy="1230933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8CA15F6-3418-F096-6E2E-38E5ADD84810}"/>
              </a:ext>
            </a:extLst>
          </p:cNvPr>
          <p:cNvSpPr txBox="1"/>
          <p:nvPr/>
        </p:nvSpPr>
        <p:spPr>
          <a:xfrm rot="7395">
            <a:off x="1558095" y="123487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E04E9E-E3E9-FC7E-6CFF-615C7D37A173}"/>
              </a:ext>
            </a:extLst>
          </p:cNvPr>
          <p:cNvSpPr txBox="1"/>
          <p:nvPr/>
        </p:nvSpPr>
        <p:spPr>
          <a:xfrm>
            <a:off x="1350354" y="2691240"/>
            <a:ext cx="8600903" cy="565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Em cùng bạn thảo luận và thực hiện: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3413" indent="-6334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Tạo và hiển thị các biến cho nhân vật mèo (hình 25.9).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3413" indent="-6334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Tạo chương trình nhập cho các biến </a:t>
            </a:r>
            <a:r>
              <a:rPr lang="vi-VN" sz="4000" dirty="0">
                <a:cs typeface="Arial" panose="020B0604020202020204" pitchFamily="34" charset="0"/>
              </a:rPr>
              <a:t>có giá trị như trong hình 25.9.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DAF3A4A0-31A2-1976-CD5B-8189C7D2F150}"/>
              </a:ext>
            </a:extLst>
          </p:cNvPr>
          <p:cNvSpPr/>
          <p:nvPr/>
        </p:nvSpPr>
        <p:spPr>
          <a:xfrm rot="21153730">
            <a:off x="8990599" y="8528235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C083DD-A1ED-CAD9-3AF6-6EA9AFA34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3524" y="2495583"/>
            <a:ext cx="6319918" cy="47815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14E7B8-A704-169C-9F57-506A1650EF13}"/>
              </a:ext>
            </a:extLst>
          </p:cNvPr>
          <p:cNvSpPr txBox="1"/>
          <p:nvPr/>
        </p:nvSpPr>
        <p:spPr>
          <a:xfrm>
            <a:off x="11810633" y="7281327"/>
            <a:ext cx="64773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25.9.</a:t>
            </a:r>
          </a:p>
          <a:p>
            <a:pPr algn="ctr"/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0800000">
            <a:off x="1000168" y="902879"/>
            <a:ext cx="15080543" cy="8203020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800000">
            <a:off x="15621810" y="1447036"/>
            <a:ext cx="1142189" cy="6820664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3216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21593705">
            <a:off x="1820438" y="1534067"/>
            <a:ext cx="13237751" cy="6918414"/>
            <a:chOff x="0" y="0"/>
            <a:chExt cx="3486486" cy="17418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470733" y="1638300"/>
            <a:ext cx="5197267" cy="1119284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1005084">
            <a:off x="61780" y="6153488"/>
            <a:ext cx="2123872" cy="4046635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7395">
            <a:off x="5174710" y="1670348"/>
            <a:ext cx="5627479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kumimoji="0" lang="en-US" sz="5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323652" y="3193119"/>
            <a:ext cx="570685" cy="471761"/>
          </a:xfrm>
          <a:custGeom>
            <a:avLst/>
            <a:gdLst/>
            <a:ahLst/>
            <a:cxnLst/>
            <a:rect l="l" t="t" r="r" b="b"/>
            <a:pathLst>
              <a:path w="453658" h="471946">
                <a:moveTo>
                  <a:pt x="0" y="0"/>
                </a:moveTo>
                <a:lnTo>
                  <a:pt x="453658" y="0"/>
                </a:lnTo>
                <a:lnTo>
                  <a:pt x="453658" y="471947"/>
                </a:lnTo>
                <a:lnTo>
                  <a:pt x="0" y="471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07D7D61C-B925-D397-3D8D-FDD3B9ECCD75}"/>
              </a:ext>
            </a:extLst>
          </p:cNvPr>
          <p:cNvSpPr/>
          <p:nvPr/>
        </p:nvSpPr>
        <p:spPr>
          <a:xfrm rot="2392304">
            <a:off x="12802022" y="941616"/>
            <a:ext cx="3937664" cy="1429517"/>
          </a:xfrm>
          <a:custGeom>
            <a:avLst/>
            <a:gdLst/>
            <a:ahLst/>
            <a:cxnLst/>
            <a:rect l="l" t="t" r="r" b="b"/>
            <a:pathLst>
              <a:path w="2866942" h="903087">
                <a:moveTo>
                  <a:pt x="0" y="0"/>
                </a:moveTo>
                <a:lnTo>
                  <a:pt x="2866943" y="0"/>
                </a:lnTo>
                <a:lnTo>
                  <a:pt x="2866943" y="903087"/>
                </a:lnTo>
                <a:lnTo>
                  <a:pt x="0" y="903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E2BC03-5D0E-6766-F80C-A9678C2F8497}"/>
              </a:ext>
            </a:extLst>
          </p:cNvPr>
          <p:cNvSpPr txBox="1"/>
          <p:nvPr/>
        </p:nvSpPr>
        <p:spPr>
          <a:xfrm>
            <a:off x="3166291" y="3009900"/>
            <a:ext cx="11512416" cy="823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dirty="0"/>
              <a:t>Biến là nơi chứa các giá trị khi chạy chương trình.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D038B6-FA17-D99D-4B30-7B44905CE84D}"/>
              </a:ext>
            </a:extLst>
          </p:cNvPr>
          <p:cNvSpPr txBox="1"/>
          <p:nvPr/>
        </p:nvSpPr>
        <p:spPr>
          <a:xfrm>
            <a:off x="3100615" y="4000500"/>
            <a:ext cx="10805651" cy="823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dirty="0"/>
              <a:t>Cách nhập giá trị cho biến.</a:t>
            </a:r>
            <a:endParaRPr lang="en-US" sz="4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A483ACC-6647-B8E0-E2CF-6B48053AC5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3192" y="4937634"/>
            <a:ext cx="7977445" cy="3406266"/>
          </a:xfrm>
          <a:prstGeom prst="rect">
            <a:avLst/>
          </a:prstGeom>
        </p:spPr>
      </p:pic>
      <p:sp>
        <p:nvSpPr>
          <p:cNvPr id="28" name="Freeform 20">
            <a:extLst>
              <a:ext uri="{FF2B5EF4-FFF2-40B4-BE49-F238E27FC236}">
                <a16:creationId xmlns:a16="http://schemas.microsoft.com/office/drawing/2014/main" id="{D77E142E-EC6F-885C-0D97-C40E2B60B390}"/>
              </a:ext>
            </a:extLst>
          </p:cNvPr>
          <p:cNvSpPr/>
          <p:nvPr/>
        </p:nvSpPr>
        <p:spPr>
          <a:xfrm>
            <a:off x="2349601" y="4125224"/>
            <a:ext cx="570685" cy="471761"/>
          </a:xfrm>
          <a:custGeom>
            <a:avLst/>
            <a:gdLst/>
            <a:ahLst/>
            <a:cxnLst/>
            <a:rect l="l" t="t" r="r" b="b"/>
            <a:pathLst>
              <a:path w="453658" h="471946">
                <a:moveTo>
                  <a:pt x="0" y="0"/>
                </a:moveTo>
                <a:lnTo>
                  <a:pt x="453658" y="0"/>
                </a:lnTo>
                <a:lnTo>
                  <a:pt x="453658" y="471947"/>
                </a:lnTo>
                <a:lnTo>
                  <a:pt x="0" y="471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07371" y="1231675"/>
            <a:ext cx="5310462" cy="7874226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671">
            <a:off x="1298385" y="1869953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013F59C-A5DD-2E56-92E9-3B4715BE8752}"/>
              </a:ext>
            </a:extLst>
          </p:cNvPr>
          <p:cNvSpPr txBox="1"/>
          <p:nvPr/>
        </p:nvSpPr>
        <p:spPr>
          <a:xfrm>
            <a:off x="5114127" y="3138951"/>
            <a:ext cx="10046200" cy="3592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9000" b="1" dirty="0">
                <a:latin typeface="Arial" panose="020B0604020202020204" pitchFamily="34" charset="0"/>
                <a:cs typeface="Arial" panose="020B0604020202020204" pitchFamily="34" charset="0"/>
              </a:rPr>
              <a:t>BÀI 25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10000" b="1" dirty="0">
                <a:latin typeface="Arial" panose="020B0604020202020204" pitchFamily="34" charset="0"/>
                <a:cs typeface="Arial" panose="020B0604020202020204" pitchFamily="34" charset="0"/>
              </a:rPr>
              <a:t>BIẾN NHỚ</a:t>
            </a:r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25DDA82-4DD2-CAFF-6228-17BC71EA2CC7}"/>
              </a:ext>
            </a:extLst>
          </p:cNvPr>
          <p:cNvSpPr/>
          <p:nvPr/>
        </p:nvSpPr>
        <p:spPr>
          <a:xfrm>
            <a:off x="2155862" y="6317258"/>
            <a:ext cx="2806384" cy="2609254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5405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69310" y="428494"/>
            <a:ext cx="11389726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981200" y="428494"/>
            <a:ext cx="7549757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683938" y="938490"/>
            <a:ext cx="6266508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34670" y="938490"/>
            <a:ext cx="9738565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665152">
            <a:off x="-471169" y="1943747"/>
            <a:ext cx="4124428" cy="6595707"/>
          </a:xfrm>
          <a:custGeom>
            <a:avLst/>
            <a:gdLst/>
            <a:ahLst/>
            <a:cxnLst/>
            <a:rect l="l" t="t" r="r" b="b"/>
            <a:pathLst>
              <a:path w="4730158" h="7463761">
                <a:moveTo>
                  <a:pt x="0" y="0"/>
                </a:moveTo>
                <a:lnTo>
                  <a:pt x="4730159" y="0"/>
                </a:lnTo>
                <a:lnTo>
                  <a:pt x="4730159" y="7463761"/>
                </a:lnTo>
                <a:lnTo>
                  <a:pt x="0" y="746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15393">
            <a:off x="157998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43236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6269"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3C3A78-997B-3CFB-436B-61E5CB116A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75" r="10331" b="3986"/>
          <a:stretch/>
        </p:blipFill>
        <p:spPr>
          <a:xfrm>
            <a:off x="8974869" y="1169560"/>
            <a:ext cx="5178608" cy="5320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C79A18DF-830C-F1BF-AB77-D14B963C84B0}"/>
              </a:ext>
            </a:extLst>
          </p:cNvPr>
          <p:cNvSpPr/>
          <p:nvPr/>
        </p:nvSpPr>
        <p:spPr>
          <a:xfrm>
            <a:off x="6985143" y="6598465"/>
            <a:ext cx="8788257" cy="2764235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635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áy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6039235" y="258602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170417" y="44784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855470" y="6735779"/>
            <a:ext cx="2250820" cy="350141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3134439">
            <a:off x="-12635" y="321285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9CC6A4-7701-0FD9-485D-5F3A041E5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1860" y="2983697"/>
            <a:ext cx="6274940" cy="29503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618E9F-1A89-68AE-41AD-582D20E2DABE}"/>
              </a:ext>
            </a:extLst>
          </p:cNvPr>
          <p:cNvGrpSpPr/>
          <p:nvPr/>
        </p:nvGrpSpPr>
        <p:grpSpPr>
          <a:xfrm>
            <a:off x="1596201" y="1692464"/>
            <a:ext cx="8385999" cy="4229086"/>
            <a:chOff x="745723" y="1232257"/>
            <a:chExt cx="5881207" cy="32363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09C64A-7750-23D2-6D21-4F429E0E9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5723" y="1232257"/>
              <a:ext cx="4015113" cy="3236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7D35CCB9-3C32-A1B6-DF26-AB82F330ED46}"/>
                </a:ext>
              </a:extLst>
            </p:cNvPr>
            <p:cNvCxnSpPr/>
            <p:nvPr/>
          </p:nvCxnSpPr>
          <p:spPr>
            <a:xfrm flipV="1">
              <a:off x="2409150" y="1615007"/>
              <a:ext cx="688258" cy="341134"/>
            </a:xfrm>
            <a:prstGeom prst="bentConnector3">
              <a:avLst>
                <a:gd name="adj1" fmla="val 47074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A61C4A-3B12-2D38-E161-EC2F002231D7}"/>
                </a:ext>
              </a:extLst>
            </p:cNvPr>
            <p:cNvSpPr/>
            <p:nvPr/>
          </p:nvSpPr>
          <p:spPr>
            <a:xfrm>
              <a:off x="2990808" y="1391489"/>
              <a:ext cx="3636122" cy="4308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chưa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2CB853D-0FCC-42E0-F8CF-0DB4DEBE05DE}"/>
              </a:ext>
            </a:extLst>
          </p:cNvPr>
          <p:cNvSpPr txBox="1"/>
          <p:nvPr/>
        </p:nvSpPr>
        <p:spPr>
          <a:xfrm>
            <a:off x="1315822" y="6047795"/>
            <a:ext cx="78896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25.2.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D5770D-E2CD-59AF-ADA7-8F737418916F}"/>
              </a:ext>
            </a:extLst>
          </p:cNvPr>
          <p:cNvSpPr txBox="1"/>
          <p:nvPr/>
        </p:nvSpPr>
        <p:spPr>
          <a:xfrm>
            <a:off x="9730720" y="6057900"/>
            <a:ext cx="75666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/>
              <a:t>Hình 25.3. Khối lệnh nhập tên người dùng</a:t>
            </a:r>
            <a:endParaRPr lang="en-US" sz="30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F18C95-DF04-5D31-8B58-CB4967E54E62}"/>
              </a:ext>
            </a:extLst>
          </p:cNvPr>
          <p:cNvGrpSpPr/>
          <p:nvPr/>
        </p:nvGrpSpPr>
        <p:grpSpPr>
          <a:xfrm>
            <a:off x="3103822" y="6781868"/>
            <a:ext cx="11831378" cy="2476433"/>
            <a:chOff x="683671" y="4921432"/>
            <a:chExt cx="9484002" cy="180226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C94946E-B580-8FE5-2667-CD8351775C79}"/>
                </a:ext>
              </a:extLst>
            </p:cNvPr>
            <p:cNvSpPr/>
            <p:nvPr/>
          </p:nvSpPr>
          <p:spPr>
            <a:xfrm>
              <a:off x="683671" y="4921432"/>
              <a:ext cx="9484002" cy="1802261"/>
            </a:xfrm>
            <a:prstGeom prst="roundRect">
              <a:avLst/>
            </a:prstGeom>
            <a:solidFill>
              <a:srgbClr val="FFFFA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E58F5E-C620-DB4F-E5BA-8623CD85C968}"/>
                </a:ext>
              </a:extLst>
            </p:cNvPr>
            <p:cNvSpPr txBox="1"/>
            <p:nvPr/>
          </p:nvSpPr>
          <p:spPr>
            <a:xfrm>
              <a:off x="2891371" y="5004568"/>
              <a:ext cx="6893475" cy="1679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25.2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25.3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76, 77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biến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trả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nhập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biến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trả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484AB33-2320-1F27-96ED-5845C9428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54" y="5109408"/>
              <a:ext cx="1637730" cy="14669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E261C833-92F4-013B-E66B-1D8973A4BB04}"/>
              </a:ext>
            </a:extLst>
          </p:cNvPr>
          <p:cNvSpPr/>
          <p:nvPr/>
        </p:nvSpPr>
        <p:spPr>
          <a:xfrm>
            <a:off x="6259753" y="2002854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8E36138-060D-0C2B-B0B9-90D2328F3BCB}"/>
              </a:ext>
            </a:extLst>
          </p:cNvPr>
          <p:cNvSpPr txBox="1"/>
          <p:nvPr/>
        </p:nvSpPr>
        <p:spPr>
          <a:xfrm rot="7395">
            <a:off x="5390935" y="219210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C29A8C-EBA0-84F7-777D-903D5588F40A}"/>
              </a:ext>
            </a:extLst>
          </p:cNvPr>
          <p:cNvSpPr txBox="1"/>
          <p:nvPr/>
        </p:nvSpPr>
        <p:spPr>
          <a:xfrm>
            <a:off x="1592388" y="3776534"/>
            <a:ext cx="15120262" cy="4491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là biến có sẵn trong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dùng để lưu giá trị nhập vào từ bàn phím.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Sử dụng lệnh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để nhập giá trị từ bàn phím vào biến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47B392-2171-2293-E4E6-94F0734C6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3245" y="6052843"/>
            <a:ext cx="3886200" cy="1318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09599" y="647700"/>
            <a:ext cx="17068801" cy="9296399"/>
            <a:chOff x="-53648" y="-28575"/>
            <a:chExt cx="4495487" cy="2403696"/>
          </a:xfrm>
        </p:grpSpPr>
        <p:sp>
          <p:nvSpPr>
            <p:cNvPr id="6" name="Freeform 6"/>
            <p:cNvSpPr/>
            <p:nvPr/>
          </p:nvSpPr>
          <p:spPr>
            <a:xfrm>
              <a:off x="-53648" y="0"/>
              <a:ext cx="4495487" cy="2375121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chemeClr val="bg1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" y="976141"/>
            <a:ext cx="16383000" cy="8739359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4648200" y="190500"/>
            <a:ext cx="8610600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036692" y="300573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672067-203B-81B1-8854-793DDDC45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257300"/>
            <a:ext cx="15308850" cy="836710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3134439">
            <a:off x="-209530" y="252257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70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B1443B3-03FF-1EBF-5873-32C3A3CDDC0D}"/>
              </a:ext>
            </a:extLst>
          </p:cNvPr>
          <p:cNvSpPr/>
          <p:nvPr/>
        </p:nvSpPr>
        <p:spPr>
          <a:xfrm>
            <a:off x="4909745" y="1944697"/>
            <a:ext cx="8610600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F38EAD50-F22F-7586-AE0A-71B716418797}"/>
              </a:ext>
            </a:extLst>
          </p:cNvPr>
          <p:cNvSpPr txBox="1"/>
          <p:nvPr/>
        </p:nvSpPr>
        <p:spPr>
          <a:xfrm rot="7395">
            <a:off x="5298237" y="205477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8526BD-51A2-2527-9E74-712F369A11DC}"/>
              </a:ext>
            </a:extLst>
          </p:cNvPr>
          <p:cNvSpPr txBox="1"/>
          <p:nvPr/>
        </p:nvSpPr>
        <p:spPr>
          <a:xfrm>
            <a:off x="1533592" y="3834778"/>
            <a:ext cx="15056341" cy="4624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vi-VN" sz="4400" dirty="0"/>
              <a:t>Biến của người dùng được nhập giá trị bằng lệnh</a:t>
            </a:r>
            <a:r>
              <a:rPr lang="en-US" sz="4400" dirty="0"/>
              <a:t>:</a:t>
            </a:r>
          </a:p>
          <a:p>
            <a:pPr marL="225425" indent="-225425" algn="just">
              <a:lnSpc>
                <a:spcPct val="130000"/>
              </a:lnSpc>
              <a:spcBef>
                <a:spcPts val="2400"/>
              </a:spcBef>
              <a:spcAft>
                <a:spcPts val="1000"/>
              </a:spcAf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indent="-515938" algn="just">
              <a:lnSpc>
                <a:spcPct val="130000"/>
              </a:lnSpc>
              <a:spcBef>
                <a:spcPts val="4200"/>
              </a:spcBef>
              <a:spcAft>
                <a:spcPts val="10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vi-VN" sz="4400" dirty="0"/>
              <a:t>Trong nhóm </a:t>
            </a:r>
            <a:r>
              <a:rPr lang="vi-VN" sz="4400" b="1" dirty="0">
                <a:solidFill>
                  <a:srgbClr val="FF0000"/>
                </a:solidFill>
              </a:rPr>
              <a:t>Các biến số </a:t>
            </a:r>
            <a:r>
              <a:rPr lang="vi-VN" sz="4400" dirty="0"/>
              <a:t>có</a:t>
            </a:r>
            <a:r>
              <a:rPr lang="en-US" sz="4400" dirty="0"/>
              <a:t> </a:t>
            </a:r>
            <a:r>
              <a:rPr lang="vi-VN" sz="4400" dirty="0"/>
              <a:t>  </a:t>
            </a:r>
            <a:r>
              <a:rPr lang="en-US" sz="4400" dirty="0"/>
              <a:t>                  </a:t>
            </a:r>
            <a:r>
              <a:rPr lang="vi-VN" sz="4400" dirty="0"/>
              <a:t>, cách </a:t>
            </a:r>
            <a:r>
              <a:rPr lang="en-US" sz="4400" dirty="0" err="1"/>
              <a:t>sử</a:t>
            </a:r>
            <a:r>
              <a:rPr lang="en-US" sz="4400" dirty="0"/>
              <a:t> </a:t>
            </a:r>
            <a:r>
              <a:rPr lang="en-US" sz="4400" dirty="0" err="1"/>
              <a:t>dụng</a:t>
            </a:r>
            <a:r>
              <a:rPr lang="vi-VN" sz="4400" dirty="0"/>
              <a:t> cũng như biến của người dùng.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418046-8185-E200-3D15-29654D167D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9745" y="4821098"/>
            <a:ext cx="6831102" cy="1299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15AFA4-0CE5-4A83-3E2A-E459B1DBD3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4511" b="7782"/>
          <a:stretch/>
        </p:blipFill>
        <p:spPr>
          <a:xfrm>
            <a:off x="9604686" y="6515100"/>
            <a:ext cx="3044514" cy="11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91493" y="2095500"/>
            <a:ext cx="17105015" cy="7496545"/>
            <a:chOff x="0" y="0"/>
            <a:chExt cx="4505024" cy="197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974399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558093"/>
            <a:ext cx="16099887" cy="6587051"/>
            <a:chOff x="0" y="0"/>
            <a:chExt cx="4179149" cy="1013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9149" cy="1013846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396668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625701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9DB34B-2F14-0A3B-0464-C6F3143FA252}"/>
              </a:ext>
            </a:extLst>
          </p:cNvPr>
          <p:cNvGrpSpPr/>
          <p:nvPr/>
        </p:nvGrpSpPr>
        <p:grpSpPr>
          <a:xfrm>
            <a:off x="1295400" y="2768224"/>
            <a:ext cx="15605624" cy="6148320"/>
            <a:chOff x="571186" y="1368831"/>
            <a:chExt cx="11049628" cy="441253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D7D861-50D7-DC70-A71A-5901389F6445}"/>
                </a:ext>
              </a:extLst>
            </p:cNvPr>
            <p:cNvSpPr txBox="1"/>
            <p:nvPr/>
          </p:nvSpPr>
          <p:spPr>
            <a:xfrm>
              <a:off x="707922" y="1368831"/>
              <a:ext cx="9409471" cy="552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r>
                <a:rPr lang="en-US" sz="4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ở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65C36B7-5180-7B4E-CE47-C99A89817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186" y="2162265"/>
              <a:ext cx="11049628" cy="36191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B5E926-44C4-A9B7-3F62-036298D394E9}"/>
              </a:ext>
            </a:extLst>
          </p:cNvPr>
          <p:cNvSpPr txBox="1"/>
          <p:nvPr/>
        </p:nvSpPr>
        <p:spPr>
          <a:xfrm>
            <a:off x="5316754" y="9238102"/>
            <a:ext cx="7104141" cy="783193"/>
          </a:xfrm>
          <a:prstGeom prst="round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1.b.C – 2.c.A – 3.a.B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91493" y="2437256"/>
            <a:ext cx="17105015" cy="7496545"/>
            <a:chOff x="0" y="0"/>
            <a:chExt cx="4505024" cy="197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974399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899849"/>
            <a:ext cx="16099887" cy="6587051"/>
            <a:chOff x="0" y="0"/>
            <a:chExt cx="4179149" cy="1013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9149" cy="1013846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396668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625701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89F4D0-074F-E7A4-3B9F-A9939B0DE121}"/>
              </a:ext>
            </a:extLst>
          </p:cNvPr>
          <p:cNvGrpSpPr/>
          <p:nvPr/>
        </p:nvGrpSpPr>
        <p:grpSpPr>
          <a:xfrm>
            <a:off x="2013228" y="3429000"/>
            <a:ext cx="14678152" cy="5448300"/>
            <a:chOff x="663677" y="1412744"/>
            <a:chExt cx="10864646" cy="40449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CAA112-F3D4-AD76-1D43-B9E37396B8A7}"/>
                </a:ext>
              </a:extLst>
            </p:cNvPr>
            <p:cNvSpPr txBox="1"/>
            <p:nvPr/>
          </p:nvSpPr>
          <p:spPr>
            <a:xfrm>
              <a:off x="663677" y="1412744"/>
              <a:ext cx="10864646" cy="571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r>
                <a:rPr lang="en-US" sz="4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vi-VN" sz="4400" b="1" dirty="0">
                  <a:solidFill>
                    <a:schemeClr val="bg1"/>
                  </a:solidFill>
                </a:rPr>
                <a:t>Sắp xếp các bước tạo biến của người dùng.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B4C765E2-BA21-8E25-E325-F9FDF2ECCA68}"/>
                </a:ext>
              </a:extLst>
            </p:cNvPr>
            <p:cNvSpPr txBox="1"/>
            <p:nvPr/>
          </p:nvSpPr>
          <p:spPr>
            <a:xfrm>
              <a:off x="2528854" y="2289621"/>
              <a:ext cx="5487257" cy="15171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D3805D-EC87-37F6-C478-29D374920D75}"/>
                </a:ext>
              </a:extLst>
            </p:cNvPr>
            <p:cNvGrpSpPr/>
            <p:nvPr/>
          </p:nvGrpSpPr>
          <p:grpSpPr>
            <a:xfrm>
              <a:off x="1685488" y="2235697"/>
              <a:ext cx="582480" cy="664990"/>
              <a:chOff x="6404419" y="923297"/>
              <a:chExt cx="682766" cy="776116"/>
            </a:xfrm>
          </p:grpSpPr>
          <p:grpSp>
            <p:nvGrpSpPr>
              <p:cNvPr id="35" name="Group 2">
                <a:extLst>
                  <a:ext uri="{FF2B5EF4-FFF2-40B4-BE49-F238E27FC236}">
                    <a16:creationId xmlns:a16="http://schemas.microsoft.com/office/drawing/2014/main" id="{20B55903-F1EA-ED2E-6C83-31DEA9510148}"/>
                  </a:ext>
                </a:extLst>
              </p:cNvPr>
              <p:cNvGrpSpPr/>
              <p:nvPr/>
            </p:nvGrpSpPr>
            <p:grpSpPr>
              <a:xfrm>
                <a:off x="6404419" y="933965"/>
                <a:ext cx="682766" cy="673690"/>
                <a:chOff x="634339" y="443479"/>
                <a:chExt cx="5616025" cy="5541368"/>
              </a:xfrm>
            </p:grpSpPr>
            <p:sp>
              <p:nvSpPr>
                <p:cNvPr id="37" name="Freeform 3">
                  <a:extLst>
                    <a:ext uri="{FF2B5EF4-FFF2-40B4-BE49-F238E27FC236}">
                      <a16:creationId xmlns:a16="http://schemas.microsoft.com/office/drawing/2014/main" id="{DFDFD1D0-C910-C163-7A9B-E972855B8EAD}"/>
                    </a:ext>
                  </a:extLst>
                </p:cNvPr>
                <p:cNvSpPr/>
                <p:nvPr/>
              </p:nvSpPr>
              <p:spPr>
                <a:xfrm>
                  <a:off x="634339" y="443479"/>
                  <a:ext cx="5616025" cy="5541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</p:spPr>
            </p:sp>
          </p:grpSp>
          <p:sp>
            <p:nvSpPr>
              <p:cNvPr id="36" name="TextBox 18">
                <a:extLst>
                  <a:ext uri="{FF2B5EF4-FFF2-40B4-BE49-F238E27FC236}">
                    <a16:creationId xmlns:a16="http://schemas.microsoft.com/office/drawing/2014/main" id="{6BEEA705-8AAA-48F0-60CC-ED4FB75C64F5}"/>
                  </a:ext>
                </a:extLst>
              </p:cNvPr>
              <p:cNvSpPr txBox="1"/>
              <p:nvPr/>
            </p:nvSpPr>
            <p:spPr>
              <a:xfrm>
                <a:off x="6440692" y="923297"/>
                <a:ext cx="545211" cy="7761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000" b="1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251E0970-12D8-B362-1962-184C2E6055C8}"/>
                </a:ext>
              </a:extLst>
            </p:cNvPr>
            <p:cNvSpPr txBox="1"/>
            <p:nvPr/>
          </p:nvSpPr>
          <p:spPr>
            <a:xfrm>
              <a:off x="2528854" y="3105352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Đặt</a:t>
              </a:r>
              <a:r>
                <a:rPr lang="en-US" sz="4000" dirty="0"/>
                <a:t> </a:t>
              </a:r>
              <a:r>
                <a:rPr lang="en-US" sz="4000" dirty="0" err="1"/>
                <a:t>tên</a:t>
              </a:r>
              <a:r>
                <a:rPr lang="en-US" sz="4000" dirty="0"/>
                <a:t> </a:t>
              </a:r>
              <a:r>
                <a:rPr lang="en-US" sz="4000" dirty="0" err="1"/>
                <a:t>cho</a:t>
              </a:r>
              <a:r>
                <a:rPr lang="en-US" sz="4000" dirty="0"/>
                <a:t> </a:t>
              </a:r>
              <a:r>
                <a:rPr lang="en-US" sz="4000" dirty="0" err="1"/>
                <a:t>biến</a:t>
              </a:r>
              <a:endParaRPr lang="en-US" sz="4000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910C8B-27CB-7046-5BA8-4423BEEE67DA}"/>
                </a:ext>
              </a:extLst>
            </p:cNvPr>
            <p:cNvGrpSpPr/>
            <p:nvPr/>
          </p:nvGrpSpPr>
          <p:grpSpPr>
            <a:xfrm>
              <a:off x="1685201" y="3067509"/>
              <a:ext cx="582479" cy="577230"/>
              <a:chOff x="6329822" y="2159890"/>
              <a:chExt cx="648455" cy="673688"/>
            </a:xfrm>
          </p:grpSpPr>
          <p:grpSp>
            <p:nvGrpSpPr>
              <p:cNvPr id="32" name="Group 4">
                <a:extLst>
                  <a:ext uri="{FF2B5EF4-FFF2-40B4-BE49-F238E27FC236}">
                    <a16:creationId xmlns:a16="http://schemas.microsoft.com/office/drawing/2014/main" id="{1B738640-59F8-03F8-6A1C-1A8D15FF2CAA}"/>
                  </a:ext>
                </a:extLst>
              </p:cNvPr>
              <p:cNvGrpSpPr/>
              <p:nvPr/>
            </p:nvGrpSpPr>
            <p:grpSpPr>
              <a:xfrm>
                <a:off x="6329822" y="2159890"/>
                <a:ext cx="648455" cy="673688"/>
                <a:chOff x="20742" y="-1"/>
                <a:chExt cx="5333796" cy="5541351"/>
              </a:xfrm>
            </p:grpSpPr>
            <p:sp>
              <p:nvSpPr>
                <p:cNvPr id="34" name="Freeform 5">
                  <a:extLst>
                    <a:ext uri="{FF2B5EF4-FFF2-40B4-BE49-F238E27FC236}">
                      <a16:creationId xmlns:a16="http://schemas.microsoft.com/office/drawing/2014/main" id="{52A5BB54-D065-9962-80A6-69F3CAA248C0}"/>
                    </a:ext>
                  </a:extLst>
                </p:cNvPr>
                <p:cNvSpPr/>
                <p:nvPr/>
              </p:nvSpPr>
              <p:spPr>
                <a:xfrm>
                  <a:off x="20742" y="-1"/>
                  <a:ext cx="5333796" cy="55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</p:spPr>
            </p:sp>
          </p:grpSp>
          <p:sp>
            <p:nvSpPr>
              <p:cNvPr id="33" name="TextBox 20">
                <a:extLst>
                  <a:ext uri="{FF2B5EF4-FFF2-40B4-BE49-F238E27FC236}">
                    <a16:creationId xmlns:a16="http://schemas.microsoft.com/office/drawing/2014/main" id="{A83157A1-0A00-77A1-8889-7F833BB74F0C}"/>
                  </a:ext>
                </a:extLst>
              </p:cNvPr>
              <p:cNvSpPr txBox="1"/>
              <p:nvPr/>
            </p:nvSpPr>
            <p:spPr>
              <a:xfrm>
                <a:off x="6379143" y="2176383"/>
                <a:ext cx="545211" cy="57620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4000" b="1" u="non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BC4026-3486-A1CF-0F81-3C22B7E389DE}"/>
                </a:ext>
              </a:extLst>
            </p:cNvPr>
            <p:cNvGrpSpPr/>
            <p:nvPr/>
          </p:nvGrpSpPr>
          <p:grpSpPr>
            <a:xfrm>
              <a:off x="1671635" y="4777939"/>
              <a:ext cx="582473" cy="679754"/>
              <a:chOff x="6390820" y="4791487"/>
              <a:chExt cx="682757" cy="793346"/>
            </a:xfrm>
          </p:grpSpPr>
          <p:grpSp>
            <p:nvGrpSpPr>
              <p:cNvPr id="24" name="Group 6">
                <a:extLst>
                  <a:ext uri="{FF2B5EF4-FFF2-40B4-BE49-F238E27FC236}">
                    <a16:creationId xmlns:a16="http://schemas.microsoft.com/office/drawing/2014/main" id="{727FE88F-6E09-E360-042F-ECD38A8CB299}"/>
                  </a:ext>
                </a:extLst>
              </p:cNvPr>
              <p:cNvGrpSpPr/>
              <p:nvPr/>
            </p:nvGrpSpPr>
            <p:grpSpPr>
              <a:xfrm>
                <a:off x="6390820" y="4791487"/>
                <a:ext cx="682757" cy="646576"/>
                <a:chOff x="522486" y="591539"/>
                <a:chExt cx="5615949" cy="5318343"/>
              </a:xfrm>
            </p:grpSpPr>
            <p:sp>
              <p:nvSpPr>
                <p:cNvPr id="31" name="Freeform 7">
                  <a:extLst>
                    <a:ext uri="{FF2B5EF4-FFF2-40B4-BE49-F238E27FC236}">
                      <a16:creationId xmlns:a16="http://schemas.microsoft.com/office/drawing/2014/main" id="{3D4C8F18-626A-7E2D-C4CA-42319AE450E1}"/>
                    </a:ext>
                  </a:extLst>
                </p:cNvPr>
                <p:cNvSpPr/>
                <p:nvPr/>
              </p:nvSpPr>
              <p:spPr>
                <a:xfrm>
                  <a:off x="522486" y="591539"/>
                  <a:ext cx="5615949" cy="5318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</p:sp>
          </p:grpSp>
          <p:sp>
            <p:nvSpPr>
              <p:cNvPr id="25" name="TextBox 22">
                <a:extLst>
                  <a:ext uri="{FF2B5EF4-FFF2-40B4-BE49-F238E27FC236}">
                    <a16:creationId xmlns:a16="http://schemas.microsoft.com/office/drawing/2014/main" id="{B1A865C5-34D7-A052-4C16-74D80F01A6BC}"/>
                  </a:ext>
                </a:extLst>
              </p:cNvPr>
              <p:cNvSpPr txBox="1"/>
              <p:nvPr/>
            </p:nvSpPr>
            <p:spPr>
              <a:xfrm>
                <a:off x="6429169" y="4808718"/>
                <a:ext cx="545211" cy="776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512B43-8460-810C-348E-4666A016480B}"/>
                </a:ext>
              </a:extLst>
            </p:cNvPr>
            <p:cNvGrpSpPr/>
            <p:nvPr/>
          </p:nvGrpSpPr>
          <p:grpSpPr>
            <a:xfrm>
              <a:off x="1685208" y="3934205"/>
              <a:ext cx="582472" cy="664990"/>
              <a:chOff x="6373403" y="3476259"/>
              <a:chExt cx="682757" cy="804189"/>
            </a:xfrm>
          </p:grpSpPr>
          <p:grpSp>
            <p:nvGrpSpPr>
              <p:cNvPr id="21" name="Group 8">
                <a:extLst>
                  <a:ext uri="{FF2B5EF4-FFF2-40B4-BE49-F238E27FC236}">
                    <a16:creationId xmlns:a16="http://schemas.microsoft.com/office/drawing/2014/main" id="{CCAE5A45-8927-1441-FE31-57B9569BE315}"/>
                  </a:ext>
                </a:extLst>
              </p:cNvPr>
              <p:cNvGrpSpPr/>
              <p:nvPr/>
            </p:nvGrpSpPr>
            <p:grpSpPr>
              <a:xfrm>
                <a:off x="6373403" y="3486222"/>
                <a:ext cx="682757" cy="689775"/>
                <a:chOff x="379222" y="382419"/>
                <a:chExt cx="5615948" cy="5673671"/>
              </a:xfrm>
            </p:grpSpPr>
            <p:sp>
              <p:nvSpPr>
                <p:cNvPr id="23" name="Freeform 9">
                  <a:extLst>
                    <a:ext uri="{FF2B5EF4-FFF2-40B4-BE49-F238E27FC236}">
                      <a16:creationId xmlns:a16="http://schemas.microsoft.com/office/drawing/2014/main" id="{DD996707-E9F8-B526-FEAB-7633424ACB39}"/>
                    </a:ext>
                  </a:extLst>
                </p:cNvPr>
                <p:cNvSpPr/>
                <p:nvPr/>
              </p:nvSpPr>
              <p:spPr>
                <a:xfrm>
                  <a:off x="379222" y="382419"/>
                  <a:ext cx="5615948" cy="567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</p:spPr>
            </p:sp>
          </p:grp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21249D6A-838F-C17F-068D-9A3031970EF0}"/>
                  </a:ext>
                </a:extLst>
              </p:cNvPr>
              <p:cNvSpPr txBox="1"/>
              <p:nvPr/>
            </p:nvSpPr>
            <p:spPr>
              <a:xfrm>
                <a:off x="6440691" y="3476259"/>
                <a:ext cx="545211" cy="8041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7919B61-5736-CB31-016A-978D74DE8DC6}"/>
                </a:ext>
              </a:extLst>
            </p:cNvPr>
            <p:cNvSpPr txBox="1"/>
            <p:nvPr/>
          </p:nvSpPr>
          <p:spPr>
            <a:xfrm>
              <a:off x="2528854" y="3960677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Gõ</a:t>
              </a:r>
              <a:r>
                <a:rPr lang="en-US" sz="4000" dirty="0"/>
                <a:t> </a:t>
              </a:r>
              <a:r>
                <a:rPr lang="en-US" sz="4000" dirty="0" err="1"/>
                <a:t>phím</a:t>
              </a:r>
              <a:r>
                <a:rPr lang="en-US" sz="4000" dirty="0"/>
                <a:t> </a:t>
              </a:r>
              <a:r>
                <a:rPr lang="en-US" sz="4000" b="1" dirty="0"/>
                <a:t>Enter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668A8A-3E25-9C99-8340-4D71CB01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31174" y="4732943"/>
              <a:ext cx="2597538" cy="668177"/>
            </a:xfrm>
            <a:prstGeom prst="rect">
              <a:avLst/>
            </a:prstGeom>
          </p:spPr>
        </p:pic>
      </p:grpSp>
      <p:sp>
        <p:nvSpPr>
          <p:cNvPr id="38" name="TextBox 21">
            <a:extLst>
              <a:ext uri="{FF2B5EF4-FFF2-40B4-BE49-F238E27FC236}">
                <a16:creationId xmlns:a16="http://schemas.microsoft.com/office/drawing/2014/main" id="{848E8E24-249C-457F-F551-D934741DCB5E}"/>
              </a:ext>
            </a:extLst>
          </p:cNvPr>
          <p:cNvSpPr txBox="1"/>
          <p:nvPr/>
        </p:nvSpPr>
        <p:spPr>
          <a:xfrm>
            <a:off x="4516694" y="7958240"/>
            <a:ext cx="9323265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4000" dirty="0" err="1"/>
              <a:t>Nháy</a:t>
            </a:r>
            <a:r>
              <a:rPr lang="en-US" sz="4000" dirty="0"/>
              <a:t> </a:t>
            </a:r>
            <a:r>
              <a:rPr lang="en-US" sz="4000" dirty="0" err="1"/>
              <a:t>chuột</a:t>
            </a:r>
            <a:r>
              <a:rPr lang="en-US" sz="4000" dirty="0"/>
              <a:t> </a:t>
            </a:r>
            <a:r>
              <a:rPr lang="en-US" sz="4000" dirty="0" err="1"/>
              <a:t>chọn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99DFD-700C-63EA-ACB2-1C81A4DFBDBF}"/>
              </a:ext>
            </a:extLst>
          </p:cNvPr>
          <p:cNvSpPr txBox="1"/>
          <p:nvPr/>
        </p:nvSpPr>
        <p:spPr>
          <a:xfrm>
            <a:off x="11292798" y="6254540"/>
            <a:ext cx="5258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– d – b – c </a:t>
            </a:r>
          </a:p>
        </p:txBody>
      </p:sp>
    </p:spTree>
    <p:extLst>
      <p:ext uri="{BB962C8B-B14F-4D97-AF65-F5344CB8AC3E}">
        <p14:creationId xmlns:p14="http://schemas.microsoft.com/office/powerpoint/2010/main" val="598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358</Words>
  <Application>Microsoft Office PowerPoint</Application>
  <PresentationFormat>Custom</PresentationFormat>
  <Paragraphs>44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Thu TH</cp:lastModifiedBy>
  <cp:revision>21</cp:revision>
  <dcterms:created xsi:type="dcterms:W3CDTF">2006-08-16T00:00:00Z</dcterms:created>
  <dcterms:modified xsi:type="dcterms:W3CDTF">2026-03-20T04:17:47Z</dcterms:modified>
  <dc:identifier>DAGEvgh5pV8</dc:identifier>
</cp:coreProperties>
</file>