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ych8fipH3+n6qHtougN7lGEE7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1707d1f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b1707d1f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1707d1f24_0_0"/>
          <p:cNvSpPr txBox="1"/>
          <p:nvPr/>
        </p:nvSpPr>
        <p:spPr>
          <a:xfrm>
            <a:off x="2905807" y="3428999"/>
            <a:ext cx="809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TIN 3 - TUẦN 20</a:t>
            </a:r>
            <a:endParaRPr sz="4000" b="1" i="0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9D1309F-54D5-4BAF-B2F6-884140A8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771" y="1283175"/>
            <a:ext cx="8129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59575-ACC8-4818-BD04-0C607C298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42" y="551501"/>
            <a:ext cx="1848729" cy="1848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1333306" y="1595712"/>
            <a:ext cx="9416955" cy="189811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 em hãy làm theo thao tác sau:</a:t>
            </a:r>
            <a:endParaRPr/>
          </a:p>
          <a:p>
            <a:pPr marL="519113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Khởi động máy tính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0425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đúp chuột vào biểu tượng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PC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computer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1033" y="3821374"/>
            <a:ext cx="2932279" cy="2100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9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71" name="Google Shape;171;p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2" name="Google Shape;172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1982139" y="2124635"/>
            <a:ext cx="8704058" cy="2993275"/>
          </a:xfrm>
          <a:prstGeom prst="cloud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 tính em vừa khởi động có bao nhiêu ổ đĩa, là những ổ đĩa nào?</a:t>
            </a:r>
            <a:endParaRPr sz="30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79" name="Google Shape;179;p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0" name="Google Shape;18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1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86" name="Google Shape;186;p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1"/>
          <p:cNvSpPr/>
          <p:nvPr/>
        </p:nvSpPr>
        <p:spPr>
          <a:xfrm>
            <a:off x="1542198" y="2063242"/>
            <a:ext cx="9001112" cy="2931839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Thư mục và ổ đĩa để lưu tệp. Thư mục con là thư mục nằm trong thư mục khác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2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94" name="Google Shape;194;p12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5" name="Google Shape;195;p1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97" name="Google Shape;197;p12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 thư mục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99" name="Google Shape;199;p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00" name="Google Shape;20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2"/>
          <p:cNvGrpSpPr/>
          <p:nvPr/>
        </p:nvGrpSpPr>
        <p:grpSpPr>
          <a:xfrm>
            <a:off x="6290656" y="1783845"/>
            <a:ext cx="4850962" cy="4507721"/>
            <a:chOff x="5967093" y="1320227"/>
            <a:chExt cx="5198832" cy="4966161"/>
          </a:xfrm>
        </p:grpSpPr>
        <p:pic>
          <p:nvPicPr>
            <p:cNvPr id="202" name="Google Shape;20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2"/>
          <p:cNvSpPr/>
          <p:nvPr/>
        </p:nvSpPr>
        <p:spPr>
          <a:xfrm>
            <a:off x="1285316" y="2366678"/>
            <a:ext cx="4749724" cy="3882684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576" y="3146339"/>
            <a:ext cx="4423584" cy="28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1674161" y="1826037"/>
            <a:ext cx="383284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Vai trò của cây thư mục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722639" y="3873805"/>
            <a:ext cx="331244" cy="35169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3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213" name="Google Shape;213;p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16" name="Google Shape;216;p13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 thư mục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1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18" name="Google Shape;218;p1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9" name="Google Shape;21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3"/>
          <p:cNvGrpSpPr/>
          <p:nvPr/>
        </p:nvGrpSpPr>
        <p:grpSpPr>
          <a:xfrm>
            <a:off x="6406046" y="1718611"/>
            <a:ext cx="4850962" cy="4507721"/>
            <a:chOff x="5967093" y="1320227"/>
            <a:chExt cx="5198832" cy="4966161"/>
          </a:xfrm>
        </p:grpSpPr>
        <p:pic>
          <p:nvPicPr>
            <p:cNvPr id="221" name="Google Shape;22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13"/>
          <p:cNvSpPr/>
          <p:nvPr/>
        </p:nvSpPr>
        <p:spPr>
          <a:xfrm>
            <a:off x="1299387" y="2576228"/>
            <a:ext cx="4890397" cy="323789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1674161" y="1826037"/>
            <a:ext cx="373371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Xem nội dung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 mục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1325278" y="2818719"/>
            <a:ext cx="4780098" cy="295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❑"/>
            </a:pPr>
            <a:r>
              <a:rPr lang="en-US" sz="23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cùng bạn quan sát hình 19.3 và cho biết:</a:t>
            </a:r>
            <a:endParaRPr/>
          </a:p>
          <a:p>
            <a:pPr marL="393700" marR="0" lvl="0" indent="-225425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• Những thư mục nào nằm trong thư mục YẾN?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225425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• Trong thư mục YẾN có các tệp nào?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sz="3200" b="1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572" y="347467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14"/>
          <p:cNvGrpSpPr/>
          <p:nvPr/>
        </p:nvGrpSpPr>
        <p:grpSpPr>
          <a:xfrm>
            <a:off x="6788267" y="1285090"/>
            <a:ext cx="4522157" cy="4764018"/>
            <a:chOff x="8183335" y="2497524"/>
            <a:chExt cx="3253488" cy="6526577"/>
          </a:xfrm>
        </p:grpSpPr>
        <p:sp>
          <p:nvSpPr>
            <p:cNvPr id="234" name="Google Shape;234;p14"/>
            <p:cNvSpPr/>
            <p:nvPr/>
          </p:nvSpPr>
          <p:spPr>
            <a:xfrm>
              <a:off x="8292519" y="3367069"/>
              <a:ext cx="3057099" cy="560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quan sát hình 19.3 và trao đổi với bạn rồi cho biết:</a:t>
              </a:r>
              <a:endParaRPr/>
            </a:p>
            <a:p>
              <a:pPr marL="342900" marR="0" lvl="0" indent="-342900" algn="just" rtl="0">
                <a:spcBef>
                  <a:spcPts val="800"/>
                </a:spcBef>
                <a:spcAft>
                  <a:spcPts val="0"/>
                </a:spcAft>
                <a:buClr>
                  <a:srgbClr val="3333CC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Bên cạnh tên mỗi thư mục, có một biểu tượng. Em có nhận xét gì về hình dạng và màu sắc của các biểu tượng ấy? </a:t>
              </a:r>
              <a:endParaRPr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just" rtl="0">
                <a:spcBef>
                  <a:spcPts val="600"/>
                </a:spcBef>
                <a:spcAft>
                  <a:spcPts val="0"/>
                </a:spcAft>
                <a:buClr>
                  <a:srgbClr val="3333CC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Tệp </a:t>
              </a:r>
              <a:r>
                <a:rPr lang="en-US" sz="2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Bài 1.docx </a:t>
              </a: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nằm trong thư mục nào và thư mục đó là thư mục con của thư mục nào? </a:t>
              </a:r>
              <a:endParaRPr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8183335" y="2784142"/>
              <a:ext cx="3253488" cy="6239959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8898340" y="2497524"/>
              <a:ext cx="1897039" cy="559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4"/>
          <p:cNvGrpSpPr/>
          <p:nvPr/>
        </p:nvGrpSpPr>
        <p:grpSpPr>
          <a:xfrm>
            <a:off x="1008894" y="1345504"/>
            <a:ext cx="5558161" cy="4946570"/>
            <a:chOff x="5967093" y="1320227"/>
            <a:chExt cx="5198832" cy="4966161"/>
          </a:xfrm>
        </p:grpSpPr>
        <p:pic>
          <p:nvPicPr>
            <p:cNvPr id="238" name="Google Shape;238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en-US" sz="32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sz="3200" b="1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/>
          <p:nvPr/>
        </p:nvSpPr>
        <p:spPr>
          <a:xfrm>
            <a:off x="3443379" y="2565780"/>
            <a:ext cx="5909481" cy="174691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THI: AI NHANH HƠN?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en-US" sz="32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sz="3200" b="1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/>
          <p:nvPr/>
        </p:nvSpPr>
        <p:spPr>
          <a:xfrm>
            <a:off x="2251880" y="1376434"/>
            <a:ext cx="7519916" cy="485860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6606" y="1417378"/>
            <a:ext cx="1069817" cy="106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6"/>
          <p:cNvGrpSpPr/>
          <p:nvPr/>
        </p:nvGrpSpPr>
        <p:grpSpPr>
          <a:xfrm>
            <a:off x="2342089" y="2628081"/>
            <a:ext cx="7328847" cy="3374770"/>
            <a:chOff x="2342089" y="2628081"/>
            <a:chExt cx="7328847" cy="3374770"/>
          </a:xfrm>
        </p:grpSpPr>
        <p:sp>
          <p:nvSpPr>
            <p:cNvPr id="256" name="Google Shape;256;p16"/>
            <p:cNvSpPr/>
            <p:nvPr/>
          </p:nvSpPr>
          <p:spPr>
            <a:xfrm>
              <a:off x="2342089" y="2628081"/>
              <a:ext cx="7328847" cy="3374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Yêu cầu cuộc thi</a:t>
              </a:r>
              <a:r>
                <a:rPr lang="en-US" sz="23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23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just" rtl="0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cùng bạn thực hiện các công việc dưới đây: </a:t>
              </a:r>
              <a:endParaRPr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Nháy đúp chuột vào biểu tượng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This PC       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trên màn hình và kể tên các ổ đĩa có trong máy tính đó; 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Nháy đúp chuột vào ổ đĩa </a:t>
              </a:r>
              <a:r>
                <a:rPr lang="en-US" sz="23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D: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, kể tên một vài thư mục và tệp trong ổ đĩa đó.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61044" y="3742615"/>
              <a:ext cx="600075" cy="61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sz="3200" b="1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542198" y="2063242"/>
            <a:ext cx="9001112" cy="342315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 trong máy tính được lưu trữ thành các tệp ở ổ đĩa hoặc thư mục. Việc tìm kiếm thông tin dễ dàng và nhanh hơn nhờ thư mục cấu trúc theo sơ đồ hình cây.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3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2009033" y="1936376"/>
            <a:ext cx="8156943" cy="2675965"/>
          </a:xfrm>
          <a:prstGeom prst="cloud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em lợi ích của việc sắp xếp theo sơ đồ hình cây là gì?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982139" y="2124635"/>
            <a:ext cx="8156943" cy="2675965"/>
          </a:xfrm>
          <a:prstGeom prst="cloud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tin trong máy tính được lưu ở đâu?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2737223" y="1873884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19</a:t>
            </a:r>
            <a:endParaRPr sz="40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Ổ ĐĨA, THƯ MỤC VÀ TỆP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10" name="Google Shape;110;p5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 i="0" u="none" strike="noStrike" cap="non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sz="32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1" name="Google Shape;11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5174" y="3082196"/>
            <a:ext cx="4828448" cy="287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7600797" y="1768156"/>
            <a:ext cx="3661660" cy="1398494"/>
          </a:xfrm>
          <a:prstGeom prst="wedgeEllipseCallout">
            <a:avLst>
              <a:gd name="adj1" fmla="val -38752"/>
              <a:gd name="adj2" fmla="val 68903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Tối qua, cả nhà mình xem ca nhạc trên máy tính hay lắm!</a:t>
            </a:r>
            <a:endParaRPr sz="2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820925" y="1295610"/>
            <a:ext cx="3735623" cy="2343585"/>
            <a:chOff x="7358201" y="942818"/>
            <a:chExt cx="3735623" cy="2343585"/>
          </a:xfrm>
        </p:grpSpPr>
        <p:grpSp>
          <p:nvGrpSpPr>
            <p:cNvPr id="115" name="Google Shape;115;p5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6" name="Google Shape;116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5"/>
              <p:cNvPicPr preferRelativeResize="0"/>
              <p:nvPr/>
            </p:nvPicPr>
            <p:blipFill rotWithShape="1">
              <a:blip r:embed="rId6">
                <a:alphaModFix/>
              </a:blip>
              <a:srcRect l="22530" t="-6258" r="2828" b="10706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8" name="Google Shape;118;p5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46410"/>
                <a:gd name="adj2" fmla="val 56332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24" name="Google Shape;124;p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 i="0" u="none" strike="noStrike" cap="non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sz="32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5" name="Google Shape;12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917" y="3221754"/>
            <a:ext cx="4623733" cy="275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6740271" y="1991891"/>
            <a:ext cx="4319315" cy="1398494"/>
          </a:xfrm>
          <a:prstGeom prst="wedgeEllipseCallout">
            <a:avLst>
              <a:gd name="adj1" fmla="val -31560"/>
              <a:gd name="adj2" fmla="val 68903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Mình hỏi bố video ca nhạc này để ở đâu? Bố bảo nó được lưu trong ổ đĩa của máy tính</a:t>
            </a:r>
            <a:endParaRPr sz="2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6"/>
          <p:cNvGrpSpPr/>
          <p:nvPr/>
        </p:nvGrpSpPr>
        <p:grpSpPr>
          <a:xfrm>
            <a:off x="889162" y="1282597"/>
            <a:ext cx="3735623" cy="2343585"/>
            <a:chOff x="7358201" y="942818"/>
            <a:chExt cx="3735623" cy="2343585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30" name="Google Shape;130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6"/>
              <p:cNvPicPr preferRelativeResize="0"/>
              <p:nvPr/>
            </p:nvPicPr>
            <p:blipFill rotWithShape="1">
              <a:blip r:embed="rId6">
                <a:alphaModFix/>
              </a:blip>
              <a:srcRect l="22530" t="-6258" r="2828" b="10706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2" name="Google Shape;132;p6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36911"/>
                <a:gd name="adj2" fmla="val 6332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6"/>
          <p:cNvSpPr/>
          <p:nvPr/>
        </p:nvSpPr>
        <p:spPr>
          <a:xfrm>
            <a:off x="1784924" y="2691138"/>
            <a:ext cx="2774865" cy="825748"/>
          </a:xfrm>
          <a:prstGeom prst="wedgeEllipseCallout">
            <a:avLst>
              <a:gd name="adj1" fmla="val 40125"/>
              <a:gd name="adj2" fmla="val 79119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Thế à, bây giờ tớ mới biết đấy.</a:t>
            </a:r>
            <a:endParaRPr sz="2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7"/>
          <p:cNvGrpSpPr/>
          <p:nvPr/>
        </p:nvGrpSpPr>
        <p:grpSpPr>
          <a:xfrm>
            <a:off x="1292713" y="1229847"/>
            <a:ext cx="3878164" cy="553998"/>
            <a:chOff x="689904" y="1379897"/>
            <a:chExt cx="3878164" cy="553998"/>
          </a:xfrm>
        </p:grpSpPr>
        <p:grpSp>
          <p:nvGrpSpPr>
            <p:cNvPr id="139" name="Google Shape;139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0" name="Google Shape;140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2" name="Google Shape;142;p7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Ổ đĩa, thư mục và tệp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44" name="Google Shape;144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5" name="Google Shape;14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7"/>
          <p:cNvSpPr/>
          <p:nvPr/>
        </p:nvSpPr>
        <p:spPr>
          <a:xfrm>
            <a:off x="1700179" y="1906854"/>
            <a:ext cx="8754006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-    Thông tin trong máy tính được lưu trữ trong các tệp.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5288" marR="0" lvl="0" indent="-3952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-    Tệp chứa thông tin về một đối tượng nào đó và được lưu ở thư mục hoặc ổ đĩa.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Thư mục con là thư mục nằm trong một thư mục khác.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Ổ đĩa được xem là thư mục gốc.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8"/>
          <p:cNvGrpSpPr/>
          <p:nvPr/>
        </p:nvGrpSpPr>
        <p:grpSpPr>
          <a:xfrm>
            <a:off x="1158243" y="1149165"/>
            <a:ext cx="3878164" cy="553998"/>
            <a:chOff x="689904" y="1379897"/>
            <a:chExt cx="3878164" cy="553998"/>
          </a:xfrm>
        </p:grpSpPr>
        <p:grpSp>
          <p:nvGrpSpPr>
            <p:cNvPr id="152" name="Google Shape;152;p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5" name="Google Shape;155;p8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Ổ đĩa, thư mục và tệp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57" name="Google Shape;157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8" name="Google Shape;15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52" y="1839241"/>
            <a:ext cx="6747122" cy="363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87" y="5563309"/>
            <a:ext cx="4000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7689002" y="2645392"/>
            <a:ext cx="3652289" cy="30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Em hãy cùng bạn quan sát hình 19.2 và cho biết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 tính trong hình c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ó: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ao nhiêu thư mục?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thư mục?</a:t>
            </a:r>
            <a:endParaRPr/>
          </a:p>
          <a:p>
            <a:pPr marL="231775" marR="0" lvl="0" indent="-2317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ao nhiêu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ổ đĩa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? Tên các ổ đĩa? 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579818" y="1774209"/>
            <a:ext cx="3841774" cy="40075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38224" y="1783844"/>
            <a:ext cx="909923" cy="90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562</Words>
  <Application>Microsoft Office PowerPoint</Application>
  <PresentationFormat>Widescreen</PresentationFormat>
  <Paragraphs>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Calibri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2</cp:revision>
  <dcterms:created xsi:type="dcterms:W3CDTF">2022-01-27T15:18:21Z</dcterms:created>
  <dcterms:modified xsi:type="dcterms:W3CDTF">2025-10-23T05:17:24Z</dcterms:modified>
</cp:coreProperties>
</file>