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43" r:id="rId3"/>
    <p:sldId id="448" r:id="rId4"/>
    <p:sldId id="446" r:id="rId5"/>
    <p:sldId id="449" r:id="rId6"/>
    <p:sldId id="450" r:id="rId7"/>
    <p:sldId id="444" r:id="rId8"/>
    <p:sldId id="447" r:id="rId9"/>
    <p:sldId id="445"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3399"/>
    <a:srgbClr val="FF0066"/>
    <a:srgbClr val="FF7C80"/>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84" d="100"/>
          <a:sy n="84" d="100"/>
        </p:scale>
        <p:origin x="450" y="10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242979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00B050"/>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67481" y="2514600"/>
            <a:ext cx="12979746" cy="286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54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Tiếng Việt</a:t>
            </a:r>
            <a:endParaRPr lang="en-US" sz="5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 đoạn văn nêu tình cảm, cảm xúc về cảnh vật quê hương</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4" name="Text Box 18"/>
          <p:cNvSpPr txBox="1">
            <a:spLocks noChangeArrowheads="1"/>
          </p:cNvSpPr>
          <p:nvPr/>
        </p:nvSpPr>
        <p:spPr bwMode="auto">
          <a:xfrm>
            <a:off x="4556919" y="6215921"/>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0000CC"/>
                </a:solidFill>
                <a:latin typeface="Times New Roman" pitchFamily="18" charset="0"/>
              </a:rPr>
              <a:t>Giáo viên:</a:t>
            </a:r>
          </a:p>
          <a:p>
            <a:pPr eaLnBrk="1" hangingPunct="1"/>
            <a:r>
              <a:rPr lang="en-US" altLang="en-US" sz="2400" b="1" i="1">
                <a:solidFill>
                  <a:srgbClr val="0000CC"/>
                </a:solidFill>
                <a:latin typeface="Times New Roman" pitchFamily="18" charset="0"/>
              </a:rPr>
              <a:t>Lớp:  3</a:t>
            </a:r>
          </a:p>
        </p:txBody>
      </p:sp>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92778"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614319" y="1524000"/>
            <a:ext cx="3048000" cy="646331"/>
          </a:xfrm>
          <a:prstGeom prst="rect">
            <a:avLst/>
          </a:prstGeom>
          <a:noFill/>
        </p:spPr>
        <p:txBody>
          <a:bodyPr wrap="square" rtlCol="0">
            <a:spAutoFit/>
          </a:bodyPr>
          <a:lstStyle/>
          <a:p>
            <a:r>
              <a:rPr lang="en-US" sz="3600" b="1">
                <a:solidFill>
                  <a:srgbClr val="002060"/>
                </a:solidFill>
              </a:rPr>
              <a:t>TUẦN 28</a:t>
            </a:r>
            <a:endParaRPr lang="vi-VN" sz="3600" b="1">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46919" y="575846"/>
            <a:ext cx="12938290" cy="677108"/>
          </a:xfrm>
          <a:prstGeom prst="rect">
            <a:avLst/>
          </a:prstGeom>
        </p:spPr>
        <p:txBody>
          <a:bodyPr wrap="square">
            <a:spAutoFit/>
          </a:bodyPr>
          <a:lstStyle/>
          <a:p>
            <a:pPr algn="just"/>
            <a:r>
              <a:rPr lang="en-US" sz="3800" b="1" dirty="0">
                <a:solidFill>
                  <a:srgbClr val="FF0000"/>
                </a:solidFill>
                <a:latin typeface="Times New Roman" pitchFamily="18" charset="0"/>
                <a:cs typeface="Times New Roman" pitchFamily="18" charset="0"/>
              </a:rPr>
              <a:t>Bài 1. </a:t>
            </a:r>
            <a:r>
              <a:rPr lang="en-US" sz="3800" b="1" dirty="0" err="1">
                <a:latin typeface="Times New Roman" pitchFamily="18" charset="0"/>
                <a:cs typeface="Times New Roman" pitchFamily="18" charset="0"/>
              </a:rPr>
              <a:t>Quan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sát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kể</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tên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những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được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vẽ</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trong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130" t="34444" r="8995" b="24889"/>
          <a:stretch/>
        </p:blipFill>
        <p:spPr bwMode="auto">
          <a:xfrm>
            <a:off x="5986031" y="1981200"/>
            <a:ext cx="10077088" cy="642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loud Callout 21"/>
          <p:cNvSpPr/>
          <p:nvPr/>
        </p:nvSpPr>
        <p:spPr>
          <a:xfrm>
            <a:off x="137319" y="3200400"/>
            <a:ext cx="5164806" cy="3048000"/>
          </a:xfrm>
          <a:prstGeom prst="cloudCallout">
            <a:avLst>
              <a:gd name="adj1" fmla="val 63382"/>
              <a:gd name="adj2" fmla="val 33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Cùng quan sát và </a:t>
            </a:r>
            <a:r>
              <a:rPr lang="en-US" sz="3200" b="1" dirty="0">
                <a:solidFill>
                  <a:srgbClr val="FF0000"/>
                </a:solidFill>
                <a:latin typeface="Times New Roman" panose="02020603050405020304" pitchFamily="18" charset="0"/>
                <a:cs typeface="Times New Roman" panose="02020603050405020304" pitchFamily="18" charset="0"/>
              </a:rPr>
              <a:t>chia </a:t>
            </a:r>
            <a:r>
              <a:rPr lang="en-US" sz="3200" b="1" dirty="0" err="1">
                <a:solidFill>
                  <a:srgbClr val="FF0000"/>
                </a:solidFill>
                <a:latin typeface="Times New Roman" panose="02020603050405020304" pitchFamily="18" charset="0"/>
                <a:cs typeface="Times New Roman" panose="02020603050405020304" pitchFamily="18" charset="0"/>
              </a:rPr>
              <a:t>sẻ</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err="1">
                <a:solidFill>
                  <a:srgbClr val="FF0000"/>
                </a:solidFill>
                <a:latin typeface="Times New Roman" panose="02020603050405020304" pitchFamily="18" charset="0"/>
                <a:cs typeface="Times New Roman" panose="02020603050405020304" pitchFamily="18" charset="0"/>
              </a:rPr>
              <a:t>cá</a:t>
            </a:r>
            <a:r>
              <a:rPr lang="en-US" sz="3200" b="1">
                <a:solidFill>
                  <a:srgbClr val="FF0000"/>
                </a:solidFill>
                <a:latin typeface="Times New Roman" panose="02020603050405020304" pitchFamily="18" charset="0"/>
                <a:cs typeface="Times New Roman" panose="02020603050405020304" pitchFamily="18" charset="0"/>
              </a:rPr>
              <a:t> nhân các em nhé!</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2489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85178" y="838200"/>
            <a:ext cx="12938290" cy="677108"/>
          </a:xfrm>
          <a:prstGeom prst="rect">
            <a:avLst/>
          </a:prstGeom>
        </p:spPr>
        <p:txBody>
          <a:bodyPr wrap="square">
            <a:spAutoFit/>
          </a:bodyPr>
          <a:lstStyle/>
          <a:p>
            <a:pPr algn="just"/>
            <a:r>
              <a:rPr lang="en-US" sz="3800" b="1" dirty="0">
                <a:latin typeface="Times New Roman" pitchFamily="18" charset="0"/>
                <a:cs typeface="Times New Roman" pitchFamily="18" charset="0"/>
              </a:rPr>
              <a:t>Bài 1. </a:t>
            </a:r>
            <a:r>
              <a:rPr lang="en-US" sz="3800" b="1" dirty="0" err="1">
                <a:latin typeface="Times New Roman" pitchFamily="18" charset="0"/>
                <a:cs typeface="Times New Roman" pitchFamily="18" charset="0"/>
              </a:rPr>
              <a:t>Quan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sát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kể</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tên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những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được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vẽ</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trong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sp>
        <p:nvSpPr>
          <p:cNvPr id="19" name="Rectangle 18"/>
          <p:cNvSpPr/>
          <p:nvPr/>
        </p:nvSpPr>
        <p:spPr>
          <a:xfrm>
            <a:off x="823119" y="2590800"/>
            <a:ext cx="6753805"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1:</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Một bạn nhỏ đang ngắm nhìn quang cảnh một khu phố có người và xe đi lại đông vui.</a:t>
            </a:r>
            <a:endParaRPr lang="en-US" sz="3600" dirty="0">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239" t="36179" r="25548" b="44275"/>
          <a:stretch/>
        </p:blipFill>
        <p:spPr bwMode="auto">
          <a:xfrm>
            <a:off x="7757319" y="1752600"/>
            <a:ext cx="8280487" cy="682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7806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2864" y="2665642"/>
            <a:ext cx="6553200"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2: </a:t>
            </a:r>
            <a:r>
              <a:rPr lang="nl-NL" sz="3600" dirty="0">
                <a:latin typeface="Times New Roman" pitchFamily="18" charset="0"/>
                <a:cs typeface="Times New Roman" pitchFamily="18" charset="0"/>
              </a:rPr>
              <a:t>Một làng quê Việt Nam có cây rơm, ao cá, các bạn nhỏ đang vui chơi.</a:t>
            </a:r>
            <a:endParaRPr lang="en-US" sz="3600" dirty="0">
              <a:latin typeface="Times New Roman" pitchFamily="18" charset="0"/>
              <a:cs typeface="Times New Roman" pitchFamily="18" charset="0"/>
            </a:endParaRPr>
          </a:p>
        </p:txBody>
      </p:sp>
      <p:sp>
        <p:nvSpPr>
          <p:cNvPr id="18" name="Rectangle 17"/>
          <p:cNvSpPr/>
          <p:nvPr/>
        </p:nvSpPr>
        <p:spPr>
          <a:xfrm>
            <a:off x="746919" y="609600"/>
            <a:ext cx="12938290" cy="677108"/>
          </a:xfrm>
          <a:prstGeom prst="rect">
            <a:avLst/>
          </a:prstGeom>
        </p:spPr>
        <p:txBody>
          <a:bodyPr wrap="square">
            <a:spAutoFit/>
          </a:bodyPr>
          <a:lstStyle/>
          <a:p>
            <a:pPr algn="just"/>
            <a:r>
              <a:rPr lang="en-US" sz="3800" b="1" dirty="0">
                <a:latin typeface="Times New Roman" pitchFamily="18" charset="0"/>
                <a:cs typeface="Times New Roman" pitchFamily="18" charset="0"/>
              </a:rPr>
              <a:t>Bài 1. </a:t>
            </a:r>
            <a:r>
              <a:rPr lang="en-US" sz="3800" b="1" dirty="0" err="1">
                <a:latin typeface="Times New Roman" pitchFamily="18" charset="0"/>
                <a:cs typeface="Times New Roman" pitchFamily="18" charset="0"/>
              </a:rPr>
              <a:t>Quan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sát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kể</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tên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những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được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vẽ</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trong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609" t="1550" r="2981" b="49511"/>
          <a:stretch/>
        </p:blipFill>
        <p:spPr bwMode="auto">
          <a:xfrm>
            <a:off x="7528719" y="1676400"/>
            <a:ext cx="8370368"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9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5178" y="2286000"/>
            <a:ext cx="6964835"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3:</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Vùng quê miền núi có ruộng bậc thang, mấy nếp nhà sàn thưa thớt.</a:t>
            </a:r>
            <a:endParaRPr lang="en-US" sz="3600" dirty="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468" y="1828800"/>
            <a:ext cx="787665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975519" y="609600"/>
            <a:ext cx="12938290" cy="677108"/>
          </a:xfrm>
          <a:prstGeom prst="rect">
            <a:avLst/>
          </a:prstGeom>
        </p:spPr>
        <p:txBody>
          <a:bodyPr wrap="square">
            <a:spAutoFit/>
          </a:bodyPr>
          <a:lstStyle/>
          <a:p>
            <a:pPr algn="just"/>
            <a:r>
              <a:rPr lang="en-US" sz="3800" b="1" dirty="0">
                <a:latin typeface="Times New Roman" pitchFamily="18" charset="0"/>
                <a:cs typeface="Times New Roman" pitchFamily="18" charset="0"/>
              </a:rPr>
              <a:t>Bài 1. </a:t>
            </a:r>
            <a:r>
              <a:rPr lang="en-US" sz="3800" b="1" dirty="0" err="1">
                <a:latin typeface="Times New Roman" pitchFamily="18" charset="0"/>
                <a:cs typeface="Times New Roman" pitchFamily="18" charset="0"/>
              </a:rPr>
              <a:t>Quan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sát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kể</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tên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những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được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vẽ</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trong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spTree>
    <p:extLst>
      <p:ext uri="{BB962C8B-B14F-4D97-AF65-F5344CB8AC3E}">
        <p14:creationId xmlns:p14="http://schemas.microsoft.com/office/powerpoint/2010/main" val="20484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7319" y="2672137"/>
            <a:ext cx="7322841" cy="1200329"/>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4:</a:t>
            </a:r>
            <a:r>
              <a:rPr lang="nl-NL" sz="3600" b="1" dirty="0">
                <a:solidFill>
                  <a:srgbClr val="0000CC"/>
                </a:solidFill>
                <a:latin typeface="Times New Roman" pitchFamily="18" charset="0"/>
                <a:cs typeface="Times New Roman" pitchFamily="18" charset="0"/>
              </a:rPr>
              <a:t> </a:t>
            </a:r>
            <a:r>
              <a:rPr lang="nl-NL" sz="3600" dirty="0">
                <a:latin typeface="Times New Roman" pitchFamily="18" charset="0"/>
                <a:cs typeface="Times New Roman" pitchFamily="18" charset="0"/>
              </a:rPr>
              <a:t>Một làng quê </a:t>
            </a:r>
            <a:r>
              <a:rPr lang="nl-NL" sz="3600">
                <a:latin typeface="Times New Roman" pitchFamily="18" charset="0"/>
                <a:cs typeface="Times New Roman" pitchFamily="18" charset="0"/>
              </a:rPr>
              <a:t>ở miền biển, có </a:t>
            </a:r>
            <a:r>
              <a:rPr lang="nl-NL" sz="3600" dirty="0">
                <a:latin typeface="Times New Roman" pitchFamily="18" charset="0"/>
                <a:cs typeface="Times New Roman" pitchFamily="18" charset="0"/>
              </a:rPr>
              <a:t>cây dừa, biển cả mênh mông.</a:t>
            </a:r>
            <a:endParaRPr lang="en-US" sz="3600" dirty="0">
              <a:latin typeface="Times New Roman" pitchFamily="18" charset="0"/>
              <a:cs typeface="Times New Roman" pitchFamily="18" charset="0"/>
            </a:endParaRPr>
          </a:p>
        </p:txBody>
      </p:sp>
      <p:sp>
        <p:nvSpPr>
          <p:cNvPr id="18" name="Rectangle 17"/>
          <p:cNvSpPr/>
          <p:nvPr/>
        </p:nvSpPr>
        <p:spPr>
          <a:xfrm>
            <a:off x="1123600" y="609600"/>
            <a:ext cx="12938290" cy="677108"/>
          </a:xfrm>
          <a:prstGeom prst="rect">
            <a:avLst/>
          </a:prstGeom>
        </p:spPr>
        <p:txBody>
          <a:bodyPr wrap="square">
            <a:spAutoFit/>
          </a:bodyPr>
          <a:lstStyle/>
          <a:p>
            <a:pPr algn="just"/>
            <a:r>
              <a:rPr lang="en-US" sz="3800" b="1" dirty="0">
                <a:latin typeface="Times New Roman" pitchFamily="18" charset="0"/>
                <a:cs typeface="Times New Roman" pitchFamily="18" charset="0"/>
              </a:rPr>
              <a:t>Bài 1. </a:t>
            </a:r>
            <a:r>
              <a:rPr lang="en-US" sz="3800" b="1" dirty="0" err="1">
                <a:latin typeface="Times New Roman" pitchFamily="18" charset="0"/>
                <a:cs typeface="Times New Roman" pitchFamily="18" charset="0"/>
              </a:rPr>
              <a:t>Quan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sát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và</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kể</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tên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những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được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vẽ</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trong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tranh</a:t>
            </a:r>
            <a:endParaRPr lang="en-US" sz="3800" b="1"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78" t="51551" r="3285" b="2139"/>
          <a:stretch/>
        </p:blipFill>
        <p:spPr bwMode="auto">
          <a:xfrm>
            <a:off x="7528719" y="1524000"/>
            <a:ext cx="8534781"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1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0719" y="533400"/>
            <a:ext cx="14173201" cy="3600986"/>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Bài</a:t>
            </a:r>
            <a:r>
              <a:rPr lang="en-US" sz="3800" b="1" dirty="0">
                <a:solidFill>
                  <a:srgbClr val="FF0000"/>
                </a:solidFill>
                <a:latin typeface="Times New Roman" pitchFamily="18" charset="0"/>
                <a:cs typeface="Times New Roman" pitchFamily="18" charset="0"/>
              </a:rPr>
              <a:t> 2. </a:t>
            </a:r>
            <a:r>
              <a:rPr lang="en-US" sz="3800" b="1" dirty="0" err="1">
                <a:latin typeface="Times New Roman" pitchFamily="18" charset="0"/>
                <a:cs typeface="Times New Roman" pitchFamily="18" charset="0"/>
              </a:rPr>
              <a:t>Viết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đoạn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văn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nêu</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tình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xúc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của</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em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về</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quê</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hương</a:t>
            </a:r>
            <a:endParaRPr lang="en-US" sz="3800" b="1" dirty="0">
              <a:latin typeface="Times New Roman" pitchFamily="18" charset="0"/>
              <a:cs typeface="Times New Roman" pitchFamily="18" charset="0"/>
            </a:endParaRPr>
          </a:p>
          <a:p>
            <a:pPr algn="just"/>
            <a:r>
              <a:rPr lang="en-US" sz="3800" b="1" dirty="0">
                <a:solidFill>
                  <a:srgbClr val="FF0000"/>
                </a:solidFill>
                <a:latin typeface="Times New Roman" pitchFamily="18" charset="0"/>
                <a:cs typeface="Times New Roman" pitchFamily="18" charset="0"/>
              </a:rPr>
              <a:t>G:</a:t>
            </a:r>
            <a:r>
              <a:rPr lang="en-US" sz="3800" b="1" dirty="0">
                <a:solidFill>
                  <a:srgbClr val="0000CC"/>
                </a:solidFill>
                <a:latin typeface="Times New Roman" pitchFamily="18" charset="0"/>
                <a:cs typeface="Times New Roman" pitchFamily="18" charset="0"/>
              </a:rPr>
              <a:t>   </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Tên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cảnh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vật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quê</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hương</a:t>
            </a:r>
            <a:r>
              <a:rPr lang="en-US" sz="3800" dirty="0">
                <a:latin typeface="Times New Roman" pitchFamily="18" charset="0"/>
                <a:cs typeface="Times New Roman" pitchFamily="18" charset="0"/>
              </a:rPr>
              <a:t>.</a:t>
            </a:r>
          </a:p>
          <a:p>
            <a:pPr algn="just"/>
            <a:r>
              <a:rPr lang="en-US" sz="3800" dirty="0">
                <a:latin typeface="Times New Roman" pitchFamily="18" charset="0"/>
                <a:cs typeface="Times New Roman" pitchFamily="18" charset="0"/>
              </a:rPr>
              <a:t>	- </a:t>
            </a:r>
            <a:r>
              <a:rPr lang="en-US" sz="3800" dirty="0" err="1">
                <a:latin typeface="Times New Roman" pitchFamily="18" charset="0"/>
                <a:cs typeface="Times New Roman" pitchFamily="18" charset="0"/>
              </a:rPr>
              <a:t>Đặc</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điểm</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bao</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quát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của</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cảnh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vật</a:t>
            </a:r>
            <a:r>
              <a:rPr lang="en-US" sz="3800" dirty="0">
                <a:latin typeface="Times New Roman" pitchFamily="18" charset="0"/>
                <a:cs typeface="Times New Roman" pitchFamily="18" charset="0"/>
              </a:rPr>
              <a:t>.</a:t>
            </a:r>
          </a:p>
          <a:p>
            <a:pPr algn="just"/>
            <a:r>
              <a:rPr lang="en-US" sz="3800" dirty="0">
                <a:latin typeface="Times New Roman" pitchFamily="18" charset="0"/>
                <a:cs typeface="Times New Roman" pitchFamily="18" charset="0"/>
              </a:rPr>
              <a:t>	- </a:t>
            </a:r>
            <a:r>
              <a:rPr lang="en-US" sz="3800" dirty="0" err="1">
                <a:latin typeface="Times New Roman" pitchFamily="18" charset="0"/>
                <a:cs typeface="Times New Roman" pitchFamily="18" charset="0"/>
              </a:rPr>
              <a:t>Điều</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em</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thích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nhất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ấn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tượng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nhất</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về</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cảnh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vật</a:t>
            </a:r>
            <a:r>
              <a:rPr lang="en-US" sz="3800" dirty="0">
                <a:latin typeface="Times New Roman" pitchFamily="18" charset="0"/>
                <a:cs typeface="Times New Roman" pitchFamily="18" charset="0"/>
              </a:rPr>
              <a:t>.</a:t>
            </a:r>
          </a:p>
          <a:p>
            <a:pPr algn="just"/>
            <a:r>
              <a:rPr lang="en-US" sz="3800" dirty="0">
                <a:solidFill>
                  <a:srgbClr val="0000CC"/>
                </a:solidFill>
                <a:latin typeface="Times New Roman" pitchFamily="18" charset="0"/>
                <a:cs typeface="Times New Roman" pitchFamily="18" charset="0"/>
              </a:rPr>
              <a:t>	</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Cảm</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nghĩ</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của</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em</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khi</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ngắm</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nhìn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cảnh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vật</a:t>
            </a:r>
            <a:r>
              <a:rPr lang="en-US" sz="3800" dirty="0">
                <a:latin typeface="Times New Roman" pitchFamily="18" charset="0"/>
                <a:cs typeface="Times New Roman" pitchFamily="18" charset="0"/>
              </a:rPr>
              <a:t>.</a:t>
            </a:r>
          </a:p>
        </p:txBody>
      </p:sp>
      <p:sp>
        <p:nvSpPr>
          <p:cNvPr id="19" name="Rectangle 18"/>
          <p:cNvSpPr/>
          <p:nvPr/>
        </p:nvSpPr>
        <p:spPr>
          <a:xfrm>
            <a:off x="704129" y="5638800"/>
            <a:ext cx="14478000" cy="677108"/>
          </a:xfrm>
          <a:prstGeom prst="rect">
            <a:avLst/>
          </a:prstGeom>
        </p:spPr>
        <p:txBody>
          <a:bodyPr wrap="square">
            <a:spAutoFit/>
          </a:bodyPr>
          <a:lstStyle/>
          <a:p>
            <a:pPr lvl="0" algn="just">
              <a:spcBef>
                <a:spcPct val="20000"/>
              </a:spcBef>
            </a:pPr>
            <a:r>
              <a:rPr lang="en-US" sz="3800" b="1" kern="0">
                <a:solidFill>
                  <a:srgbClr val="FF0000"/>
                </a:solidFill>
                <a:latin typeface="Times New Roman" pitchFamily="18" charset="0"/>
                <a:cs typeface="Times New Roman" pitchFamily="18" charset="0"/>
              </a:rPr>
              <a:t>Bài 3. </a:t>
            </a:r>
            <a:r>
              <a:rPr lang="en-US" sz="3800" b="1" kern="0">
                <a:latin typeface="Times New Roman" pitchFamily="18" charset="0"/>
                <a:cs typeface="Times New Roman" pitchFamily="18" charset="0"/>
              </a:rPr>
              <a:t>Trao đổi bài với bạn để sửa lỗi và bổ sung ý hay.</a:t>
            </a:r>
            <a:endParaRPr lang="en-US" sz="3800" b="1" kern="0" dirty="0">
              <a:latin typeface="Times New Roman" pitchFamily="18" charset="0"/>
              <a:cs typeface="Times New Roman" pitchFamily="18" charset="0"/>
            </a:endParaRPr>
          </a:p>
        </p:txBody>
      </p:sp>
    </p:spTree>
    <p:extLst>
      <p:ext uri="{BB962C8B-B14F-4D97-AF65-F5344CB8AC3E}">
        <p14:creationId xmlns:p14="http://schemas.microsoft.com/office/powerpoint/2010/main" val="1647848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3119" y="2209800"/>
            <a:ext cx="14648974" cy="236108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VD</a:t>
            </a:r>
            <a:r>
              <a:rPr lang="en-US" sz="3600" b="1" dirty="0">
                <a:solidFill>
                  <a:srgbClr val="0000CC"/>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Em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thích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nhất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bức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tranh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ruộng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bậc</a:t>
            </a:r>
            <a:r>
              <a:rPr lang="en-US" sz="3600" dirty="0">
                <a:solidFill>
                  <a:schemeClr val="tx1"/>
                </a:solidFill>
                <a:latin typeface="Times New Roman" pitchFamily="18" charset="0"/>
                <a:cs typeface="Times New Roman" pitchFamily="18" charset="0"/>
              </a:rPr>
              <a:t> thang. Vì </a:t>
            </a:r>
            <a:r>
              <a:rPr lang="en-US" sz="3600" dirty="0" err="1">
                <a:solidFill>
                  <a:schemeClr val="tx1"/>
                </a:solidFill>
                <a:latin typeface="Times New Roman" pitchFamily="18" charset="0"/>
                <a:cs typeface="Times New Roman" pitchFamily="18" charset="0"/>
              </a:rPr>
              <a:t>nhìn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từ</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xa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trông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chúng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như</a:t>
            </a:r>
            <a:r>
              <a:rPr lang="en-US" sz="3600" dirty="0">
                <a:solidFill>
                  <a:schemeClr val="tx1"/>
                </a:solidFill>
                <a:latin typeface="Times New Roman" pitchFamily="18" charset="0"/>
                <a:cs typeface="Times New Roman" pitchFamily="18" charset="0"/>
              </a:rPr>
              <a:t> những </a:t>
            </a:r>
            <a:r>
              <a:rPr lang="en-US" sz="3600" dirty="0" err="1">
                <a:solidFill>
                  <a:schemeClr val="tx1"/>
                </a:solidFill>
                <a:latin typeface="Times New Roman" pitchFamily="18" charset="0"/>
                <a:cs typeface="Times New Roman" pitchFamily="18" charset="0"/>
              </a:rPr>
              <a:t>tấm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thảm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khổng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lồ</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với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muôn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vàn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màu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sắc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Màu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của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lúa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chín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vàng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Màu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của</a:t>
            </a:r>
            <a:r>
              <a:rPr lang="en-US" sz="3600" dirty="0">
                <a:solidFill>
                  <a:schemeClr val="tx1"/>
                </a:solidFill>
                <a:latin typeface="Times New Roman" pitchFamily="18" charset="0"/>
                <a:cs typeface="Times New Roman" pitchFamily="18" charset="0"/>
              </a:rPr>
              <a:t> những </a:t>
            </a:r>
            <a:r>
              <a:rPr lang="en-US" sz="3600" dirty="0" err="1">
                <a:solidFill>
                  <a:schemeClr val="tx1"/>
                </a:solidFill>
                <a:latin typeface="Times New Roman" pitchFamily="18" charset="0"/>
                <a:cs typeface="Times New Roman" pitchFamily="18" charset="0"/>
              </a:rPr>
              <a:t>khóm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ngô</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xanh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ngắt</a:t>
            </a:r>
            <a:r>
              <a:rPr lang="en-US" sz="3600" dirty="0">
                <a:solidFill>
                  <a:schemeClr val="tx1"/>
                </a:solidFill>
                <a:latin typeface="Times New Roman" pitchFamily="18" charset="0"/>
                <a:cs typeface="Times New Roman" pitchFamily="18" charset="0"/>
              </a:rPr>
              <a:t>. Chúng </a:t>
            </a:r>
            <a:r>
              <a:rPr lang="en-US" sz="3600" dirty="0" err="1">
                <a:solidFill>
                  <a:schemeClr val="tx1"/>
                </a:solidFill>
                <a:latin typeface="Times New Roman" pitchFamily="18" charset="0"/>
                <a:cs typeface="Times New Roman" pitchFamily="18" charset="0"/>
              </a:rPr>
              <a:t>tạo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lên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một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bức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tranh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vô</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cùng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động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và</a:t>
            </a:r>
            <a:r>
              <a:rPr lang="en-US" sz="3600" dirty="0">
                <a:solidFill>
                  <a:schemeClr val="tx1"/>
                </a:solidFill>
                <a:latin typeface="Times New Roman" pitchFamily="18" charset="0"/>
                <a:cs typeface="Times New Roman" pitchFamily="18" charset="0"/>
              </a:rPr>
              <a:t> </a:t>
            </a:r>
            <a:r>
              <a:rPr lang="en-US" sz="3600" err="1">
                <a:solidFill>
                  <a:schemeClr val="tx1"/>
                </a:solidFill>
                <a:latin typeface="Times New Roman" pitchFamily="18" charset="0"/>
                <a:cs typeface="Times New Roman" pitchFamily="18" charset="0"/>
              </a:rPr>
              <a:t>đẹp</a:t>
            </a:r>
            <a:r>
              <a:rPr lang="en-US" sz="3600">
                <a:solidFill>
                  <a:schemeClr val="tx1"/>
                </a:solidFill>
                <a:latin typeface="Times New Roman" pitchFamily="18" charset="0"/>
                <a:cs typeface="Times New Roman" pitchFamily="18" charset="0"/>
              </a:rPr>
              <a:t> mắt.</a:t>
            </a:r>
            <a:endParaRPr lang="en-US" sz="3600" dirty="0">
              <a:solidFill>
                <a:schemeClr val="tx1"/>
              </a:solidFill>
              <a:latin typeface="Times New Roman" pitchFamily="18" charset="0"/>
              <a:cs typeface="Times New Roman" pitchFamily="18" charset="0"/>
            </a:endParaRPr>
          </a:p>
        </p:txBody>
      </p:sp>
      <p:sp>
        <p:nvSpPr>
          <p:cNvPr id="15" name="Rectangle 14"/>
          <p:cNvSpPr/>
          <p:nvPr/>
        </p:nvSpPr>
        <p:spPr>
          <a:xfrm>
            <a:off x="823119" y="533400"/>
            <a:ext cx="14173201" cy="1261884"/>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Bài</a:t>
            </a:r>
            <a:r>
              <a:rPr lang="en-US" sz="3800" b="1" dirty="0">
                <a:solidFill>
                  <a:srgbClr val="FF0000"/>
                </a:solidFill>
                <a:latin typeface="Times New Roman" pitchFamily="18" charset="0"/>
                <a:cs typeface="Times New Roman" pitchFamily="18" charset="0"/>
              </a:rPr>
              <a:t> 2. </a:t>
            </a:r>
            <a:r>
              <a:rPr lang="en-US" sz="3800" b="1" dirty="0" err="1">
                <a:latin typeface="Times New Roman" pitchFamily="18" charset="0"/>
                <a:cs typeface="Times New Roman" pitchFamily="18" charset="0"/>
              </a:rPr>
              <a:t>Viết</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đoạn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văn</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nêu</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tình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xúc</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của</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em</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về</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cảnh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vật</a:t>
            </a:r>
            <a:r>
              <a:rPr lang="en-US" sz="3800" b="1" dirty="0">
                <a:latin typeface="Times New Roman" pitchFamily="18" charset="0"/>
                <a:cs typeface="Times New Roman" pitchFamily="18" charset="0"/>
              </a:rPr>
              <a:t> </a:t>
            </a:r>
            <a:r>
              <a:rPr lang="en-US" sz="3800" b="1" err="1">
                <a:latin typeface="Times New Roman" pitchFamily="18" charset="0"/>
                <a:cs typeface="Times New Roman" pitchFamily="18" charset="0"/>
              </a:rPr>
              <a:t>quê</a:t>
            </a:r>
            <a:r>
              <a:rPr lang="en-US" sz="3800" b="1">
                <a:latin typeface="Times New Roman" pitchFamily="18" charset="0"/>
                <a:cs typeface="Times New Roman" pitchFamily="18" charset="0"/>
              </a:rPr>
              <a:t> hương</a:t>
            </a:r>
            <a:endParaRPr lang="en-US" sz="3800" b="1" dirty="0">
              <a:latin typeface="Times New Roman" pitchFamily="18" charset="0"/>
              <a:cs typeface="Times New Roman" pitchFamily="18" charset="0"/>
            </a:endParaRPr>
          </a:p>
        </p:txBody>
      </p:sp>
    </p:spTree>
    <p:extLst>
      <p:ext uri="{BB962C8B-B14F-4D97-AF65-F5344CB8AC3E}">
        <p14:creationId xmlns:p14="http://schemas.microsoft.com/office/powerpoint/2010/main" val="6729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1857535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9734</TotalTime>
  <Words>375</Words>
  <Application>Microsoft Office PowerPoint</Application>
  <PresentationFormat>Custom</PresentationFormat>
  <Paragraphs>27</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VD: Em thích nhất bức tranh ruộng bậc thang. Vì nhìn từ xa trông chúng như những tấm thảm khổng lồ với muôn vàn màu sắc. Màu của lúa chín vàng. Màu của những khóm ngô xanh ngắt. Chúng tạo lên một bức tranh vô cùng sinh động và đẹp mắt.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1085</cp:revision>
  <dcterms:created xsi:type="dcterms:W3CDTF">2008-09-09T22:52:10Z</dcterms:created>
  <dcterms:modified xsi:type="dcterms:W3CDTF">2025-04-02T09:59:57Z</dcterms:modified>
</cp:coreProperties>
</file>