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8" r:id="rId3"/>
    <p:sldMasterId id="2147483690" r:id="rId4"/>
  </p:sldMasterIdLst>
  <p:notesMasterIdLst>
    <p:notesMasterId r:id="rId19"/>
  </p:notesMasterIdLst>
  <p:sldIdLst>
    <p:sldId id="273" r:id="rId5"/>
    <p:sldId id="257" r:id="rId6"/>
    <p:sldId id="258" r:id="rId7"/>
    <p:sldId id="266" r:id="rId8"/>
    <p:sldId id="267" r:id="rId9"/>
    <p:sldId id="265" r:id="rId10"/>
    <p:sldId id="268" r:id="rId11"/>
    <p:sldId id="269" r:id="rId12"/>
    <p:sldId id="261" r:id="rId13"/>
    <p:sldId id="262" r:id="rId14"/>
    <p:sldId id="263" r:id="rId15"/>
    <p:sldId id="270" r:id="rId16"/>
    <p:sldId id="271" r:id="rId17"/>
    <p:sldId id="26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049B8-B55A-46CB-8AF7-28EAFA69B969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55D9D-3EDB-4801-BAB7-86A10AC22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82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41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0432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6024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1088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1499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7050537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418002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265301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6"/>
            <a:ext cx="12192000" cy="908427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2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28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201168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4/3/2025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912501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4/3/2025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500606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008627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79755088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0159596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4/3/2025</a:t>
            </a:fld>
            <a:endParaRPr kumimoji="0" lang="en-US" altLang="x-non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4217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513472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91061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7394978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3130113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7103945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4/3/2025</a:t>
            </a:fld>
            <a:endParaRPr kumimoji="0" lang="en-US" altLang="x-non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7724885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1626148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5130787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9689187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9220563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3062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3642646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35975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5188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90837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83770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09921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73494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1115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84863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56100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2450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210717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888487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656436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04884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065287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422883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035798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02" r:id="rId12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2657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8314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8963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2447542" y="2824390"/>
            <a:ext cx="7229858" cy="1193480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152400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7" y="4953007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78" y="4165377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2447541" y="3077126"/>
            <a:ext cx="7315200" cy="725432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  <a:r>
              <a:rPr lang="vi-VN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 chữ viết hoa E, Ê</a:t>
            </a:r>
            <a:endParaRPr lang="en-US" sz="40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643952" y="-18953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57902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/>
          <a:lstStyle/>
          <a:p>
            <a:pPr eaLnBrk="1" hangingPunct="1"/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pic>
        <p:nvPicPr>
          <p:cNvPr id="19464" name="Picture 10">
            <a:hlinkClick r:id="" action="ppaction://noaction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1513" y="5689600"/>
            <a:ext cx="1725612" cy="107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570230" y="410210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Viết từ ứng dụng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>
            <a:fillRect/>
          </a:stretch>
        </p:blipFill>
        <p:spPr bwMode="auto">
          <a:xfrm>
            <a:off x="1470025" y="1955800"/>
            <a:ext cx="9672457" cy="333311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8"/>
          <p:cNvSpPr txBox="1"/>
          <p:nvPr/>
        </p:nvSpPr>
        <p:spPr>
          <a:xfrm>
            <a:off x="2169520" y="3005393"/>
            <a:ext cx="7058025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quen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thuộc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672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/>
          <a:lstStyle/>
          <a:p>
            <a:pPr eaLnBrk="1" hangingPunct="1"/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pic>
        <p:nvPicPr>
          <p:cNvPr id="19464" name="Picture 10">
            <a:hlinkClick r:id="" action="ppaction://noaction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1513" y="5689600"/>
            <a:ext cx="1725612" cy="107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570229" y="410210"/>
            <a:ext cx="4359989" cy="75311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ứng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dụng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>
            <a:fillRect/>
          </a:stretch>
        </p:blipFill>
        <p:spPr bwMode="auto">
          <a:xfrm>
            <a:off x="1470025" y="1955800"/>
            <a:ext cx="9672457" cy="333311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8"/>
          <p:cNvSpPr txBox="1"/>
          <p:nvPr/>
        </p:nvSpPr>
        <p:spPr>
          <a:xfrm>
            <a:off x="2169520" y="3005393"/>
            <a:ext cx="7587222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Ếch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,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nai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và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sơn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ca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thân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nhau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.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388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/>
          <a:lstStyle/>
          <a:p>
            <a:pPr eaLnBrk="1" hangingPunct="1"/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pic>
        <p:nvPicPr>
          <p:cNvPr id="19464" name="Picture 10">
            <a:hlinkClick r:id="" action="ppaction://noaction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1513" y="5689600"/>
            <a:ext cx="1725612" cy="107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570230" y="410210"/>
            <a:ext cx="3751580" cy="75311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Luyện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tập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thêm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>
            <a:fillRect/>
          </a:stretch>
        </p:blipFill>
        <p:spPr bwMode="auto">
          <a:xfrm>
            <a:off x="1470025" y="1955800"/>
            <a:ext cx="9672457" cy="333311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8"/>
          <p:cNvSpPr txBox="1"/>
          <p:nvPr/>
        </p:nvSpPr>
        <p:spPr>
          <a:xfrm>
            <a:off x="2169520" y="3768967"/>
            <a:ext cx="7587222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Ếch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,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nai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và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sơn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ca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thân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nhau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.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</a:endParaRPr>
          </a:p>
        </p:txBody>
      </p:sp>
      <p:sp>
        <p:nvSpPr>
          <p:cNvPr id="11" name="TextBox 8"/>
          <p:cNvSpPr txBox="1"/>
          <p:nvPr/>
        </p:nvSpPr>
        <p:spPr>
          <a:xfrm>
            <a:off x="2169520" y="2278028"/>
            <a:ext cx="7058025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k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</a:rPr>
              <a:t>ể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</a:rPr>
              <a:t>chuyện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</a:endParaRPr>
          </a:p>
        </p:txBody>
      </p:sp>
      <p:sp>
        <p:nvSpPr>
          <p:cNvPr id="12" name="TextBox 8"/>
          <p:cNvSpPr txBox="1"/>
          <p:nvPr/>
        </p:nvSpPr>
        <p:spPr>
          <a:xfrm>
            <a:off x="2178947" y="3014820"/>
            <a:ext cx="7058025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quen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thuộc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799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55900" y="3429000"/>
            <a:ext cx="6604000" cy="861770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charset="0"/>
                <a:cs typeface="UTM Avo" panose="02040603050506020204" charset="0"/>
              </a:rPr>
              <a:t>Nhận</a:t>
            </a:r>
            <a:r>
              <a:rPr kumimoji="0" lang="en-US" altLang="en-US" sz="4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kumimoji="0" lang="en-US" alt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charset="0"/>
                <a:cs typeface="UTM Avo" panose="02040603050506020204" charset="0"/>
              </a:rPr>
              <a:t>xét</a:t>
            </a:r>
            <a:r>
              <a:rPr kumimoji="0" lang="en-US" altLang="en-US" sz="4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kumimoji="0" lang="en-US" alt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charset="0"/>
                <a:cs typeface="UTM Avo" panose="02040603050506020204" charset="0"/>
              </a:rPr>
              <a:t>bài</a:t>
            </a:r>
            <a:r>
              <a:rPr kumimoji="0" lang="en-US" altLang="en-US" sz="4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kumimoji="0" lang="en-US" alt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charset="0"/>
                <a:cs typeface="UTM Avo" panose="02040603050506020204" charset="0"/>
              </a:rPr>
              <a:t>viết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charset="0"/>
              <a:ea typeface="Arial" panose="020B0604020202020204" pitchFamily="34" charset="0"/>
              <a:cs typeface="UTM Avo" panose="02040603050506020204" charset="0"/>
            </a:endParaRPr>
          </a:p>
        </p:txBody>
      </p:sp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403775876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1000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10271" t="27847" r="5032" b="7510"/>
          <a:stretch>
            <a:fillRect/>
          </a:stretch>
        </p:blipFill>
        <p:spPr>
          <a:xfrm>
            <a:off x="-141816" y="537633"/>
            <a:ext cx="13023849" cy="6210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2" name="TextBox 9"/>
          <p:cNvSpPr txBox="1"/>
          <p:nvPr/>
        </p:nvSpPr>
        <p:spPr>
          <a:xfrm>
            <a:off x="4168044" y="3822155"/>
            <a:ext cx="3389069" cy="1117998"/>
          </a:xfrm>
          <a:prstGeom prst="rect">
            <a:avLst/>
          </a:prstGeom>
          <a:noFill/>
          <a:ln w="9525">
            <a:noFill/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65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/>
                <a:ea typeface="+mn-ea"/>
                <a:cs typeface="+mn-cs"/>
              </a:rPr>
              <a:t>Dặn</a:t>
            </a:r>
            <a:r>
              <a:rPr kumimoji="0" lang="en-US" sz="6665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/>
                <a:ea typeface="+mn-ea"/>
                <a:cs typeface="+mn-cs"/>
              </a:rPr>
              <a:t> </a:t>
            </a:r>
            <a:r>
              <a:rPr kumimoji="0" lang="en-US" sz="6665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/>
                <a:ea typeface="+mn-ea"/>
                <a:cs typeface="+mn-cs"/>
              </a:rPr>
              <a:t>dò</a:t>
            </a:r>
            <a:endParaRPr kumimoji="0" sz="6665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4066682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4"/>
          <a:stretch/>
        </p:blipFill>
        <p:spPr>
          <a:xfrm>
            <a:off x="533400" y="-463607"/>
            <a:ext cx="11125200" cy="68398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2440795"/>
            <a:ext cx="12192000" cy="10310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MÔN: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TiẾNG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ViỆT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– LỚP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Phân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: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tập</a:t>
            </a:r>
            <a:r>
              <a:rPr kumimoji="0" lang="en-US" sz="2800" b="1" i="0" u="none" strike="noStrike" kern="1200" cap="all" spc="0" normalizeH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viết</a:t>
            </a:r>
            <a:endParaRPr kumimoji="0" lang="en-US" sz="2800" b="1" i="0" u="none" strike="noStrike" kern="1200" cap="all" spc="0" normalizeH="0" baseline="0" noProof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7513" y="4010761"/>
            <a:ext cx="54769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dirty="0" err="1">
                <a:solidFill>
                  <a:srgbClr val="C00000"/>
                </a:solidFill>
                <a:latin typeface="UTM Avo" panose="02040603050506020204" pitchFamily="18" charset="0"/>
              </a:rPr>
              <a:t>Tô</a:t>
            </a:r>
            <a:r>
              <a:rPr lang="en-US" sz="4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UTM Avo" panose="02040603050506020204" pitchFamily="18" charset="0"/>
              </a:rPr>
              <a:t>chữ</a:t>
            </a:r>
            <a:r>
              <a:rPr lang="en-US" sz="4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UTM Avo" panose="02040603050506020204" pitchFamily="18" charset="0"/>
              </a:rPr>
              <a:t>hoa</a:t>
            </a:r>
            <a:r>
              <a:rPr lang="en-US" sz="4000" dirty="0">
                <a:solidFill>
                  <a:srgbClr val="C00000"/>
                </a:solidFill>
                <a:latin typeface="UTM Avo" panose="02040603050506020204" pitchFamily="18" charset="0"/>
              </a:rPr>
              <a:t>: </a:t>
            </a:r>
            <a:r>
              <a:rPr lang="en-US" sz="4000" b="1" dirty="0">
                <a:solidFill>
                  <a:srgbClr val="C00000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E, Ê</a:t>
            </a:r>
          </a:p>
        </p:txBody>
      </p:sp>
    </p:spTree>
    <p:extLst>
      <p:ext uri="{BB962C8B-B14F-4D97-AF65-F5344CB8AC3E}">
        <p14:creationId xmlns:p14="http://schemas.microsoft.com/office/powerpoint/2010/main" val="2386576506"/>
      </p:ext>
    </p:extLst>
  </p:cSld>
  <p:clrMapOvr>
    <a:masterClrMapping/>
  </p:clrMapOvr>
  <p:transition>
    <p:sndAc>
      <p:stSnd>
        <p:snd r:embed="rId3" name="applause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686640" y="3265170"/>
            <a:ext cx="6604000" cy="110553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charset="0"/>
                <a:cs typeface="UTM Avo" panose="02040603050506020204" charset="0"/>
              </a:rPr>
              <a:t>KHỞI</a:t>
            </a:r>
            <a:r>
              <a:rPr kumimoji="0" lang="en-US" altLang="en-US" sz="6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charset="0"/>
                <a:cs typeface="UTM Avo" panose="02040603050506020204" charset="0"/>
              </a:rPr>
              <a:t> ĐỘNG</a:t>
            </a:r>
            <a:endParaRPr kumimoji="0" lang="en-US" altLang="en-US" sz="6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charset="0"/>
              <a:ea typeface="Arial" panose="020B0604020202020204" pitchFamily="34" charset="0"/>
              <a:cs typeface="UTM Avo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09918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8534"/>
          <a:stretch/>
        </p:blipFill>
        <p:spPr>
          <a:xfrm>
            <a:off x="6759019" y="1179185"/>
            <a:ext cx="2891784" cy="44910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46768"/>
          <a:stretch/>
        </p:blipFill>
        <p:spPr>
          <a:xfrm>
            <a:off x="2193745" y="1179185"/>
            <a:ext cx="2990998" cy="449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22150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55900" y="2412807"/>
            <a:ext cx="6604000" cy="3077762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charset="0"/>
                <a:cs typeface="UTM Avo" panose="02040603050506020204" charset="0"/>
              </a:rPr>
              <a:t>KHÁM</a:t>
            </a:r>
            <a:r>
              <a:rPr kumimoji="0" lang="en-US" altLang="en-US" sz="4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charset="0"/>
                <a:cs typeface="UTM Avo" panose="02040603050506020204" charset="0"/>
              </a:rPr>
              <a:t> PHÁ </a:t>
            </a:r>
          </a:p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charset="0"/>
                <a:cs typeface="UTM Avo" panose="02040603050506020204" charset="0"/>
              </a:rPr>
              <a:t>VÀ </a:t>
            </a:r>
          </a:p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charset="0"/>
                <a:cs typeface="UTM Avo" panose="02040603050506020204" charset="0"/>
              </a:rPr>
              <a:t>LUYỆN TẬP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charset="0"/>
              <a:ea typeface="Arial" panose="020B0604020202020204" pitchFamily="34" charset="0"/>
              <a:cs typeface="UTM Avo" panose="02040603050506020204" charset="0"/>
            </a:endParaRPr>
          </a:p>
        </p:txBody>
      </p:sp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94313847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342" y="1342434"/>
            <a:ext cx="11233240" cy="467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25957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7425" t="15455" r="41092" b="44795"/>
          <a:stretch/>
        </p:blipFill>
        <p:spPr>
          <a:xfrm>
            <a:off x="2630078" y="1027521"/>
            <a:ext cx="6146276" cy="472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85298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28589" y="410210"/>
            <a:ext cx="5312096" cy="130546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schemeClr val="tx1"/>
                </a:solidFill>
                <a:latin typeface="UTM Avo" panose="02040603050506020204" charset="0"/>
                <a:cs typeface="UTM Avo" panose="02040603050506020204" charset="0"/>
              </a:rPr>
              <a:t>Tô</a:t>
            </a:r>
            <a:r>
              <a:rPr lang="en-US" sz="3200" dirty="0">
                <a:solidFill>
                  <a:schemeClr val="tx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UTM Avo" panose="02040603050506020204" charset="0"/>
                <a:cs typeface="UTM Avo" panose="02040603050506020204" charset="0"/>
              </a:rPr>
              <a:t>chữ</a:t>
            </a:r>
            <a:r>
              <a:rPr lang="en-US" sz="3200" dirty="0">
                <a:solidFill>
                  <a:schemeClr val="tx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UTM Avo" panose="02040603050506020204" charset="0"/>
                <a:cs typeface="UTM Avo" panose="02040603050506020204" charset="0"/>
              </a:rPr>
              <a:t>viết</a:t>
            </a:r>
            <a:r>
              <a:rPr lang="en-US" sz="3200" dirty="0">
                <a:solidFill>
                  <a:schemeClr val="tx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UTM Avo" panose="02040603050506020204" charset="0"/>
                <a:cs typeface="UTM Avo" panose="02040603050506020204" charset="0"/>
              </a:rPr>
              <a:t>hoa</a:t>
            </a:r>
            <a:r>
              <a:rPr lang="en-US" sz="3200" dirty="0">
                <a:solidFill>
                  <a:schemeClr val="tx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HP001 4H" panose="020B0603050302020204" pitchFamily="34" charset="-127"/>
                <a:ea typeface="HP001 4H" panose="020B0603050302020204" pitchFamily="34" charset="-127"/>
                <a:cs typeface="UTM Avo" panose="02040603050506020204" charset="0"/>
              </a:rPr>
              <a:t>E, Ê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P001 4H" panose="020B0603050302020204" pitchFamily="34" charset="-127"/>
              <a:ea typeface="HP001 4H" panose="020B0603050302020204" pitchFamily="34" charset="-127"/>
              <a:cs typeface="UTM Avo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365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/>
          <a:lstStyle/>
          <a:p>
            <a:pPr eaLnBrk="1" hangingPunct="1"/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>
            <a:fillRect/>
          </a:stretch>
        </p:blipFill>
        <p:spPr bwMode="auto">
          <a:xfrm>
            <a:off x="1470025" y="1955800"/>
            <a:ext cx="9672457" cy="3333115"/>
          </a:xfrm>
          <a:prstGeom prst="rect">
            <a:avLst/>
          </a:prstGeom>
          <a:noFill/>
          <a:ln>
            <a:noFill/>
          </a:ln>
        </p:spPr>
      </p:pic>
      <p:sp>
        <p:nvSpPr>
          <p:cNvPr id="19462" name="TextBox 8"/>
          <p:cNvSpPr txBox="1"/>
          <p:nvPr/>
        </p:nvSpPr>
        <p:spPr>
          <a:xfrm>
            <a:off x="2169520" y="3005393"/>
            <a:ext cx="7058025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k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</a:rPr>
              <a:t>ể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</a:rPr>
              <a:t>chuyện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</a:endParaRPr>
          </a:p>
        </p:txBody>
      </p:sp>
      <p:pic>
        <p:nvPicPr>
          <p:cNvPr id="19464" name="Picture 10">
            <a:hlinkClick r:id="" action="ppaction://noaction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1513" y="5689600"/>
            <a:ext cx="1725612" cy="107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570230" y="410210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Viết từ ứng dụng</a:t>
            </a:r>
          </a:p>
        </p:txBody>
      </p:sp>
    </p:spTree>
    <p:extLst>
      <p:ext uri="{BB962C8B-B14F-4D97-AF65-F5344CB8AC3E}">
        <p14:creationId xmlns:p14="http://schemas.microsoft.com/office/powerpoint/2010/main" val="1989200504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108</Words>
  <Application>Microsoft Office PowerPoint</Application>
  <PresentationFormat>Widescreen</PresentationFormat>
  <Paragraphs>27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Calibri</vt:lpstr>
      <vt:lpstr>Calibri Light</vt:lpstr>
      <vt:lpstr>HP001 4 hàng</vt:lpstr>
      <vt:lpstr>HP001 4H</vt:lpstr>
      <vt:lpstr>Times New Roman</vt:lpstr>
      <vt:lpstr>UTM Avo</vt:lpstr>
      <vt:lpstr>2_Office Theme</vt:lpstr>
      <vt:lpstr>Office 主题</vt:lpstr>
      <vt:lpstr>Default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SingPC</cp:lastModifiedBy>
  <cp:revision>9</cp:revision>
  <dcterms:created xsi:type="dcterms:W3CDTF">2021-01-19T04:40:33Z</dcterms:created>
  <dcterms:modified xsi:type="dcterms:W3CDTF">2025-04-03T05:54:52Z</dcterms:modified>
</cp:coreProperties>
</file>