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8" r:id="rId2"/>
    <p:sldId id="270" r:id="rId3"/>
    <p:sldId id="262" r:id="rId4"/>
    <p:sldId id="263" r:id="rId5"/>
    <p:sldId id="264" r:id="rId6"/>
    <p:sldId id="265" r:id="rId7"/>
    <p:sldId id="266" r:id="rId8"/>
    <p:sldId id="267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554"/>
  </p:normalViewPr>
  <p:slideViewPr>
    <p:cSldViewPr snapToGrid="0" snapToObjects="1">
      <p:cViewPr varScale="1">
        <p:scale>
          <a:sx n="106" d="100"/>
          <a:sy n="106" d="100"/>
        </p:scale>
        <p:origin x="756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569343-8294-9848-8A07-66F43C9719BE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31C7D4-FB18-184C-A62D-E24FD8966B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2328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FAE457CB-25EF-455B-830A-35282CFE4EDC}" type="slidenum">
              <a:rPr lang="en-US" altLang="en-US" smtClean="0">
                <a:solidFill>
                  <a:srgbClr val="000000"/>
                </a:solidFill>
                <a:latin typeface="Calibri" pitchFamily="34" charset="0"/>
              </a:rPr>
              <a:pPr eaLnBrk="1" hangingPunct="1"/>
              <a:t>1</a:t>
            </a:fld>
            <a:endParaRPr lang="en-US" altLang="en-US">
              <a:solidFill>
                <a:srgbClr val="00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29678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1"/>
          <p:cNvGrpSpPr>
            <a:grpSpLocks/>
          </p:cNvGrpSpPr>
          <p:nvPr/>
        </p:nvGrpSpPr>
        <p:grpSpPr bwMode="auto">
          <a:xfrm>
            <a:off x="1025527" y="1037708"/>
            <a:ext cx="8582026" cy="4413251"/>
            <a:chOff x="341926" y="208486"/>
            <a:chExt cx="11441759" cy="5883467"/>
          </a:xfrm>
        </p:grpSpPr>
        <p:pic>
          <p:nvPicPr>
            <p:cNvPr id="7188" name="134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7478" y="208803"/>
              <a:ext cx="10876207" cy="5883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189" name="135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4231" y="208725"/>
              <a:ext cx="10876207" cy="58465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190" name="136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3773" y="208486"/>
              <a:ext cx="10876207" cy="57856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191" name="142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1926" y="784490"/>
              <a:ext cx="1054699" cy="49869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8" name="13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2938" y="1280585"/>
            <a:ext cx="1655762" cy="59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13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3740" y="4385733"/>
            <a:ext cx="1736725" cy="9503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139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56625" y="2455333"/>
            <a:ext cx="1893888" cy="187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140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4615" y="4057651"/>
            <a:ext cx="2359025" cy="187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141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0913" y="2300817"/>
            <a:ext cx="654050" cy="649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147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0763" y="2226735"/>
            <a:ext cx="342900" cy="361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148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9627" y="2631019"/>
            <a:ext cx="773113" cy="768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8" name="143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5027" y="1274235"/>
            <a:ext cx="671513" cy="757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9" name="146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1002" y="1322919"/>
            <a:ext cx="727075" cy="8191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0" name="145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0627" y="1331386"/>
            <a:ext cx="576263" cy="664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1" name="144"/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7552" y="1312334"/>
            <a:ext cx="576263" cy="6688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149"/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0904" r="-11008"/>
          <a:stretch>
            <a:fillRect/>
          </a:stretch>
        </p:blipFill>
        <p:spPr bwMode="auto">
          <a:xfrm>
            <a:off x="2871788" y="1471084"/>
            <a:ext cx="9144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" name="3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9540" y="2036233"/>
            <a:ext cx="4352925" cy="2645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" name="1"/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4640" y="1737786"/>
            <a:ext cx="2166937" cy="13165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4"/>
          <p:cNvPicPr>
            <a:picLocks noChangeAspect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1927" y="4047067"/>
            <a:ext cx="4352925" cy="2645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39"/>
          <p:cNvSpPr txBox="1">
            <a:spLocks noChangeArrowheads="1"/>
          </p:cNvSpPr>
          <p:nvPr/>
        </p:nvSpPr>
        <p:spPr bwMode="auto">
          <a:xfrm flipH="1">
            <a:off x="3825877" y="2628901"/>
            <a:ext cx="4887913" cy="10675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1428" tIns="25714" rIns="51428" bIns="25714">
            <a:spAutoFit/>
          </a:bodyPr>
          <a:lstStyle>
            <a:lvl1pPr defTabSz="68580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68580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6858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6858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6858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altLang="zh-CN" sz="6600" b="1">
                <a:solidFill>
                  <a:srgbClr val="FF0000"/>
                </a:solidFill>
                <a:latin typeface="Montserrat ExtraBold"/>
                <a:ea typeface="Microsoft YaHei" pitchFamily="34" charset="-122"/>
                <a:sym typeface="Microsoft YaHei" pitchFamily="34" charset="-122"/>
              </a:rPr>
              <a:t>Khởi động</a:t>
            </a:r>
            <a:endParaRPr lang="zh-CN" altLang="en-US" sz="6600" b="1">
              <a:solidFill>
                <a:srgbClr val="FF0000"/>
              </a:solidFill>
              <a:latin typeface="Montserrat ExtraBold"/>
              <a:ea typeface="Microsoft YaHei" pitchFamily="34" charset="-122"/>
              <a:sym typeface="Microsoft YaHei" pitchFamily="34" charset="-122"/>
            </a:endParaRPr>
          </a:p>
        </p:txBody>
      </p:sp>
      <p:pic>
        <p:nvPicPr>
          <p:cNvPr id="13" name="1"/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7675" y="1710268"/>
            <a:ext cx="3265488" cy="19896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6003634" y="3244334"/>
            <a:ext cx="1847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alt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175002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75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7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7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" presetClass="entr" presetSubtype="8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8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7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7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7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7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4250"/>
                            </p:stCondLst>
                            <p:childTnLst>
                              <p:par>
                                <p:cTn id="4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4667" y="620038"/>
            <a:ext cx="10604814" cy="5004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09971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874" name="Text Box 42"/>
          <p:cNvSpPr txBox="1">
            <a:spLocks noChangeArrowheads="1"/>
          </p:cNvSpPr>
          <p:nvPr/>
        </p:nvSpPr>
        <p:spPr bwMode="auto">
          <a:xfrm>
            <a:off x="1752600" y="152400"/>
            <a:ext cx="5715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b="1" dirty="0">
                <a:solidFill>
                  <a:srgbClr val="0000A4"/>
                </a:solidFill>
                <a:latin typeface="Times New Roman" panose="02020603050405020304" pitchFamily="18" charset="0"/>
              </a:rPr>
              <a:t>a) </a:t>
            </a:r>
            <a:r>
              <a:rPr lang="en-US" altLang="en-US" b="1" dirty="0" err="1">
                <a:solidFill>
                  <a:srgbClr val="0000A4"/>
                </a:solidFill>
                <a:latin typeface="Times New Roman" panose="02020603050405020304" pitchFamily="18" charset="0"/>
              </a:rPr>
              <a:t>Phép</a:t>
            </a:r>
            <a:r>
              <a:rPr lang="en-US" altLang="en-US" b="1" dirty="0">
                <a:solidFill>
                  <a:srgbClr val="0000A4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A4"/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en-US" b="1" dirty="0">
                <a:solidFill>
                  <a:srgbClr val="0000A4"/>
                </a:solidFill>
                <a:latin typeface="Times New Roman" panose="02020603050405020304" pitchFamily="18" charset="0"/>
              </a:rPr>
              <a:t>:   12 415 x 3= ?</a:t>
            </a:r>
          </a:p>
        </p:txBody>
      </p:sp>
      <p:sp>
        <p:nvSpPr>
          <p:cNvPr id="376882" name="Text Box 50"/>
          <p:cNvSpPr txBox="1">
            <a:spLocks noChangeArrowheads="1"/>
          </p:cNvSpPr>
          <p:nvPr/>
        </p:nvSpPr>
        <p:spPr bwMode="auto">
          <a:xfrm>
            <a:off x="4114800" y="1559044"/>
            <a:ext cx="37338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sz="2800" b="1" dirty="0">
                <a:solidFill>
                  <a:srgbClr val="0000A4"/>
                </a:solidFill>
                <a:latin typeface="Times New Roman" panose="02020603050405020304" pitchFamily="18" charset="0"/>
              </a:rPr>
              <a:t>. 3 </a:t>
            </a:r>
            <a:r>
              <a:rPr lang="en-US" altLang="en-US" sz="2800" b="1" dirty="0" err="1">
                <a:solidFill>
                  <a:srgbClr val="0000A4"/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en-US" sz="2800" b="1" dirty="0">
                <a:solidFill>
                  <a:srgbClr val="0000A4"/>
                </a:solidFill>
                <a:latin typeface="Times New Roman" panose="02020603050405020304" pitchFamily="18" charset="0"/>
              </a:rPr>
              <a:t> 3 </a:t>
            </a:r>
            <a:r>
              <a:rPr lang="en-US" altLang="en-US" sz="2800" b="1" dirty="0" err="1">
                <a:solidFill>
                  <a:srgbClr val="0000A4"/>
                </a:solidFill>
                <a:latin typeface="Times New Roman" panose="02020603050405020304" pitchFamily="18" charset="0"/>
              </a:rPr>
              <a:t>bằng</a:t>
            </a:r>
            <a:r>
              <a:rPr lang="en-US" altLang="en-US" sz="2800" b="1" dirty="0">
                <a:solidFill>
                  <a:srgbClr val="0000A4"/>
                </a:solidFill>
                <a:latin typeface="Times New Roman" panose="02020603050405020304" pitchFamily="18" charset="0"/>
              </a:rPr>
              <a:t> 3 </a:t>
            </a:r>
          </a:p>
        </p:txBody>
      </p:sp>
      <p:sp>
        <p:nvSpPr>
          <p:cNvPr id="376883" name="Text Box 51"/>
          <p:cNvSpPr txBox="1">
            <a:spLocks noChangeArrowheads="1"/>
          </p:cNvSpPr>
          <p:nvPr/>
        </p:nvSpPr>
        <p:spPr bwMode="auto">
          <a:xfrm>
            <a:off x="4142562" y="2334141"/>
            <a:ext cx="65532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sz="2800" b="1" dirty="0">
                <a:solidFill>
                  <a:srgbClr val="0000A4"/>
                </a:solidFill>
                <a:latin typeface="Times New Roman" panose="02020603050405020304" pitchFamily="18" charset="0"/>
              </a:rPr>
              <a:t>. 3 </a:t>
            </a:r>
            <a:r>
              <a:rPr lang="en-US" altLang="en-US" sz="2800" b="1" dirty="0" err="1">
                <a:solidFill>
                  <a:srgbClr val="0000A4"/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en-US" sz="2800" b="1" dirty="0">
                <a:solidFill>
                  <a:srgbClr val="0000A4"/>
                </a:solidFill>
                <a:latin typeface="Times New Roman" panose="02020603050405020304" pitchFamily="18" charset="0"/>
              </a:rPr>
              <a:t> 4 </a:t>
            </a:r>
            <a:r>
              <a:rPr lang="en-US" altLang="en-US" sz="2800" b="1" dirty="0" err="1">
                <a:solidFill>
                  <a:srgbClr val="0000A4"/>
                </a:solidFill>
                <a:latin typeface="Times New Roman" panose="02020603050405020304" pitchFamily="18" charset="0"/>
              </a:rPr>
              <a:t>bằng</a:t>
            </a:r>
            <a:r>
              <a:rPr lang="en-US" altLang="en-US" sz="2800" b="1" dirty="0">
                <a:solidFill>
                  <a:srgbClr val="0000A4"/>
                </a:solidFill>
                <a:latin typeface="Times New Roman" panose="02020603050405020304" pitchFamily="18" charset="0"/>
              </a:rPr>
              <a:t> 12, </a:t>
            </a:r>
            <a:r>
              <a:rPr lang="en-US" altLang="en-US" sz="2800" b="1" dirty="0" err="1">
                <a:solidFill>
                  <a:srgbClr val="0000A4"/>
                </a:solidFill>
                <a:latin typeface="Times New Roman" panose="02020603050405020304" pitchFamily="18" charset="0"/>
              </a:rPr>
              <a:t>viết</a:t>
            </a:r>
            <a:r>
              <a:rPr lang="en-US" altLang="en-US" sz="2800" b="1" dirty="0">
                <a:solidFill>
                  <a:srgbClr val="0000A4"/>
                </a:solidFill>
                <a:latin typeface="Times New Roman" panose="02020603050405020304" pitchFamily="18" charset="0"/>
              </a:rPr>
              <a:t> 2, </a:t>
            </a:r>
            <a:r>
              <a:rPr lang="en-US" altLang="en-US" sz="2800" b="1" dirty="0" err="1">
                <a:solidFill>
                  <a:srgbClr val="0000A4"/>
                </a:solidFill>
                <a:latin typeface="Times New Roman" panose="02020603050405020304" pitchFamily="18" charset="0"/>
              </a:rPr>
              <a:t>nhớ</a:t>
            </a:r>
            <a:r>
              <a:rPr lang="en-US" altLang="en-US" sz="2800" b="1" dirty="0">
                <a:solidFill>
                  <a:srgbClr val="0000A4"/>
                </a:solidFill>
                <a:latin typeface="Times New Roman" panose="02020603050405020304" pitchFamily="18" charset="0"/>
              </a:rPr>
              <a:t> 1.</a:t>
            </a:r>
            <a:r>
              <a:rPr lang="en-US" altLang="en-US" sz="2800" b="1" dirty="0">
                <a:solidFill>
                  <a:srgbClr val="FFFFFF"/>
                </a:solidFill>
                <a:latin typeface="VNI-Times" pitchFamily="2" charset="0"/>
              </a:rPr>
              <a:t> </a:t>
            </a:r>
            <a:endParaRPr lang="en-US" altLang="en-US" sz="2800" b="1" dirty="0">
              <a:solidFill>
                <a:srgbClr val="0000A4"/>
              </a:solidFill>
              <a:latin typeface="Times New Roman" panose="02020603050405020304" pitchFamily="18" charset="0"/>
            </a:endParaRPr>
          </a:p>
        </p:txBody>
      </p:sp>
      <p:sp>
        <p:nvSpPr>
          <p:cNvPr id="376884" name="Text Box 52"/>
          <p:cNvSpPr txBox="1">
            <a:spLocks noChangeArrowheads="1"/>
          </p:cNvSpPr>
          <p:nvPr/>
        </p:nvSpPr>
        <p:spPr bwMode="auto">
          <a:xfrm>
            <a:off x="4117964" y="853281"/>
            <a:ext cx="33528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sz="2800" b="1" dirty="0">
                <a:solidFill>
                  <a:srgbClr val="0000A4"/>
                </a:solidFill>
                <a:latin typeface="Times New Roman" panose="02020603050405020304" pitchFamily="18" charset="0"/>
              </a:rPr>
              <a:t>. 3 </a:t>
            </a:r>
            <a:r>
              <a:rPr lang="en-US" altLang="en-US" sz="2800" b="1" dirty="0" err="1">
                <a:solidFill>
                  <a:srgbClr val="0000A4"/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en-US" sz="2800" b="1" dirty="0">
                <a:solidFill>
                  <a:srgbClr val="0000A4"/>
                </a:solidFill>
                <a:latin typeface="Times New Roman" panose="02020603050405020304" pitchFamily="18" charset="0"/>
              </a:rPr>
              <a:t> 5 </a:t>
            </a:r>
            <a:r>
              <a:rPr lang="en-US" altLang="en-US" sz="2800" b="1" dirty="0" err="1">
                <a:solidFill>
                  <a:srgbClr val="0000A4"/>
                </a:solidFill>
                <a:latin typeface="Times New Roman" panose="02020603050405020304" pitchFamily="18" charset="0"/>
              </a:rPr>
              <a:t>bằng</a:t>
            </a:r>
            <a:r>
              <a:rPr lang="en-US" altLang="en-US" sz="2800" b="1" dirty="0">
                <a:solidFill>
                  <a:srgbClr val="0000A4"/>
                </a:solidFill>
                <a:latin typeface="Times New Roman" panose="02020603050405020304" pitchFamily="18" charset="0"/>
              </a:rPr>
              <a:t> 15, </a:t>
            </a:r>
          </a:p>
        </p:txBody>
      </p:sp>
      <p:sp>
        <p:nvSpPr>
          <p:cNvPr id="376886" name="Text Box 54"/>
          <p:cNvSpPr txBox="1">
            <a:spLocks noChangeArrowheads="1"/>
          </p:cNvSpPr>
          <p:nvPr/>
        </p:nvSpPr>
        <p:spPr bwMode="auto">
          <a:xfrm>
            <a:off x="4093412" y="3010599"/>
            <a:ext cx="61153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sz="2800" b="1" dirty="0">
                <a:solidFill>
                  <a:srgbClr val="0000A4"/>
                </a:solidFill>
                <a:latin typeface="Times New Roman" panose="02020603050405020304" pitchFamily="18" charset="0"/>
              </a:rPr>
              <a:t>. 3 </a:t>
            </a:r>
            <a:r>
              <a:rPr lang="en-US" altLang="en-US" sz="2800" b="1" dirty="0" err="1">
                <a:solidFill>
                  <a:srgbClr val="0000A4"/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en-US" sz="2800" b="1" dirty="0">
                <a:solidFill>
                  <a:srgbClr val="0000A4"/>
                </a:solidFill>
                <a:latin typeface="Times New Roman" panose="02020603050405020304" pitchFamily="18" charset="0"/>
              </a:rPr>
              <a:t> 2 </a:t>
            </a:r>
            <a:r>
              <a:rPr lang="en-US" altLang="en-US" sz="2800" b="1" dirty="0" err="1">
                <a:solidFill>
                  <a:srgbClr val="0000A4"/>
                </a:solidFill>
                <a:latin typeface="Times New Roman" panose="02020603050405020304" pitchFamily="18" charset="0"/>
              </a:rPr>
              <a:t>bằng</a:t>
            </a:r>
            <a:r>
              <a:rPr lang="en-US" altLang="en-US" sz="2800" b="1" dirty="0">
                <a:solidFill>
                  <a:srgbClr val="0000A4"/>
                </a:solidFill>
                <a:latin typeface="Times New Roman" panose="02020603050405020304" pitchFamily="18" charset="0"/>
              </a:rPr>
              <a:t> 6, </a:t>
            </a:r>
            <a:r>
              <a:rPr lang="en-US" altLang="en-US" sz="2800" b="1" dirty="0" err="1">
                <a:solidFill>
                  <a:srgbClr val="0000A4"/>
                </a:solidFill>
                <a:latin typeface="Times New Roman" panose="02020603050405020304" pitchFamily="18" charset="0"/>
              </a:rPr>
              <a:t>thêm</a:t>
            </a:r>
            <a:r>
              <a:rPr lang="en-US" altLang="en-US" sz="2800" b="1" dirty="0">
                <a:solidFill>
                  <a:srgbClr val="0000A4"/>
                </a:solidFill>
                <a:latin typeface="Times New Roman" panose="02020603050405020304" pitchFamily="18" charset="0"/>
              </a:rPr>
              <a:t> 1 </a:t>
            </a:r>
            <a:r>
              <a:rPr lang="en-US" altLang="en-US" sz="2800" b="1" dirty="0" err="1">
                <a:solidFill>
                  <a:srgbClr val="0000A4"/>
                </a:solidFill>
                <a:latin typeface="Times New Roman" panose="02020603050405020304" pitchFamily="18" charset="0"/>
              </a:rPr>
              <a:t>bằng</a:t>
            </a:r>
            <a:r>
              <a:rPr lang="en-US" altLang="en-US" sz="2800" b="1" dirty="0">
                <a:solidFill>
                  <a:srgbClr val="0000A4"/>
                </a:solidFill>
                <a:latin typeface="Times New Roman" panose="02020603050405020304" pitchFamily="18" charset="0"/>
              </a:rPr>
              <a:t> 7, </a:t>
            </a:r>
            <a:r>
              <a:rPr lang="en-US" altLang="en-US" sz="2800" b="1" dirty="0" err="1">
                <a:solidFill>
                  <a:srgbClr val="0000A4"/>
                </a:solidFill>
                <a:latin typeface="Times New Roman" panose="02020603050405020304" pitchFamily="18" charset="0"/>
              </a:rPr>
              <a:t>viết</a:t>
            </a:r>
            <a:r>
              <a:rPr lang="en-US" altLang="en-US" sz="2800" b="1" dirty="0">
                <a:solidFill>
                  <a:srgbClr val="0000A4"/>
                </a:solidFill>
                <a:latin typeface="Times New Roman" panose="02020603050405020304" pitchFamily="18" charset="0"/>
              </a:rPr>
              <a:t> 7 </a:t>
            </a:r>
          </a:p>
        </p:txBody>
      </p:sp>
      <p:sp>
        <p:nvSpPr>
          <p:cNvPr id="376887" name="Text Box 55"/>
          <p:cNvSpPr txBox="1">
            <a:spLocks noChangeArrowheads="1"/>
          </p:cNvSpPr>
          <p:nvPr/>
        </p:nvSpPr>
        <p:spPr bwMode="auto">
          <a:xfrm>
            <a:off x="4136112" y="3697892"/>
            <a:ext cx="6477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sz="2800" b="1" dirty="0">
                <a:solidFill>
                  <a:srgbClr val="0000A4"/>
                </a:solidFill>
                <a:latin typeface="Times New Roman" panose="02020603050405020304" pitchFamily="18" charset="0"/>
              </a:rPr>
              <a:t>. 3 </a:t>
            </a:r>
            <a:r>
              <a:rPr lang="en-US" altLang="en-US" sz="2800" b="1" dirty="0" err="1">
                <a:solidFill>
                  <a:srgbClr val="0000A4"/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en-US" sz="2800" b="1" dirty="0">
                <a:solidFill>
                  <a:srgbClr val="0000A4"/>
                </a:solidFill>
                <a:latin typeface="Times New Roman" panose="02020603050405020304" pitchFamily="18" charset="0"/>
              </a:rPr>
              <a:t> 1 </a:t>
            </a:r>
            <a:r>
              <a:rPr lang="en-US" altLang="en-US" sz="2800" b="1" dirty="0" err="1">
                <a:solidFill>
                  <a:srgbClr val="0000A4"/>
                </a:solidFill>
                <a:latin typeface="Times New Roman" panose="02020603050405020304" pitchFamily="18" charset="0"/>
              </a:rPr>
              <a:t>bằng</a:t>
            </a:r>
            <a:r>
              <a:rPr lang="en-US" altLang="en-US" sz="2800" b="1" dirty="0">
                <a:solidFill>
                  <a:srgbClr val="0000A4"/>
                </a:solidFill>
                <a:latin typeface="Times New Roman" panose="02020603050405020304" pitchFamily="18" charset="0"/>
              </a:rPr>
              <a:t> 3, </a:t>
            </a:r>
            <a:r>
              <a:rPr lang="en-US" altLang="en-US" sz="2800" b="1" dirty="0" err="1">
                <a:solidFill>
                  <a:srgbClr val="0000A4"/>
                </a:solidFill>
                <a:latin typeface="Times New Roman" panose="02020603050405020304" pitchFamily="18" charset="0"/>
              </a:rPr>
              <a:t>viết</a:t>
            </a:r>
            <a:r>
              <a:rPr lang="en-US" altLang="en-US" sz="2800" b="1" dirty="0">
                <a:solidFill>
                  <a:srgbClr val="0000A4"/>
                </a:solidFill>
                <a:latin typeface="Times New Roman" panose="02020603050405020304" pitchFamily="18" charset="0"/>
              </a:rPr>
              <a:t> 3.</a:t>
            </a:r>
          </a:p>
        </p:txBody>
      </p:sp>
      <p:sp>
        <p:nvSpPr>
          <p:cNvPr id="376888" name="Text Box 56"/>
          <p:cNvSpPr txBox="1">
            <a:spLocks noChangeArrowheads="1"/>
          </p:cNvSpPr>
          <p:nvPr/>
        </p:nvSpPr>
        <p:spPr bwMode="auto">
          <a:xfrm>
            <a:off x="2895600" y="3118308"/>
            <a:ext cx="3810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</a:rPr>
              <a:t>5</a:t>
            </a:r>
          </a:p>
        </p:txBody>
      </p:sp>
      <p:sp>
        <p:nvSpPr>
          <p:cNvPr id="376889" name="Text Box 57"/>
          <p:cNvSpPr txBox="1">
            <a:spLocks noChangeArrowheads="1"/>
          </p:cNvSpPr>
          <p:nvPr/>
        </p:nvSpPr>
        <p:spPr bwMode="auto">
          <a:xfrm>
            <a:off x="2002502" y="3090863"/>
            <a:ext cx="3810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376890" name="Text Box 58"/>
          <p:cNvSpPr txBox="1">
            <a:spLocks noChangeArrowheads="1"/>
          </p:cNvSpPr>
          <p:nvPr/>
        </p:nvSpPr>
        <p:spPr bwMode="auto">
          <a:xfrm>
            <a:off x="2216071" y="3095624"/>
            <a:ext cx="381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</a:rPr>
              <a:t>7</a:t>
            </a:r>
          </a:p>
        </p:txBody>
      </p:sp>
      <p:sp>
        <p:nvSpPr>
          <p:cNvPr id="376891" name="Text Box 59"/>
          <p:cNvSpPr txBox="1">
            <a:spLocks noChangeArrowheads="1"/>
          </p:cNvSpPr>
          <p:nvPr/>
        </p:nvSpPr>
        <p:spPr bwMode="auto">
          <a:xfrm>
            <a:off x="2714128" y="3118308"/>
            <a:ext cx="3810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</a:rPr>
              <a:t>4</a:t>
            </a:r>
          </a:p>
        </p:txBody>
      </p:sp>
      <p:sp>
        <p:nvSpPr>
          <p:cNvPr id="376892" name="Text Box 60"/>
          <p:cNvSpPr txBox="1">
            <a:spLocks noChangeArrowheads="1"/>
          </p:cNvSpPr>
          <p:nvPr/>
        </p:nvSpPr>
        <p:spPr bwMode="auto">
          <a:xfrm>
            <a:off x="2500561" y="3109158"/>
            <a:ext cx="381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376895" name="Text Box 63"/>
          <p:cNvSpPr txBox="1">
            <a:spLocks noChangeArrowheads="1"/>
          </p:cNvSpPr>
          <p:nvPr/>
        </p:nvSpPr>
        <p:spPr bwMode="auto">
          <a:xfrm>
            <a:off x="2275662" y="4777913"/>
            <a:ext cx="4793972" cy="523220"/>
          </a:xfrm>
          <a:prstGeom prst="rect">
            <a:avLst/>
          </a:prstGeom>
          <a:noFill/>
          <a:ln w="38100" algn="ctr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Vậy</a:t>
            </a:r>
            <a:r>
              <a:rPr lang="en-US" altLang="en-US" sz="1800" b="1" dirty="0">
                <a:solidFill>
                  <a:srgbClr val="FF0000"/>
                </a:solidFill>
                <a:latin typeface="VNI-Times" pitchFamily="2" charset="0"/>
              </a:rPr>
              <a:t>:  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12 415 x 3 = 37 245</a:t>
            </a:r>
          </a:p>
        </p:txBody>
      </p:sp>
      <p:sp>
        <p:nvSpPr>
          <p:cNvPr id="376878" name="Text Box 46"/>
          <p:cNvSpPr txBox="1">
            <a:spLocks noChangeArrowheads="1"/>
          </p:cNvSpPr>
          <p:nvPr/>
        </p:nvSpPr>
        <p:spPr bwMode="auto">
          <a:xfrm>
            <a:off x="1524000" y="2362201"/>
            <a:ext cx="838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sz="2800" b="1">
                <a:solidFill>
                  <a:srgbClr val="0000A4"/>
                </a:solidFill>
                <a:latin typeface="VNI-Times" pitchFamily="2" charset="0"/>
              </a:rPr>
              <a:t>x</a:t>
            </a:r>
          </a:p>
        </p:txBody>
      </p:sp>
      <p:sp>
        <p:nvSpPr>
          <p:cNvPr id="376877" name="Text Box 45"/>
          <p:cNvSpPr txBox="1">
            <a:spLocks noChangeArrowheads="1"/>
          </p:cNvSpPr>
          <p:nvPr/>
        </p:nvSpPr>
        <p:spPr bwMode="auto">
          <a:xfrm>
            <a:off x="1981200" y="2057401"/>
            <a:ext cx="14478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b="1" dirty="0">
                <a:solidFill>
                  <a:srgbClr val="0000A4"/>
                </a:solidFill>
                <a:latin typeface="Times New Roman" panose="02020603050405020304" pitchFamily="18" charset="0"/>
              </a:rPr>
              <a:t>12 415</a:t>
            </a:r>
          </a:p>
        </p:txBody>
      </p:sp>
      <p:sp>
        <p:nvSpPr>
          <p:cNvPr id="376879" name="Text Box 47"/>
          <p:cNvSpPr txBox="1">
            <a:spLocks noChangeArrowheads="1"/>
          </p:cNvSpPr>
          <p:nvPr/>
        </p:nvSpPr>
        <p:spPr bwMode="auto">
          <a:xfrm>
            <a:off x="2438400" y="2481264"/>
            <a:ext cx="12954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b="1" dirty="0">
                <a:solidFill>
                  <a:srgbClr val="0000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76880" name="Line 48"/>
          <p:cNvSpPr>
            <a:spLocks noChangeShapeType="1"/>
          </p:cNvSpPr>
          <p:nvPr/>
        </p:nvSpPr>
        <p:spPr bwMode="auto">
          <a:xfrm flipV="1">
            <a:off x="2057400" y="3048000"/>
            <a:ext cx="1066800" cy="7938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7188" name="Text Box 77"/>
          <p:cNvSpPr txBox="1">
            <a:spLocks noChangeArrowheads="1"/>
          </p:cNvSpPr>
          <p:nvPr/>
        </p:nvSpPr>
        <p:spPr bwMode="auto">
          <a:xfrm>
            <a:off x="8229600" y="2278063"/>
            <a:ext cx="1371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FontTx/>
              <a:buNone/>
            </a:pPr>
            <a:endParaRPr lang="en-US" altLang="en-US" sz="1800" b="1" u="sng">
              <a:solidFill>
                <a:srgbClr val="FFFFFF"/>
              </a:solidFill>
              <a:latin typeface="VNI-Times" pitchFamily="2" charset="0"/>
            </a:endParaRPr>
          </a:p>
        </p:txBody>
      </p:sp>
      <p:sp>
        <p:nvSpPr>
          <p:cNvPr id="376910" name="Rectangle 78"/>
          <p:cNvSpPr>
            <a:spLocks noChangeArrowheads="1"/>
          </p:cNvSpPr>
          <p:nvPr/>
        </p:nvSpPr>
        <p:spPr bwMode="auto">
          <a:xfrm>
            <a:off x="7069634" y="846421"/>
            <a:ext cx="23018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sz="2800" b="1" dirty="0" err="1">
                <a:solidFill>
                  <a:srgbClr val="0000A4"/>
                </a:solidFill>
                <a:latin typeface="Times New Roman" panose="02020603050405020304" pitchFamily="18" charset="0"/>
              </a:rPr>
              <a:t>viết</a:t>
            </a:r>
            <a:r>
              <a:rPr lang="en-US" altLang="en-US" sz="2800" b="1" dirty="0">
                <a:solidFill>
                  <a:srgbClr val="0000A4"/>
                </a:solidFill>
                <a:latin typeface="Times New Roman" panose="02020603050405020304" pitchFamily="18" charset="0"/>
              </a:rPr>
              <a:t> 5, </a:t>
            </a:r>
            <a:r>
              <a:rPr lang="en-US" altLang="en-US" sz="2800" b="1" dirty="0" err="1">
                <a:solidFill>
                  <a:srgbClr val="0000A4"/>
                </a:solidFill>
                <a:latin typeface="Times New Roman" panose="02020603050405020304" pitchFamily="18" charset="0"/>
              </a:rPr>
              <a:t>nhớ</a:t>
            </a:r>
            <a:r>
              <a:rPr lang="en-US" altLang="en-US" sz="2800" b="1" dirty="0">
                <a:solidFill>
                  <a:srgbClr val="0000A4"/>
                </a:solidFill>
                <a:latin typeface="Times New Roman" panose="02020603050405020304" pitchFamily="18" charset="0"/>
              </a:rPr>
              <a:t> 1.</a:t>
            </a:r>
          </a:p>
        </p:txBody>
      </p:sp>
      <p:sp>
        <p:nvSpPr>
          <p:cNvPr id="376911" name="Text Box 79"/>
          <p:cNvSpPr txBox="1">
            <a:spLocks noChangeArrowheads="1"/>
          </p:cNvSpPr>
          <p:nvPr/>
        </p:nvSpPr>
        <p:spPr bwMode="auto">
          <a:xfrm>
            <a:off x="6201020" y="1575257"/>
            <a:ext cx="462890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sz="2800" b="1" dirty="0">
                <a:solidFill>
                  <a:srgbClr val="0000A4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800" b="1" dirty="0" err="1">
                <a:solidFill>
                  <a:srgbClr val="0000A4"/>
                </a:solidFill>
                <a:latin typeface="Times New Roman" panose="02020603050405020304" pitchFamily="18" charset="0"/>
              </a:rPr>
              <a:t>thêm</a:t>
            </a:r>
            <a:r>
              <a:rPr lang="en-US" altLang="en-US" sz="2800" b="1" dirty="0">
                <a:solidFill>
                  <a:srgbClr val="0000A4"/>
                </a:solidFill>
                <a:latin typeface="Times New Roman" panose="02020603050405020304" pitchFamily="18" charset="0"/>
              </a:rPr>
              <a:t> 1 </a:t>
            </a:r>
            <a:r>
              <a:rPr lang="en-US" altLang="en-US" sz="2800" b="1" dirty="0" err="1">
                <a:solidFill>
                  <a:srgbClr val="0000A4"/>
                </a:solidFill>
                <a:latin typeface="Times New Roman" panose="02020603050405020304" pitchFamily="18" charset="0"/>
              </a:rPr>
              <a:t>bằng</a:t>
            </a:r>
            <a:r>
              <a:rPr lang="en-US" altLang="en-US" sz="2800" b="1" dirty="0">
                <a:solidFill>
                  <a:srgbClr val="0000A4"/>
                </a:solidFill>
                <a:latin typeface="Times New Roman" panose="02020603050405020304" pitchFamily="18" charset="0"/>
              </a:rPr>
              <a:t> 4, </a:t>
            </a:r>
            <a:r>
              <a:rPr lang="en-US" altLang="en-US" sz="2800" b="1" dirty="0" err="1">
                <a:solidFill>
                  <a:srgbClr val="0000A4"/>
                </a:solidFill>
                <a:latin typeface="Times New Roman" panose="02020603050405020304" pitchFamily="18" charset="0"/>
              </a:rPr>
              <a:t>viết</a:t>
            </a:r>
            <a:r>
              <a:rPr lang="en-US" altLang="en-US" sz="2800" b="1" dirty="0">
                <a:solidFill>
                  <a:srgbClr val="0000A4"/>
                </a:solidFill>
                <a:latin typeface="Times New Roman" panose="02020603050405020304" pitchFamily="18" charset="0"/>
              </a:rPr>
              <a:t> 4.</a:t>
            </a:r>
          </a:p>
        </p:txBody>
      </p:sp>
      <p:sp>
        <p:nvSpPr>
          <p:cNvPr id="7191" name="Text Box 80"/>
          <p:cNvSpPr txBox="1">
            <a:spLocks noChangeArrowheads="1"/>
          </p:cNvSpPr>
          <p:nvPr/>
        </p:nvSpPr>
        <p:spPr bwMode="auto">
          <a:xfrm>
            <a:off x="4376738" y="3179572"/>
            <a:ext cx="2057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FontTx/>
              <a:buNone/>
            </a:pPr>
            <a:endParaRPr lang="en-US" altLang="en-US" sz="1800" b="1">
              <a:solidFill>
                <a:srgbClr val="FFFFFF"/>
              </a:solidFill>
              <a:latin typeface="VNI-Times" pitchFamily="2" charset="0"/>
            </a:endParaRPr>
          </a:p>
        </p:txBody>
      </p:sp>
      <p:sp>
        <p:nvSpPr>
          <p:cNvPr id="7194" name="Text Box 83"/>
          <p:cNvSpPr txBox="1">
            <a:spLocks noChangeArrowheads="1"/>
          </p:cNvSpPr>
          <p:nvPr/>
        </p:nvSpPr>
        <p:spPr bwMode="auto">
          <a:xfrm>
            <a:off x="4648200" y="5707063"/>
            <a:ext cx="1752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FontTx/>
              <a:buNone/>
            </a:pPr>
            <a:endParaRPr lang="en-US" altLang="en-US" sz="1800" b="1">
              <a:solidFill>
                <a:srgbClr val="FFFFFF"/>
              </a:solidFill>
              <a:latin typeface="VNI-Times" pitchFamily="2" charset="0"/>
            </a:endParaRPr>
          </a:p>
        </p:txBody>
      </p:sp>
      <p:sp>
        <p:nvSpPr>
          <p:cNvPr id="28" name="Text Box 30"/>
          <p:cNvSpPr txBox="1">
            <a:spLocks noChangeArrowheads="1"/>
          </p:cNvSpPr>
          <p:nvPr/>
        </p:nvSpPr>
        <p:spPr bwMode="auto">
          <a:xfrm>
            <a:off x="2143125" y="5699446"/>
            <a:ext cx="8686800" cy="158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800" b="1" dirty="0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=&gt; </a:t>
            </a:r>
            <a:r>
              <a:rPr lang="en-US" sz="2800" b="1" u="sng" dirty="0" err="1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Lưu</a:t>
            </a:r>
            <a:r>
              <a:rPr lang="en-US" sz="2800" b="1" u="sng" dirty="0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 ý</a:t>
            </a:r>
            <a:r>
              <a:rPr lang="en-US" sz="2400" b="1" u="sng" dirty="0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:</a:t>
            </a:r>
            <a:r>
              <a:rPr lang="en-US" sz="24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Trong</a:t>
            </a:r>
            <a:r>
              <a:rPr lang="en-US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phép</a:t>
            </a:r>
            <a:r>
              <a:rPr lang="en-US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nhân</a:t>
            </a:r>
            <a:r>
              <a:rPr lang="en-US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 có </a:t>
            </a:r>
            <a:r>
              <a:rPr lang="en-US" sz="28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nhớ</a:t>
            </a:r>
            <a:r>
              <a:rPr lang="en-US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cần</a:t>
            </a:r>
            <a:r>
              <a:rPr lang="en-US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thêm</a:t>
            </a:r>
            <a:r>
              <a:rPr lang="en-US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sô</a:t>
            </a:r>
            <a:r>
              <a:rPr lang="en-US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́ </a:t>
            </a:r>
            <a:r>
              <a:rPr lang="en-US" sz="28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nhớ</a:t>
            </a:r>
            <a:r>
              <a:rPr lang="en-US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vào</a:t>
            </a:r>
            <a:r>
              <a:rPr lang="en-US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kết</a:t>
            </a:r>
            <a:r>
              <a:rPr lang="en-US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 quả </a:t>
            </a:r>
            <a:r>
              <a:rPr lang="en-US" sz="28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lần</a:t>
            </a:r>
            <a:r>
              <a:rPr lang="en-US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nhân</a:t>
            </a:r>
            <a:r>
              <a:rPr lang="en-US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liền</a:t>
            </a:r>
            <a:r>
              <a:rPr lang="en-US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sau</a:t>
            </a:r>
            <a:r>
              <a:rPr lang="en-US" sz="24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.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8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26794261"/>
      </p:ext>
    </p:extLst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76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768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768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768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768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768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768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768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768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768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768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769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769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768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768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768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768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768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768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769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769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768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768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768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3768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3768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3768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3768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3768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3768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3768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3768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3768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3768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3768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6874" grpId="0"/>
      <p:bldP spid="376882" grpId="0"/>
      <p:bldP spid="376883" grpId="0"/>
      <p:bldP spid="376884" grpId="0"/>
      <p:bldP spid="376886" grpId="0"/>
      <p:bldP spid="376887" grpId="0"/>
      <p:bldP spid="376888" grpId="0"/>
      <p:bldP spid="376889" grpId="0"/>
      <p:bldP spid="376890" grpId="0"/>
      <p:bldP spid="376891" grpId="0"/>
      <p:bldP spid="376892" grpId="0"/>
      <p:bldP spid="376895" grpId="0" animBg="1"/>
      <p:bldP spid="376878" grpId="0"/>
      <p:bldP spid="376877" grpId="0"/>
      <p:bldP spid="376879" grpId="0"/>
      <p:bldP spid="376880" grpId="0" animBg="1"/>
      <p:bldP spid="376910" grpId="0"/>
      <p:bldP spid="376911" grpId="0"/>
      <p:bldP spid="2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038600" y="609600"/>
            <a:ext cx="44196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latin typeface="Times New Roman" charset="0"/>
                <a:ea typeface="Times New Roman" charset="0"/>
                <a:cs typeface="Times New Roman" charset="0"/>
              </a:rPr>
              <a:t>Ví</a:t>
            </a:r>
            <a:r>
              <a:rPr lang="en-US" sz="3600" b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sz="3600" b="1" dirty="0" err="1">
                <a:latin typeface="Times New Roman" charset="0"/>
                <a:ea typeface="Times New Roman" charset="0"/>
                <a:cs typeface="Times New Roman" charset="0"/>
              </a:rPr>
              <a:t>dụ</a:t>
            </a:r>
            <a:r>
              <a:rPr lang="en-US" sz="3600" b="1" dirty="0">
                <a:latin typeface="Times New Roman" charset="0"/>
                <a:ea typeface="Times New Roman" charset="0"/>
                <a:cs typeface="Times New Roman" charset="0"/>
              </a:rPr>
              <a:t>:   21526 x 7 = ?</a:t>
            </a:r>
          </a:p>
          <a:p>
            <a:endParaRPr lang="en-US" sz="3600" b="1" dirty="0">
              <a:latin typeface="Times New Roman" charset="0"/>
              <a:ea typeface="Times New Roman" charset="0"/>
              <a:cs typeface="Times New Roman" charset="0"/>
            </a:endParaRPr>
          </a:p>
          <a:p>
            <a:r>
              <a:rPr lang="en-US" sz="3600" b="1" dirty="0">
                <a:latin typeface="Times New Roman" charset="0"/>
                <a:ea typeface="Times New Roman" charset="0"/>
                <a:cs typeface="Times New Roman" charset="0"/>
              </a:rPr>
              <a:t>             21 526</a:t>
            </a:r>
          </a:p>
          <a:p>
            <a:r>
              <a:rPr lang="en-US" sz="3600" b="1" dirty="0">
                <a:latin typeface="Times New Roman" charset="0"/>
                <a:ea typeface="Times New Roman" charset="0"/>
                <a:cs typeface="Times New Roman" charset="0"/>
              </a:rPr>
              <a:t>          x</a:t>
            </a:r>
          </a:p>
          <a:p>
            <a:r>
              <a:rPr lang="en-US" sz="3600" b="1" dirty="0">
                <a:latin typeface="Times New Roman" charset="0"/>
                <a:ea typeface="Times New Roman" charset="0"/>
                <a:cs typeface="Times New Roman" charset="0"/>
              </a:rPr>
              <a:t>                     4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5334000" y="3343422"/>
            <a:ext cx="1371600" cy="0"/>
          </a:xfrm>
          <a:prstGeom prst="line">
            <a:avLst/>
          </a:prstGeom>
          <a:ln w="38100">
            <a:solidFill>
              <a:srgbClr val="77382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343400" y="4191001"/>
            <a:ext cx="4876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003399"/>
                </a:solidFill>
                <a:latin typeface="Times New Roman" charset="0"/>
                <a:ea typeface="Times New Roman" charset="0"/>
                <a:cs typeface="Times New Roman" charset="0"/>
              </a:rPr>
              <a:t>Vậy</a:t>
            </a:r>
            <a:r>
              <a:rPr lang="en-US" sz="3600" b="1" dirty="0">
                <a:solidFill>
                  <a:srgbClr val="003399"/>
                </a:solidFill>
                <a:latin typeface="Times New Roman" charset="0"/>
                <a:ea typeface="Times New Roman" charset="0"/>
                <a:cs typeface="Times New Roman" charset="0"/>
              </a:rPr>
              <a:t>: 21526 x 4 = 86104</a:t>
            </a:r>
          </a:p>
        </p:txBody>
      </p:sp>
      <p:sp>
        <p:nvSpPr>
          <p:cNvPr id="6" name="Text Box 57">
            <a:extLst>
              <a:ext uri="{FF2B5EF4-FFF2-40B4-BE49-F238E27FC236}">
                <a16:creationId xmlns:a16="http://schemas.microsoft.com/office/drawing/2014/main" id="{78273A6C-2750-4246-92FA-093805C318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36895" y="3343423"/>
            <a:ext cx="3810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</a:rPr>
              <a:t>4</a:t>
            </a:r>
          </a:p>
        </p:txBody>
      </p:sp>
      <p:sp>
        <p:nvSpPr>
          <p:cNvPr id="7" name="Text Box 57">
            <a:extLst>
              <a:ext uri="{FF2B5EF4-FFF2-40B4-BE49-F238E27FC236}">
                <a16:creationId xmlns:a16="http://schemas.microsoft.com/office/drawing/2014/main" id="{0A6EACF7-3AD6-3A4F-8490-CCEC99EA68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26342" y="3343423"/>
            <a:ext cx="3810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9" name="Text Box 57">
            <a:extLst>
              <a:ext uri="{FF2B5EF4-FFF2-40B4-BE49-F238E27FC236}">
                <a16:creationId xmlns:a16="http://schemas.microsoft.com/office/drawing/2014/main" id="{6B2CF34F-1CD2-C342-B9CC-8BE39A8E96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5789" y="3343423"/>
            <a:ext cx="3810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10" name="Text Box 57">
            <a:extLst>
              <a:ext uri="{FF2B5EF4-FFF2-40B4-BE49-F238E27FC236}">
                <a16:creationId xmlns:a16="http://schemas.microsoft.com/office/drawing/2014/main" id="{36CE5080-448B-1E44-BD05-8AAA43473E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3343423"/>
            <a:ext cx="3810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</a:rPr>
              <a:t>6</a:t>
            </a:r>
          </a:p>
        </p:txBody>
      </p:sp>
      <p:sp>
        <p:nvSpPr>
          <p:cNvPr id="12" name="Text Box 57">
            <a:extLst>
              <a:ext uri="{FF2B5EF4-FFF2-40B4-BE49-F238E27FC236}">
                <a16:creationId xmlns:a16="http://schemas.microsoft.com/office/drawing/2014/main" id="{4E6BD43D-E4A0-4C4C-BDA5-3CA0BB5FB5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59329" y="3343422"/>
            <a:ext cx="3810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</a:rP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1314347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  <p:bldP spid="10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176946"/>
            <a:ext cx="8229600" cy="685800"/>
          </a:xfrm>
        </p:spPr>
        <p:txBody>
          <a:bodyPr/>
          <a:lstStyle/>
          <a:p>
            <a:r>
              <a:rPr lang="en-US" b="1" i="1" u="sng" dirty="0">
                <a:solidFill>
                  <a:srgbClr val="FF0066"/>
                </a:solidFill>
                <a:latin typeface="Times New Roman" charset="0"/>
                <a:ea typeface="Times New Roman" charset="0"/>
                <a:cs typeface="Times New Roman" charset="0"/>
              </a:rPr>
              <a:t>QUY TẮC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idx="1"/>
          </p:nvPr>
        </p:nvSpPr>
        <p:spPr>
          <a:xfrm>
            <a:off x="1524000" y="2352735"/>
            <a:ext cx="9144000" cy="3057466"/>
          </a:xfrm>
        </p:spPr>
        <p:txBody>
          <a:bodyPr>
            <a:normAutofit/>
          </a:bodyPr>
          <a:lstStyle/>
          <a:p>
            <a:pPr algn="just">
              <a:buFontTx/>
              <a:buNone/>
            </a:pPr>
            <a:r>
              <a:rPr lang="en-US" sz="2400" i="1" dirty="0">
                <a:latin typeface="Times New Roman" charset="0"/>
                <a:ea typeface="Times New Roman" charset="0"/>
                <a:cs typeface="Times New Roman" charset="0"/>
              </a:rPr>
              <a:t>  + </a:t>
            </a:r>
            <a:r>
              <a:rPr lang="en-US" sz="2400" i="1" dirty="0" err="1">
                <a:latin typeface="Times New Roman" charset="0"/>
                <a:ea typeface="Times New Roman" charset="0"/>
                <a:cs typeface="Times New Roman" charset="0"/>
              </a:rPr>
              <a:t>Bước</a:t>
            </a:r>
            <a:r>
              <a:rPr lang="en-US" sz="2400" i="1" dirty="0">
                <a:latin typeface="Times New Roman" charset="0"/>
                <a:ea typeface="Times New Roman" charset="0"/>
                <a:cs typeface="Times New Roman" charset="0"/>
              </a:rPr>
              <a:t> 1: </a:t>
            </a:r>
            <a:r>
              <a:rPr lang="en-US" sz="2400" i="1" dirty="0" err="1">
                <a:latin typeface="Times New Roman" charset="0"/>
                <a:ea typeface="Times New Roman" charset="0"/>
                <a:cs typeface="Times New Roman" charset="0"/>
              </a:rPr>
              <a:t>Đặt</a:t>
            </a:r>
            <a:r>
              <a:rPr lang="en-US" sz="2400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sz="2400" i="1" dirty="0" err="1">
                <a:latin typeface="Times New Roman" charset="0"/>
                <a:ea typeface="Times New Roman" charset="0"/>
                <a:cs typeface="Times New Roman" charset="0"/>
              </a:rPr>
              <a:t>tính</a:t>
            </a:r>
            <a:endParaRPr lang="en-US" sz="2400" i="1" dirty="0">
              <a:latin typeface="Times New Roman" charset="0"/>
              <a:ea typeface="Times New Roman" charset="0"/>
              <a:cs typeface="Times New Roman" charset="0"/>
            </a:endParaRPr>
          </a:p>
          <a:p>
            <a:pPr algn="just">
              <a:buFontTx/>
              <a:buNone/>
            </a:pPr>
            <a:r>
              <a:rPr lang="en-US" sz="2400" i="1" dirty="0">
                <a:latin typeface="Times New Roman" charset="0"/>
                <a:ea typeface="Times New Roman" charset="0"/>
                <a:cs typeface="Times New Roman" charset="0"/>
              </a:rPr>
              <a:t>  + </a:t>
            </a:r>
            <a:r>
              <a:rPr lang="en-US" sz="2400" i="1" dirty="0" err="1">
                <a:latin typeface="Times New Roman" charset="0"/>
                <a:ea typeface="Times New Roman" charset="0"/>
                <a:cs typeface="Times New Roman" charset="0"/>
              </a:rPr>
              <a:t>Bước</a:t>
            </a:r>
            <a:r>
              <a:rPr lang="en-US" sz="2400" i="1" dirty="0">
                <a:latin typeface="Times New Roman" charset="0"/>
                <a:ea typeface="Times New Roman" charset="0"/>
                <a:cs typeface="Times New Roman" charset="0"/>
              </a:rPr>
              <a:t> 2: </a:t>
            </a:r>
            <a:r>
              <a:rPr lang="en-US" sz="2400" i="1" dirty="0" err="1">
                <a:latin typeface="Times New Roman" charset="0"/>
                <a:ea typeface="Times New Roman" charset="0"/>
                <a:cs typeface="Times New Roman" charset="0"/>
              </a:rPr>
              <a:t>Tính</a:t>
            </a:r>
            <a:endParaRPr lang="en-US" sz="2400" i="1" dirty="0">
              <a:latin typeface="Times New Roman" charset="0"/>
              <a:ea typeface="Times New Roman" charset="0"/>
              <a:cs typeface="Times New Roman" charset="0"/>
            </a:endParaRPr>
          </a:p>
          <a:p>
            <a:pPr algn="just">
              <a:buFontTx/>
              <a:buNone/>
            </a:pPr>
            <a:r>
              <a:rPr lang="en-US" sz="2400" i="1" dirty="0">
                <a:latin typeface="Times New Roman" charset="0"/>
                <a:ea typeface="Times New Roman" charset="0"/>
                <a:cs typeface="Times New Roman" charset="0"/>
              </a:rPr>
              <a:t>  + Ta </a:t>
            </a:r>
            <a:r>
              <a:rPr lang="en-US" sz="2400" i="1" dirty="0" err="1">
                <a:latin typeface="Times New Roman" charset="0"/>
                <a:ea typeface="Times New Roman" charset="0"/>
                <a:cs typeface="Times New Roman" charset="0"/>
              </a:rPr>
              <a:t>lấy</a:t>
            </a:r>
            <a:r>
              <a:rPr lang="en-US" sz="2400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sz="2400" i="1" dirty="0" err="1">
                <a:latin typeface="Times New Roman" charset="0"/>
                <a:ea typeface="Times New Roman" charset="0"/>
                <a:cs typeface="Times New Roman" charset="0"/>
              </a:rPr>
              <a:t>thừa</a:t>
            </a:r>
            <a:r>
              <a:rPr lang="en-US" sz="2400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sz="2400" i="1" dirty="0" err="1">
                <a:latin typeface="Times New Roman" charset="0"/>
                <a:ea typeface="Times New Roman" charset="0"/>
                <a:cs typeface="Times New Roman" charset="0"/>
              </a:rPr>
              <a:t>số</a:t>
            </a:r>
            <a:r>
              <a:rPr lang="en-US" sz="2400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sz="2400" i="1" dirty="0" err="1">
                <a:latin typeface="Times New Roman" charset="0"/>
                <a:ea typeface="Times New Roman" charset="0"/>
                <a:cs typeface="Times New Roman" charset="0"/>
              </a:rPr>
              <a:t>thứ</a:t>
            </a:r>
            <a:r>
              <a:rPr lang="en-US" sz="2400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sz="2400" i="1" dirty="0" err="1">
                <a:latin typeface="Times New Roman" charset="0"/>
                <a:ea typeface="Times New Roman" charset="0"/>
                <a:cs typeface="Times New Roman" charset="0"/>
              </a:rPr>
              <a:t>hai</a:t>
            </a:r>
            <a:r>
              <a:rPr lang="en-US" sz="2400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sz="2400" i="1" dirty="0" err="1">
                <a:latin typeface="Times New Roman" charset="0"/>
                <a:ea typeface="Times New Roman" charset="0"/>
                <a:cs typeface="Times New Roman" charset="0"/>
              </a:rPr>
              <a:t>nhân</a:t>
            </a:r>
            <a:r>
              <a:rPr lang="en-US" sz="2400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sz="2400" i="1" dirty="0" err="1">
                <a:latin typeface="Times New Roman" charset="0"/>
                <a:ea typeface="Times New Roman" charset="0"/>
                <a:cs typeface="Times New Roman" charset="0"/>
              </a:rPr>
              <a:t>với</a:t>
            </a:r>
            <a:r>
              <a:rPr lang="en-US" sz="2400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sz="2400" i="1" dirty="0" err="1">
                <a:latin typeface="Times New Roman" charset="0"/>
                <a:ea typeface="Times New Roman" charset="0"/>
                <a:cs typeface="Times New Roman" charset="0"/>
              </a:rPr>
              <a:t>từng</a:t>
            </a:r>
            <a:r>
              <a:rPr lang="en-US" sz="2400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sz="2400" i="1" dirty="0" err="1">
                <a:latin typeface="Times New Roman" charset="0"/>
                <a:ea typeface="Times New Roman" charset="0"/>
                <a:cs typeface="Times New Roman" charset="0"/>
              </a:rPr>
              <a:t>số</a:t>
            </a:r>
            <a:r>
              <a:rPr lang="en-US" sz="2400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sz="2400" i="1" dirty="0" err="1">
                <a:latin typeface="Times New Roman" charset="0"/>
                <a:ea typeface="Times New Roman" charset="0"/>
                <a:cs typeface="Times New Roman" charset="0"/>
              </a:rPr>
              <a:t>của</a:t>
            </a:r>
            <a:r>
              <a:rPr lang="en-US" sz="2400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sz="2400" i="1" dirty="0" err="1">
                <a:latin typeface="Times New Roman" charset="0"/>
                <a:ea typeface="Times New Roman" charset="0"/>
                <a:cs typeface="Times New Roman" charset="0"/>
              </a:rPr>
              <a:t>thừa</a:t>
            </a:r>
            <a:r>
              <a:rPr lang="en-US" sz="2400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sz="2400" i="1" dirty="0" err="1">
                <a:latin typeface="Times New Roman" charset="0"/>
                <a:ea typeface="Times New Roman" charset="0"/>
                <a:cs typeface="Times New Roman" charset="0"/>
              </a:rPr>
              <a:t>số</a:t>
            </a:r>
            <a:r>
              <a:rPr lang="en-US" sz="2400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sz="2400" i="1" dirty="0" err="1">
                <a:latin typeface="Times New Roman" charset="0"/>
                <a:ea typeface="Times New Roman" charset="0"/>
                <a:cs typeface="Times New Roman" charset="0"/>
              </a:rPr>
              <a:t>thứ</a:t>
            </a:r>
            <a:r>
              <a:rPr lang="en-US" sz="2400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sz="2400" i="1" dirty="0" err="1">
                <a:latin typeface="Times New Roman" charset="0"/>
                <a:ea typeface="Times New Roman" charset="0"/>
                <a:cs typeface="Times New Roman" charset="0"/>
              </a:rPr>
              <a:t>nhất</a:t>
            </a:r>
            <a:r>
              <a:rPr lang="en-US" sz="2400" i="1" dirty="0">
                <a:latin typeface="Times New Roman" charset="0"/>
                <a:ea typeface="Times New Roman" charset="0"/>
                <a:cs typeface="Times New Roman" charset="0"/>
              </a:rPr>
              <a:t>.</a:t>
            </a:r>
          </a:p>
          <a:p>
            <a:pPr algn="just">
              <a:buFontTx/>
              <a:buNone/>
            </a:pPr>
            <a:r>
              <a:rPr lang="en-US" sz="2400" i="1" dirty="0">
                <a:latin typeface="Times New Roman" charset="0"/>
                <a:ea typeface="Times New Roman" charset="0"/>
                <a:cs typeface="Times New Roman" charset="0"/>
              </a:rPr>
              <a:t>  + </a:t>
            </a:r>
            <a:r>
              <a:rPr lang="en-US" sz="2400" i="1" dirty="0" err="1">
                <a:latin typeface="Times New Roman" charset="0"/>
                <a:ea typeface="Times New Roman" charset="0"/>
                <a:cs typeface="Times New Roman" charset="0"/>
              </a:rPr>
              <a:t>Nhân</a:t>
            </a:r>
            <a:r>
              <a:rPr lang="en-US" sz="2400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sz="2400" i="1" dirty="0" err="1">
                <a:latin typeface="Times New Roman" charset="0"/>
                <a:ea typeface="Times New Roman" charset="0"/>
                <a:cs typeface="Times New Roman" charset="0"/>
              </a:rPr>
              <a:t>theo</a:t>
            </a:r>
            <a:r>
              <a:rPr lang="en-US" sz="2400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sz="2400" i="1" dirty="0" err="1">
                <a:latin typeface="Times New Roman" charset="0"/>
                <a:ea typeface="Times New Roman" charset="0"/>
                <a:cs typeface="Times New Roman" charset="0"/>
              </a:rPr>
              <a:t>thứ</a:t>
            </a:r>
            <a:r>
              <a:rPr lang="en-US" sz="2400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sz="2400" i="1" dirty="0" err="1">
                <a:latin typeface="Times New Roman" charset="0"/>
                <a:ea typeface="Times New Roman" charset="0"/>
                <a:cs typeface="Times New Roman" charset="0"/>
              </a:rPr>
              <a:t>tự</a:t>
            </a:r>
            <a:r>
              <a:rPr lang="en-US" sz="2400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sz="2400" i="1" dirty="0" err="1">
                <a:latin typeface="Times New Roman" charset="0"/>
                <a:ea typeface="Times New Roman" charset="0"/>
                <a:cs typeface="Times New Roman" charset="0"/>
              </a:rPr>
              <a:t>bắt</a:t>
            </a:r>
            <a:r>
              <a:rPr lang="en-US" sz="2400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sz="2400" i="1" dirty="0" err="1">
                <a:latin typeface="Times New Roman" charset="0"/>
                <a:ea typeface="Times New Roman" charset="0"/>
                <a:cs typeface="Times New Roman" charset="0"/>
              </a:rPr>
              <a:t>đầu</a:t>
            </a:r>
            <a:r>
              <a:rPr lang="en-US" sz="2400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sz="2400" i="1" dirty="0" err="1">
                <a:latin typeface="Times New Roman" charset="0"/>
                <a:ea typeface="Times New Roman" charset="0"/>
                <a:cs typeface="Times New Roman" charset="0"/>
              </a:rPr>
              <a:t>từ</a:t>
            </a:r>
            <a:r>
              <a:rPr lang="en-US" sz="2400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sz="2400" i="1" dirty="0" err="1">
                <a:latin typeface="Times New Roman" charset="0"/>
                <a:ea typeface="Times New Roman" charset="0"/>
                <a:cs typeface="Times New Roman" charset="0"/>
              </a:rPr>
              <a:t>phải</a:t>
            </a:r>
            <a:r>
              <a:rPr lang="en-US" sz="2400" i="1" dirty="0">
                <a:latin typeface="Times New Roman" charset="0"/>
                <a:ea typeface="Times New Roman" charset="0"/>
                <a:cs typeface="Times New Roman" charset="0"/>
              </a:rPr>
              <a:t> sang </a:t>
            </a:r>
            <a:r>
              <a:rPr lang="en-US" sz="2400" i="1" dirty="0" err="1">
                <a:latin typeface="Times New Roman" charset="0"/>
                <a:ea typeface="Times New Roman" charset="0"/>
                <a:cs typeface="Times New Roman" charset="0"/>
              </a:rPr>
              <a:t>trái</a:t>
            </a:r>
            <a:r>
              <a:rPr lang="en-US" sz="2400" i="1" dirty="0">
                <a:latin typeface="Times New Roman" charset="0"/>
                <a:ea typeface="Times New Roman" charset="0"/>
                <a:cs typeface="Times New Roman" charset="0"/>
              </a:rPr>
              <a:t> .</a:t>
            </a:r>
          </a:p>
          <a:p>
            <a:pPr algn="just">
              <a:buFontTx/>
              <a:buNone/>
            </a:pPr>
            <a:endParaRPr lang="en-US" sz="2400" i="1" dirty="0">
              <a:solidFill>
                <a:srgbClr val="0000FF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70665" name="Rectangle 9"/>
          <p:cNvSpPr>
            <a:spLocks noChangeArrowheads="1"/>
          </p:cNvSpPr>
          <p:nvPr/>
        </p:nvSpPr>
        <p:spPr bwMode="auto">
          <a:xfrm>
            <a:off x="1524000" y="1056044"/>
            <a:ext cx="91440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fontAlgn="base">
              <a:spcAft>
                <a:spcPct val="0"/>
              </a:spcAft>
              <a:buFontTx/>
              <a:buNone/>
            </a:pP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Times New Roman" charset="0"/>
                <a:ea typeface="Times New Roman" charset="0"/>
                <a:cs typeface="Times New Roman" charset="0"/>
              </a:rPr>
              <a:t>- </a:t>
            </a:r>
            <a:r>
              <a:rPr lang="en-US" b="1" dirty="0" err="1">
                <a:solidFill>
                  <a:srgbClr val="000000"/>
                </a:solidFill>
                <a:latin typeface="Times New Roman" charset="0"/>
                <a:ea typeface="Times New Roman" charset="0"/>
                <a:cs typeface="Times New Roman" charset="0"/>
              </a:rPr>
              <a:t>Muốn</a:t>
            </a:r>
            <a:r>
              <a:rPr lang="en-US" b="1" dirty="0">
                <a:solidFill>
                  <a:srgbClr val="000000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Times New Roman" charset="0"/>
                <a:ea typeface="Times New Roman" charset="0"/>
                <a:cs typeface="Times New Roman" charset="0"/>
              </a:rPr>
              <a:t>nhân</a:t>
            </a:r>
            <a:r>
              <a:rPr lang="en-US" b="1" dirty="0">
                <a:solidFill>
                  <a:srgbClr val="000000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Times New Roman" charset="0"/>
                <a:ea typeface="Times New Roman" charset="0"/>
                <a:cs typeface="Times New Roman" charset="0"/>
              </a:rPr>
              <a:t>số</a:t>
            </a:r>
            <a:r>
              <a:rPr lang="en-US" b="1" dirty="0">
                <a:solidFill>
                  <a:srgbClr val="000000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Times New Roman" charset="0"/>
                <a:ea typeface="Times New Roman" charset="0"/>
                <a:cs typeface="Times New Roman" charset="0"/>
              </a:rPr>
              <a:t>có</a:t>
            </a:r>
            <a:r>
              <a:rPr lang="en-US" b="1" dirty="0">
                <a:solidFill>
                  <a:srgbClr val="000000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Times New Roman" charset="0"/>
                <a:ea typeface="Times New Roman" charset="0"/>
                <a:cs typeface="Times New Roman" charset="0"/>
              </a:rPr>
              <a:t>năm</a:t>
            </a:r>
            <a:r>
              <a:rPr lang="en-US" b="1" dirty="0">
                <a:solidFill>
                  <a:srgbClr val="000000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Times New Roman" charset="0"/>
                <a:ea typeface="Times New Roman" charset="0"/>
                <a:cs typeface="Times New Roman" charset="0"/>
              </a:rPr>
              <a:t>chữ</a:t>
            </a:r>
            <a:r>
              <a:rPr lang="en-US" b="1" dirty="0">
                <a:solidFill>
                  <a:srgbClr val="000000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Times New Roman" charset="0"/>
                <a:ea typeface="Times New Roman" charset="0"/>
                <a:cs typeface="Times New Roman" charset="0"/>
              </a:rPr>
              <a:t>số</a:t>
            </a:r>
            <a:r>
              <a:rPr lang="en-US" b="1" dirty="0">
                <a:solidFill>
                  <a:srgbClr val="000000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Times New Roman" charset="0"/>
                <a:ea typeface="Times New Roman" charset="0"/>
                <a:cs typeface="Times New Roman" charset="0"/>
              </a:rPr>
              <a:t>với</a:t>
            </a:r>
            <a:r>
              <a:rPr lang="en-US" b="1" dirty="0">
                <a:solidFill>
                  <a:srgbClr val="000000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Times New Roman" charset="0"/>
                <a:ea typeface="Times New Roman" charset="0"/>
                <a:cs typeface="Times New Roman" charset="0"/>
              </a:rPr>
              <a:t>số</a:t>
            </a:r>
            <a:r>
              <a:rPr lang="en-US" b="1" dirty="0">
                <a:solidFill>
                  <a:srgbClr val="000000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Times New Roman" charset="0"/>
                <a:ea typeface="Times New Roman" charset="0"/>
                <a:cs typeface="Times New Roman" charset="0"/>
              </a:rPr>
              <a:t>có</a:t>
            </a:r>
            <a:r>
              <a:rPr lang="en-US" b="1" dirty="0">
                <a:solidFill>
                  <a:srgbClr val="000000"/>
                </a:solidFill>
                <a:latin typeface="Times New Roman" charset="0"/>
                <a:ea typeface="Times New Roman" charset="0"/>
                <a:cs typeface="Times New Roman" charset="0"/>
              </a:rPr>
              <a:t>  </a:t>
            </a:r>
            <a:r>
              <a:rPr lang="en-US" b="1" dirty="0" err="1">
                <a:solidFill>
                  <a:srgbClr val="000000"/>
                </a:solidFill>
                <a:latin typeface="Times New Roman" charset="0"/>
                <a:ea typeface="Times New Roman" charset="0"/>
                <a:cs typeface="Times New Roman" charset="0"/>
              </a:rPr>
              <a:t>một</a:t>
            </a:r>
            <a:r>
              <a:rPr lang="en-US" b="1" dirty="0">
                <a:solidFill>
                  <a:srgbClr val="000000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Times New Roman" charset="0"/>
                <a:ea typeface="Times New Roman" charset="0"/>
                <a:cs typeface="Times New Roman" charset="0"/>
              </a:rPr>
              <a:t>chữ</a:t>
            </a:r>
            <a:r>
              <a:rPr lang="en-US" b="1" dirty="0">
                <a:solidFill>
                  <a:srgbClr val="000000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Times New Roman" charset="0"/>
                <a:ea typeface="Times New Roman" charset="0"/>
                <a:cs typeface="Times New Roman" charset="0"/>
              </a:rPr>
              <a:t>số</a:t>
            </a:r>
            <a:r>
              <a:rPr lang="en-US" b="1" dirty="0">
                <a:solidFill>
                  <a:srgbClr val="000000"/>
                </a:solidFill>
                <a:latin typeface="Times New Roman" charset="0"/>
                <a:ea typeface="Times New Roman" charset="0"/>
                <a:cs typeface="Times New Roman" charset="0"/>
              </a:rPr>
              <a:t> ta </a:t>
            </a:r>
            <a:r>
              <a:rPr lang="en-US" b="1" dirty="0" err="1">
                <a:solidFill>
                  <a:srgbClr val="000000"/>
                </a:solidFill>
                <a:latin typeface="Times New Roman" charset="0"/>
                <a:ea typeface="Times New Roman" charset="0"/>
                <a:cs typeface="Times New Roman" charset="0"/>
              </a:rPr>
              <a:t>làm</a:t>
            </a:r>
            <a:r>
              <a:rPr lang="en-US" b="1" dirty="0">
                <a:solidFill>
                  <a:srgbClr val="000000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Times New Roman" charset="0"/>
                <a:ea typeface="Times New Roman" charset="0"/>
                <a:cs typeface="Times New Roman" charset="0"/>
              </a:rPr>
              <a:t>như</a:t>
            </a:r>
            <a:r>
              <a:rPr lang="en-US" b="1" dirty="0">
                <a:solidFill>
                  <a:srgbClr val="000000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Times New Roman" charset="0"/>
                <a:ea typeface="Times New Roman" charset="0"/>
                <a:cs typeface="Times New Roman" charset="0"/>
              </a:rPr>
              <a:t>sau</a:t>
            </a:r>
            <a:r>
              <a:rPr lang="en-US" b="1" dirty="0">
                <a:solidFill>
                  <a:srgbClr val="000000"/>
                </a:solidFill>
                <a:latin typeface="Times New Roman" charset="0"/>
                <a:ea typeface="Times New Roman" charset="0"/>
                <a:cs typeface="Times New Roman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485080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06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70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5433" y="710160"/>
            <a:ext cx="9598826" cy="1807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221520"/>
      </p:ext>
    </p:extLst>
  </p:cSld>
  <p:clrMapOvr>
    <a:masterClrMapping/>
  </p:clrMapOvr>
  <p:transition>
    <p:push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018773" y="513567"/>
            <a:ext cx="676405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5400" dirty="0" err="1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endParaRPr lang="en-US" sz="5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31 504 x 3                                           23 162 x 4</a:t>
            </a:r>
          </a:p>
        </p:txBody>
      </p:sp>
    </p:spTree>
    <p:extLst>
      <p:ext uri="{BB962C8B-B14F-4D97-AF65-F5344CB8AC3E}">
        <p14:creationId xmlns:p14="http://schemas.microsoft.com/office/powerpoint/2010/main" val="5420580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3686" y="429643"/>
            <a:ext cx="8144731" cy="2526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5892066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31</TotalTime>
  <Words>228</Words>
  <Application>Microsoft Office PowerPoint</Application>
  <PresentationFormat>Widescreen</PresentationFormat>
  <Paragraphs>41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Calibri</vt:lpstr>
      <vt:lpstr>Century Gothic</vt:lpstr>
      <vt:lpstr>Montserrat ExtraBold</vt:lpstr>
      <vt:lpstr>Times New Roman</vt:lpstr>
      <vt:lpstr>VNI-Times</vt:lpstr>
      <vt:lpstr>Wingdings 3</vt:lpstr>
      <vt:lpstr>Wisp</vt:lpstr>
      <vt:lpstr>PowerPoint Presentation</vt:lpstr>
      <vt:lpstr>PowerPoint Presentation</vt:lpstr>
      <vt:lpstr>PowerPoint Presentation</vt:lpstr>
      <vt:lpstr>PowerPoint Presentation</vt:lpstr>
      <vt:lpstr>QUY TẮC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</dc:title>
  <dc:creator>Microsoft Office User</dc:creator>
  <cp:lastModifiedBy>Administrator</cp:lastModifiedBy>
  <cp:revision>6</cp:revision>
  <dcterms:created xsi:type="dcterms:W3CDTF">2022-04-06T12:25:48Z</dcterms:created>
  <dcterms:modified xsi:type="dcterms:W3CDTF">2025-04-17T11:39:04Z</dcterms:modified>
</cp:coreProperties>
</file>