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tmp" ContentType="image/png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73" r:id="rId16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75BE2-8988-43DA-AB96-2401D3B83347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3136D-55E4-4B03-8107-087816275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184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75BE2-8988-43DA-AB96-2401D3B83347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3136D-55E4-4B03-8107-087816275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78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75BE2-8988-43DA-AB96-2401D3B83347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3136D-55E4-4B03-8107-087816275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97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6"/>
            <a:ext cx="12192000" cy="908427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2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2003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81C43-8C97-4787-9E67-6FEE1D84B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585F07-951E-439A-A7DB-15EAAACEF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62ED7-EB9D-47A9-BF9F-E8FBF1E3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4A0AA-8FD5-4C86-8F31-3D31ABD0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F7E8D-06E8-4965-9227-B2B540DF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434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24271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9041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97777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36636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44701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9501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75BE2-8988-43DA-AB96-2401D3B83347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3136D-55E4-4B03-8107-087816275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5363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08004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90680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41967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09166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57882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97186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11134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8100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23387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959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75BE2-8988-43DA-AB96-2401D3B83347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3136D-55E4-4B03-8107-087816275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3834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87925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34025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36801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43134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47905-26D5-4AAD-B9AA-0768E6AC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04625-889A-4B5E-91DF-886F4BF9A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DD92D-CB11-4825-A48A-651A8410E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2DDC4-A3D2-4682-8945-C0DA250D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8F52F-B27B-49CB-A3E9-CD723026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09416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D51D3-81D0-47D0-AFBB-001ADDD3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BC757-CD1E-4576-A47C-CB261696F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8A03A0-58CF-4752-9C67-37DF396D5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38A83D-B1BD-46AF-9B04-690C8CE8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369FEE-1515-4398-953A-3B8604E0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5AF395-FE11-4E4D-8D74-BFCA29B7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7141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58389-E235-40B6-936E-696FC894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4DAA47-EFF5-4C2F-9FDC-F931255CB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C21C54-9AE0-411F-9D51-FEFD85BFD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FFB7A6-68BD-4C89-BA50-7D80DB075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DE108A-A856-441A-966E-3E2BB7188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5D45AB-AD0C-43BD-9C71-577057BE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C994C8-55A9-4DE7-A292-E46EFB61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0AFCDF-7718-40FD-9C0C-F867AE62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3672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A30F2-0C34-4AAF-BD4B-54C04629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8AC8DE-6E65-40FA-970C-7DD78403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6379B1-A738-45D1-9C4D-7A96F3D6F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3EE0E8-8B6F-4941-AE51-E8A78DF2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36035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7FD9B6-FCA8-493A-8121-06350FF8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BAF242-37ED-4A7C-8CB1-E0E05373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786D51-30FA-4C5E-AA2C-4F456027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5979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A13A2-0F07-409B-831B-72D749F7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E48B1-9887-47FC-8B33-EFB791754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2928A-5C9B-4E0E-ACA5-DAC8E8FE6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497BF-46D2-4ED7-92A6-A0DF26DB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C497B6-F20A-41CF-BF5E-E84D9A71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0B5738-71BB-4769-8CEA-5E666A5E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3203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75BE2-8988-43DA-AB96-2401D3B83347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3136D-55E4-4B03-8107-087816275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117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FE272-8DF8-4794-AC33-8E0DC5354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5D5AD1-1ACC-41B3-9D01-029208B9B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274EE8-8D24-4E30-85CE-3EAE8BCBF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6C8062-9A78-4204-B41B-1281F052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CE470-79B5-4EC6-A8D6-3CDD3BC8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23C154-4DC8-4458-89AB-A8E9B3F9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33088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62CCB-63AE-4BC5-882D-1818C3CE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D9169F-AF3E-40B1-BC18-85A4C7B10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1AE00-ACD7-4A15-B185-BC11A1F04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37F78-7CCD-411A-9584-8030271C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8F386-8401-4BD2-A118-F02C56B8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9671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4702B4-D98D-4F11-BE96-F1FF275EA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53901C-0C8D-4F10-9997-6AE651BBC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520DE-DAA5-40CC-A3CE-E592942F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7F7B6-A811-4FA8-B655-68D93BFD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D84E9-52C2-4612-8A21-06EFD27E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3351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75BE2-8988-43DA-AB96-2401D3B83347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3136D-55E4-4B03-8107-087816275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252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75BE2-8988-43DA-AB96-2401D3B83347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3136D-55E4-4B03-8107-087816275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847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75BE2-8988-43DA-AB96-2401D3B83347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3136D-55E4-4B03-8107-087816275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03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75BE2-8988-43DA-AB96-2401D3B83347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3136D-55E4-4B03-8107-087816275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203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75BE2-8988-43DA-AB96-2401D3B83347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3136D-55E4-4B03-8107-087816275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06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75BE2-8988-43DA-AB96-2401D3B83347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3136D-55E4-4B03-8107-087816275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790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A2E02D-E0E2-4A80-8F57-8FE31FB5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E03057-A137-4B19-865C-2FC72969C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FA37F-7CDF-4AA6-93AE-94B3FA4F4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D6ECB-C279-47B4-8FA3-DE1ADCE70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48301-85C3-4A8E-BC22-25CE7E8FE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4037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90" r:id="rId3"/>
    <p:sldLayoutId id="2147483689" r:id="rId4"/>
    <p:sldLayoutId id="2147483688" r:id="rId5"/>
    <p:sldLayoutId id="2147483687" r:id="rId6"/>
    <p:sldLayoutId id="2147483686" r:id="rId7"/>
    <p:sldLayoutId id="2147483685" r:id="rId8"/>
    <p:sldLayoutId id="2147483684" r:id="rId9"/>
    <p:sldLayoutId id="2147483683" r:id="rId10"/>
    <p:sldLayoutId id="2147483682" r:id="rId11"/>
    <p:sldLayoutId id="2147483681" r:id="rId12"/>
    <p:sldLayoutId id="2147483680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tm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2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gif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2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gif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2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gif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2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gif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2447542" y="2824390"/>
            <a:ext cx="7229858" cy="1193480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152400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7" y="4953007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78" y="4165377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2447541" y="3077126"/>
            <a:ext cx="7315200" cy="725432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oai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-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oay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-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uây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1)</a:t>
            </a:r>
            <a:endParaRPr lang="en-US" sz="40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643952" y="-18953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7902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H4scb9Uy6rHi1LQcuoGd2QoXd6lhhw0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1792" y="78377"/>
            <a:ext cx="11274151" cy="6341566"/>
          </a:xfrm>
        </p:spPr>
      </p:pic>
    </p:spTree>
    <p:extLst>
      <p:ext uri="{BB962C8B-B14F-4D97-AF65-F5344CB8AC3E}">
        <p14:creationId xmlns:p14="http://schemas.microsoft.com/office/powerpoint/2010/main" val="144026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9" y="470263"/>
            <a:ext cx="12120602" cy="5730240"/>
          </a:xfrm>
        </p:spPr>
      </p:pic>
    </p:spTree>
    <p:extLst>
      <p:ext uri="{BB962C8B-B14F-4D97-AF65-F5344CB8AC3E}">
        <p14:creationId xmlns:p14="http://schemas.microsoft.com/office/powerpoint/2010/main" val="2014515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3705504" y="1868258"/>
            <a:ext cx="2494086" cy="2640378"/>
            <a:chOff x="2956888" y="5284382"/>
            <a:chExt cx="2494086" cy="2640378"/>
          </a:xfrm>
        </p:grpSpPr>
        <p:grpSp>
          <p:nvGrpSpPr>
            <p:cNvPr id="57" name="Group 56"/>
            <p:cNvGrpSpPr/>
            <p:nvPr/>
          </p:nvGrpSpPr>
          <p:grpSpPr>
            <a:xfrm>
              <a:off x="2973386" y="5284382"/>
              <a:ext cx="2477588" cy="2640378"/>
              <a:chOff x="3495404" y="4046912"/>
              <a:chExt cx="2477588" cy="2640378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3505752" y="4703234"/>
                <a:ext cx="2438400" cy="0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2" name="Group 51"/>
              <p:cNvGrpSpPr/>
              <p:nvPr/>
            </p:nvGrpSpPr>
            <p:grpSpPr>
              <a:xfrm>
                <a:off x="3495404" y="4046912"/>
                <a:ext cx="2477588" cy="2640378"/>
                <a:chOff x="4153989" y="1757449"/>
                <a:chExt cx="2477588" cy="2640378"/>
              </a:xfrm>
            </p:grpSpPr>
            <p:sp>
              <p:nvSpPr>
                <p:cNvPr id="13" name="TextBox 12"/>
                <p:cNvSpPr txBox="1"/>
                <p:nvPr/>
              </p:nvSpPr>
              <p:spPr>
                <a:xfrm>
                  <a:off x="4153989" y="1759129"/>
                  <a:ext cx="2477588" cy="2638698"/>
                </a:xfrm>
                <a:prstGeom prst="rect">
                  <a:avLst/>
                </a:prstGeom>
                <a:noFill/>
                <a:ln w="28575">
                  <a:solidFill>
                    <a:srgbClr val="00B0F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US" dirty="0"/>
                </a:p>
              </p:txBody>
            </p: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5349232" y="1757449"/>
                  <a:ext cx="0" cy="2638698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TextBox 20"/>
                <p:cNvSpPr txBox="1"/>
                <p:nvPr/>
              </p:nvSpPr>
              <p:spPr>
                <a:xfrm>
                  <a:off x="4280264" y="1920186"/>
                  <a:ext cx="124025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err="1">
                      <a:latin typeface="UTM Avo" panose="02040603050506020204" pitchFamily="18" charset="0"/>
                    </a:rPr>
                    <a:t>Chục</a:t>
                  </a:r>
                  <a:endParaRPr lang="en-US" sz="2400" dirty="0">
                    <a:latin typeface="UTM Avo" panose="02040603050506020204" pitchFamily="18" charset="0"/>
                  </a:endParaRP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5390606" y="1920186"/>
                  <a:ext cx="122355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err="1">
                      <a:latin typeface="UTM Avo" panose="02040603050506020204" pitchFamily="18" charset="0"/>
                    </a:rPr>
                    <a:t>Đơn</a:t>
                  </a:r>
                  <a:r>
                    <a:rPr lang="en-US" sz="2400" dirty="0">
                      <a:latin typeface="UTM Avo" panose="02040603050506020204" pitchFamily="18" charset="0"/>
                    </a:rPr>
                    <a:t> </a:t>
                  </a:r>
                  <a:r>
                    <a:rPr lang="en-US" sz="2400" dirty="0" err="1">
                      <a:latin typeface="UTM Avo" panose="02040603050506020204" pitchFamily="18" charset="0"/>
                    </a:rPr>
                    <a:t>vị</a:t>
                  </a:r>
                  <a:endParaRPr lang="en-US" sz="2400" dirty="0">
                    <a:latin typeface="UTM Avo" panose="02040603050506020204" pitchFamily="18" charset="0"/>
                  </a:endParaRPr>
                </a:p>
              </p:txBody>
            </p:sp>
          </p:grpSp>
        </p:grpSp>
        <p:cxnSp>
          <p:nvCxnSpPr>
            <p:cNvPr id="28" name="Straight Connector 27"/>
            <p:cNvCxnSpPr/>
            <p:nvPr/>
          </p:nvCxnSpPr>
          <p:spPr>
            <a:xfrm>
              <a:off x="2956888" y="7205077"/>
              <a:ext cx="2447341" cy="854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Rounded Rectangle 4"/>
          <p:cNvSpPr/>
          <p:nvPr/>
        </p:nvSpPr>
        <p:spPr>
          <a:xfrm>
            <a:off x="661851" y="670560"/>
            <a:ext cx="2455818" cy="4807131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5" idx="1"/>
            <a:endCxn id="5" idx="3"/>
          </p:cNvCxnSpPr>
          <p:nvPr/>
        </p:nvCxnSpPr>
        <p:spPr>
          <a:xfrm>
            <a:off x="661851" y="3074126"/>
            <a:ext cx="2455818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66" y="862606"/>
            <a:ext cx="1470787" cy="2019475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951" y="3181595"/>
            <a:ext cx="1402202" cy="208806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214824" y="2547214"/>
            <a:ext cx="613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58176" y="2548170"/>
            <a:ext cx="613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UTM Avo" panose="02040603050506020204" pitchFamily="18" charset="0"/>
              </a:rPr>
              <a:t>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172019" y="3205867"/>
            <a:ext cx="613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46998" y="3205867"/>
            <a:ext cx="613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731381" y="2793254"/>
            <a:ext cx="613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UTM Avo" panose="02040603050506020204" pitchFamily="18" charset="0"/>
              </a:rPr>
              <a:t>+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189873" y="3852765"/>
            <a:ext cx="613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348459" y="3880772"/>
            <a:ext cx="613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UTM Avo" panose="02040603050506020204" pitchFamily="18" charset="0"/>
              </a:rPr>
              <a:t>9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782288" y="1994631"/>
            <a:ext cx="940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25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739868" y="2735721"/>
            <a:ext cx="940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14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387025" y="2405111"/>
            <a:ext cx="613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</a:rPr>
              <a:t>+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6739868" y="3378029"/>
            <a:ext cx="78377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000863" y="3342148"/>
            <a:ext cx="940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9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744254" y="3342148"/>
            <a:ext cx="940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70326" y="2244778"/>
            <a:ext cx="4192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- 5 </a:t>
            </a:r>
            <a:r>
              <a:rPr lang="en-US" sz="2400" dirty="0" err="1">
                <a:latin typeface="UTM Avo" panose="02040603050506020204" pitchFamily="18" charset="0"/>
              </a:rPr>
              <a:t>cộng</a:t>
            </a:r>
            <a:r>
              <a:rPr lang="en-US" sz="2400" dirty="0">
                <a:latin typeface="UTM Avo" panose="02040603050506020204" pitchFamily="18" charset="0"/>
              </a:rPr>
              <a:t> 4 </a:t>
            </a:r>
            <a:r>
              <a:rPr lang="en-US" sz="2400" dirty="0" err="1">
                <a:latin typeface="UTM Avo" panose="02040603050506020204" pitchFamily="18" charset="0"/>
              </a:rPr>
              <a:t>bằng</a:t>
            </a:r>
            <a:r>
              <a:rPr lang="en-US" sz="2400" dirty="0">
                <a:latin typeface="UTM Avo" panose="02040603050506020204" pitchFamily="18" charset="0"/>
              </a:rPr>
              <a:t> 9, </a:t>
            </a:r>
            <a:r>
              <a:rPr lang="en-US" sz="2400" dirty="0" err="1">
                <a:latin typeface="UTM Avo" panose="02040603050506020204" pitchFamily="18" charset="0"/>
              </a:rPr>
              <a:t>viết</a:t>
            </a:r>
            <a:r>
              <a:rPr lang="en-US" sz="2400" dirty="0">
                <a:latin typeface="UTM Avo" panose="02040603050506020204" pitchFamily="18" charset="0"/>
              </a:rPr>
              <a:t> 9 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970326" y="2746322"/>
            <a:ext cx="4192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- 2 </a:t>
            </a:r>
            <a:r>
              <a:rPr lang="en-US" sz="2400" dirty="0" err="1">
                <a:latin typeface="UTM Avo" panose="02040603050506020204" pitchFamily="18" charset="0"/>
              </a:rPr>
              <a:t>cộng</a:t>
            </a:r>
            <a:r>
              <a:rPr lang="en-US" sz="2400" dirty="0">
                <a:latin typeface="UTM Avo" panose="02040603050506020204" pitchFamily="18" charset="0"/>
              </a:rPr>
              <a:t> 1 </a:t>
            </a:r>
            <a:r>
              <a:rPr lang="en-US" sz="2400" dirty="0" err="1">
                <a:latin typeface="UTM Avo" panose="02040603050506020204" pitchFamily="18" charset="0"/>
              </a:rPr>
              <a:t>bằng</a:t>
            </a:r>
            <a:r>
              <a:rPr lang="en-US" sz="2400" dirty="0">
                <a:latin typeface="UTM Avo" panose="02040603050506020204" pitchFamily="18" charset="0"/>
              </a:rPr>
              <a:t> 3, </a:t>
            </a:r>
            <a:r>
              <a:rPr lang="en-US" sz="2400" dirty="0" err="1">
                <a:latin typeface="UTM Avo" panose="02040603050506020204" pitchFamily="18" charset="0"/>
              </a:rPr>
              <a:t>viết</a:t>
            </a:r>
            <a:r>
              <a:rPr lang="en-US" sz="2400" dirty="0">
                <a:latin typeface="UTM Avo" panose="02040603050506020204" pitchFamily="18" charset="0"/>
              </a:rPr>
              <a:t> 3 </a:t>
            </a:r>
          </a:p>
        </p:txBody>
      </p:sp>
      <p:pic>
        <p:nvPicPr>
          <p:cNvPr id="60" name="Picture 59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346" y="4984094"/>
            <a:ext cx="4614828" cy="98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7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9" grpId="0"/>
      <p:bldP spid="39" grpId="0"/>
      <p:bldP spid="40" grpId="0"/>
      <p:bldP spid="41" grpId="0"/>
      <p:bldP spid="42" grpId="0"/>
      <p:bldP spid="43" grpId="0"/>
      <p:bldP spid="47" grpId="0"/>
      <p:bldP spid="48" grpId="0"/>
      <p:bldP spid="49" grpId="0"/>
      <p:bldP spid="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8"/>
          <a:stretch/>
        </p:blipFill>
        <p:spPr>
          <a:xfrm>
            <a:off x="-69952" y="612013"/>
            <a:ext cx="12261952" cy="4462907"/>
          </a:xfrm>
        </p:spPr>
      </p:pic>
      <p:sp>
        <p:nvSpPr>
          <p:cNvPr id="5" name="TextBox 4"/>
          <p:cNvSpPr txBox="1"/>
          <p:nvPr/>
        </p:nvSpPr>
        <p:spPr>
          <a:xfrm>
            <a:off x="1499616" y="3657600"/>
            <a:ext cx="813816" cy="4846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44824" y="3657600"/>
            <a:ext cx="813816" cy="4846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16296" y="3657600"/>
            <a:ext cx="813816" cy="4846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586472" y="3657600"/>
            <a:ext cx="813816" cy="4846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45336" y="3576750"/>
            <a:ext cx="103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58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93592" y="3593592"/>
            <a:ext cx="103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56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79364" y="3576749"/>
            <a:ext cx="103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77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27620" y="3576748"/>
            <a:ext cx="103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99</a:t>
            </a:r>
          </a:p>
        </p:txBody>
      </p:sp>
    </p:spTree>
    <p:extLst>
      <p:ext uri="{BB962C8B-B14F-4D97-AF65-F5344CB8AC3E}">
        <p14:creationId xmlns:p14="http://schemas.microsoft.com/office/powerpoint/2010/main" val="199172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04442" y="685800"/>
            <a:ext cx="367761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DẶN DÒ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5300" y="2459504"/>
            <a:ext cx="1120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Chuẩn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bị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b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sau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: 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b="1" noProof="0">
                <a:solidFill>
                  <a:prstClr val="white"/>
                </a:solidFill>
                <a:latin typeface="UTM Avo" panose="02040603050506020204" pitchFamily="18" charset="0"/>
              </a:rPr>
              <a:t>Phép </a:t>
            </a:r>
            <a:r>
              <a:rPr lang="en-US" sz="4000" b="1" noProof="0" dirty="0" err="1">
                <a:solidFill>
                  <a:prstClr val="white"/>
                </a:solidFill>
                <a:latin typeface="UTM Avo" panose="02040603050506020204" pitchFamily="18" charset="0"/>
              </a:rPr>
              <a:t>cộng</a:t>
            </a:r>
            <a:r>
              <a:rPr lang="en-US" sz="4000" b="1" noProof="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b="1" noProof="0" dirty="0" err="1">
                <a:solidFill>
                  <a:prstClr val="white"/>
                </a:solidFill>
                <a:latin typeface="UTM Avo" panose="02040603050506020204" pitchFamily="18" charset="0"/>
              </a:rPr>
              <a:t>dạng</a:t>
            </a:r>
            <a:r>
              <a:rPr lang="en-US" sz="4000" b="1" noProof="0" dirty="0">
                <a:solidFill>
                  <a:prstClr val="white"/>
                </a:solidFill>
                <a:latin typeface="UTM Avo" panose="02040603050506020204" pitchFamily="18" charset="0"/>
              </a:rPr>
              <a:t> 25 </a:t>
            </a:r>
            <a:r>
              <a:rPr lang="en-US" sz="4000" b="1" dirty="0">
                <a:solidFill>
                  <a:prstClr val="white"/>
                </a:solidFill>
                <a:latin typeface="UTM Avo" panose="02040603050506020204" pitchFamily="18" charset="0"/>
              </a:rPr>
              <a:t>+</a:t>
            </a:r>
            <a:r>
              <a:rPr lang="en-US" sz="4000" b="1" noProof="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>
                <a:solidFill>
                  <a:prstClr val="white"/>
                </a:solidFill>
                <a:latin typeface="UTM Avo" panose="02040603050506020204" pitchFamily="18" charset="0"/>
              </a:rPr>
              <a:t>14</a:t>
            </a:r>
            <a:r>
              <a:rPr lang="en-US" sz="4000" b="1" noProof="0" dirty="0">
                <a:solidFill>
                  <a:prstClr val="white"/>
                </a:solidFill>
                <a:latin typeface="UTM Avo" panose="02040603050506020204" pitchFamily="18" charset="0"/>
              </a:rPr>
              <a:t> (</a:t>
            </a:r>
            <a:r>
              <a:rPr lang="en-US" sz="4000" b="1" noProof="0" dirty="0" err="1">
                <a:solidFill>
                  <a:prstClr val="white"/>
                </a:solidFill>
                <a:latin typeface="UTM Avo" panose="02040603050506020204" pitchFamily="18" charset="0"/>
              </a:rPr>
              <a:t>tiết</a:t>
            </a:r>
            <a:r>
              <a:rPr lang="en-US" sz="4000" b="1" noProof="0" dirty="0">
                <a:solidFill>
                  <a:prstClr val="white"/>
                </a:solidFill>
                <a:latin typeface="UTM Avo" panose="02040603050506020204" pitchFamily="18" charset="0"/>
              </a:rPr>
              <a:t> 2)</a:t>
            </a:r>
            <a:endParaRPr kumimoji="0" lang="en-US" sz="4000" b="1" i="0" u="none" strike="noStrike" kern="1200" cap="none" spc="0" normalizeH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10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4902200"/>
            <a:ext cx="12192000" cy="10310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Toán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lang="en-US" sz="2800" b="1" cap="all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– LỚP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all" spc="0" normalizeH="0" baseline="0" noProof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82475" cy="3429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76" name="Picture 3" descr="E:\PICTURES\A___ẢNH\Đồ vật\Đồ dùng học tập\books3_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3" y="3270250"/>
            <a:ext cx="24384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0"/>
            <a:ext cx="12184063" cy="609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marL="0" marR="0" lvl="0" indent="0" algn="ctr" defTabSz="914400" rtl="0" eaLnBrk="1" fontAlgn="auto" latinLnBrk="0" hangingPunct="1">
              <a:lnSpc>
                <a:spcPts val="37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TRƯỜNG TIỂU HỌC ÁI MỘ 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9904" y="809469"/>
            <a:ext cx="11387355" cy="2593393"/>
          </a:xfrm>
          <a:prstGeom prst="rect">
            <a:avLst/>
          </a:prstGeom>
        </p:spPr>
        <p:txBody>
          <a:bodyPr>
            <a:prstTxWarp prst="textChevro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0" cap="none" spc="0" normalizeH="0" baseline="0" noProof="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NHIỆT LIỆT CHÀO MỪNG </a:t>
            </a:r>
            <a:r>
              <a:rPr lang="en-US" sz="2000" b="1" kern="1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CÁC CON</a:t>
            </a:r>
            <a:endParaRPr kumimoji="0" lang="en-US" sz="2000" b="1" i="0" u="none" strike="noStrike" kern="10" cap="none" spc="0" normalizeH="0" baseline="0" noProof="0" dirty="0">
              <a:ln w="12700">
                <a:solidFill>
                  <a:srgbClr val="FF33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0" cap="none" spc="0" normalizeH="0" baseline="0" noProof="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ĐẾN VỚI TIẾT</a:t>
            </a:r>
            <a:r>
              <a:rPr kumimoji="0" lang="en-US" sz="2000" b="1" i="0" u="none" strike="noStrike" kern="10" cap="none" spc="0" normalizeH="0" noProof="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HỌC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07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0" y="4241800"/>
            <a:ext cx="26162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1800"/>
            <a:ext cx="2651125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2" descr="D:\HOA\A___ẢNH\Hình động\tulip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938" y="4692650"/>
            <a:ext cx="2597150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2" descr="D:\HOA\A___ẢNH\Hình động\tulip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25" y="4737100"/>
            <a:ext cx="2913063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2" descr="D:\HOA\A___ẢNH\Hình động\tulip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0" y="4406900"/>
            <a:ext cx="2913063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 descr="D:\HOA\A___ẢNH\Hình động\tulip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4546600"/>
            <a:ext cx="2597150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2" descr="D:\HOA\A___ẢNH\Hình động\tulip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1813" y="4591050"/>
            <a:ext cx="2913063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2" descr="D:\HOA\A___ẢNH\Hình động\tulip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263" y="4260850"/>
            <a:ext cx="2913063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73388" y="5549900"/>
            <a:ext cx="8362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Phép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cộng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dạng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 25 + 14 (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 1)</a:t>
            </a:r>
            <a:endParaRPr kumimoji="0" lang="en-US" sz="3200" b="0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7220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12" y="0"/>
            <a:ext cx="1222221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5640" y="1982450"/>
            <a:ext cx="71287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Khởi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động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2440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729" y="883919"/>
            <a:ext cx="2857500" cy="2857500"/>
          </a:xfrm>
          <a:prstGeom prst="rect">
            <a:avLst/>
          </a:prstGeom>
        </p:spPr>
      </p:pic>
      <p:sp>
        <p:nvSpPr>
          <p:cNvPr id="8" name="Hexagon 7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315850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Ong</a:t>
            </a: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ECB32C92-7DDE-4979-AB3A-808B65CBF3F1}"/>
              </a:ext>
            </a:extLst>
          </p:cNvPr>
          <p:cNvSpPr/>
          <p:nvPr/>
        </p:nvSpPr>
        <p:spPr>
          <a:xfrm>
            <a:off x="2471927" y="1981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non</a:t>
            </a: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CABDF488-8BEB-4D77-A429-CFB91F278DD1}"/>
              </a:ext>
            </a:extLst>
          </p:cNvPr>
          <p:cNvSpPr/>
          <p:nvPr/>
        </p:nvSpPr>
        <p:spPr>
          <a:xfrm>
            <a:off x="6986652" y="2586440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học</a:t>
            </a:r>
            <a:endParaRPr kumimoji="0" lang="en-US" sz="66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199C24C2-6B91-4322-BDB4-819FF0CB9BE4}"/>
              </a:ext>
            </a:extLst>
          </p:cNvPr>
          <p:cNvSpPr/>
          <p:nvPr/>
        </p:nvSpPr>
        <p:spPr>
          <a:xfrm>
            <a:off x="4628003" y="1379218"/>
            <a:ext cx="2974579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chăm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52" y="3436622"/>
            <a:ext cx="2650039" cy="266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68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 – 5 = 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14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</a:p>
        </p:txBody>
      </p:sp>
    </p:spTree>
    <p:extLst>
      <p:ext uri="{BB962C8B-B14F-4D97-AF65-F5344CB8AC3E}">
        <p14:creationId xmlns:p14="http://schemas.microsoft.com/office/powerpoint/2010/main" val="297938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488129" y="621031"/>
            <a:ext cx="7690705" cy="1964099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60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40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10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50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49205" y="1146077"/>
            <a:ext cx="4301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90 – 30 – 20 = ?</a:t>
            </a:r>
          </a:p>
        </p:txBody>
      </p:sp>
    </p:spTree>
    <p:extLst>
      <p:ext uri="{BB962C8B-B14F-4D97-AF65-F5344CB8AC3E}">
        <p14:creationId xmlns:p14="http://schemas.microsoft.com/office/powerpoint/2010/main" val="204512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481" y="2834358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15 - 4 + 3 = 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8966203" y="5691858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14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12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13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38" y="2789727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332947" y="5747264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11</a:t>
            </a:r>
          </a:p>
        </p:txBody>
      </p:sp>
    </p:spTree>
    <p:extLst>
      <p:ext uri="{BB962C8B-B14F-4D97-AF65-F5344CB8AC3E}">
        <p14:creationId xmlns:p14="http://schemas.microsoft.com/office/powerpoint/2010/main" val="70595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532709" y="0"/>
            <a:ext cx="7707085" cy="1923071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– 30 + 5 =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31" y="1189996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62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9090121" y="5747067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5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344" y="2764900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6120083" y="5747067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15</a:t>
            </a:r>
          </a:p>
        </p:txBody>
      </p:sp>
    </p:spTree>
    <p:extLst>
      <p:ext uri="{BB962C8B-B14F-4D97-AF65-F5344CB8AC3E}">
        <p14:creationId xmlns:p14="http://schemas.microsoft.com/office/powerpoint/2010/main" val="272276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0377" cy="6935430"/>
          </a:xfrm>
        </p:spPr>
      </p:pic>
      <p:sp>
        <p:nvSpPr>
          <p:cNvPr id="5" name="TextBox 4"/>
          <p:cNvSpPr txBox="1"/>
          <p:nvPr/>
        </p:nvSpPr>
        <p:spPr>
          <a:xfrm>
            <a:off x="1431970" y="2628605"/>
            <a:ext cx="88702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>
                <a:solidFill>
                  <a:srgbClr val="FF0000"/>
                </a:solidFill>
                <a:latin typeface="UTM Avo" panose="02040603050506020204" pitchFamily="18" charset="0"/>
              </a:rPr>
              <a:t>Phép</a:t>
            </a:r>
            <a:r>
              <a:rPr lang="en-US" sz="4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UTM Avo" panose="02040603050506020204" pitchFamily="18" charset="0"/>
              </a:rPr>
              <a:t>cộng</a:t>
            </a:r>
            <a:r>
              <a:rPr lang="en-US" sz="4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UTM Avo" panose="02040603050506020204" pitchFamily="18" charset="0"/>
              </a:rPr>
              <a:t>dạng</a:t>
            </a:r>
            <a:r>
              <a:rPr lang="en-US" sz="4400" dirty="0">
                <a:solidFill>
                  <a:srgbClr val="FF0000"/>
                </a:solidFill>
                <a:latin typeface="UTM Avo" panose="02040603050506020204" pitchFamily="18" charset="0"/>
              </a:rPr>
              <a:t> 25 + 14 (</a:t>
            </a:r>
            <a:r>
              <a:rPr lang="en-US" sz="4400" dirty="0" err="1">
                <a:solidFill>
                  <a:srgbClr val="FF0000"/>
                </a:solidFill>
                <a:latin typeface="UTM Avo" panose="02040603050506020204" pitchFamily="18" charset="0"/>
              </a:rPr>
              <a:t>tiết</a:t>
            </a:r>
            <a:r>
              <a:rPr lang="en-US" sz="4400" dirty="0">
                <a:solidFill>
                  <a:srgbClr val="FF0000"/>
                </a:solidFill>
                <a:latin typeface="UTM Avo" panose="02040603050506020204" pitchFamily="18" charset="0"/>
              </a:rPr>
              <a:t> 1)</a:t>
            </a:r>
            <a:endParaRPr kumimoji="0" lang="en-US" sz="4400" b="0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4000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40185610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201</Words>
  <Application>Microsoft Office PowerPoint</Application>
  <PresentationFormat>Widescreen</PresentationFormat>
  <Paragraphs>57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UTM Avo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SingPC</cp:lastModifiedBy>
  <cp:revision>12</cp:revision>
  <dcterms:created xsi:type="dcterms:W3CDTF">2022-03-26T15:36:00Z</dcterms:created>
  <dcterms:modified xsi:type="dcterms:W3CDTF">2025-04-03T05:20:00Z</dcterms:modified>
</cp:coreProperties>
</file>