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16"/>
  </p:notesMasterIdLst>
  <p:sldIdLst>
    <p:sldId id="294" r:id="rId4"/>
    <p:sldId id="265" r:id="rId5"/>
    <p:sldId id="264" r:id="rId6"/>
    <p:sldId id="291" r:id="rId7"/>
    <p:sldId id="273" r:id="rId8"/>
    <p:sldId id="283" r:id="rId9"/>
    <p:sldId id="287" r:id="rId10"/>
    <p:sldId id="2640" r:id="rId11"/>
    <p:sldId id="312" r:id="rId12"/>
    <p:sldId id="313" r:id="rId13"/>
    <p:sldId id="2641" r:id="rId14"/>
    <p:sldId id="29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23/02/2026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23/02/2026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23/02/2026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2/23/2026</a:t>
            </a:fld>
            <a:endParaRPr lang="en-US"/>
          </a:p>
        </p:txBody>
      </p:sp>
      <p:sp>
        <p:nvSpPr>
          <p:cNvPr id="5" name="Footer Placeholder 4">
            <a:extLst>
              <a:ext uri="{FF2B5EF4-FFF2-40B4-BE49-F238E27FC236}">
                <a16:creationId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2/23/2026</a:t>
            </a:fld>
            <a:endParaRPr lang="en-US"/>
          </a:p>
        </p:txBody>
      </p:sp>
      <p:sp>
        <p:nvSpPr>
          <p:cNvPr id="5" name="Footer Placeholder 4">
            <a:extLst>
              <a:ext uri="{FF2B5EF4-FFF2-40B4-BE49-F238E27FC236}">
                <a16:creationId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2/23/2026</a:t>
            </a:fld>
            <a:endParaRPr lang="en-US"/>
          </a:p>
        </p:txBody>
      </p:sp>
      <p:sp>
        <p:nvSpPr>
          <p:cNvPr id="5" name="Footer Placeholder 4">
            <a:extLst>
              <a:ext uri="{FF2B5EF4-FFF2-40B4-BE49-F238E27FC236}">
                <a16:creationId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2/23/2026</a:t>
            </a:fld>
            <a:endParaRPr lang="en-US"/>
          </a:p>
        </p:txBody>
      </p:sp>
      <p:sp>
        <p:nvSpPr>
          <p:cNvPr id="6" name="Footer Placeholder 5">
            <a:extLst>
              <a:ext uri="{FF2B5EF4-FFF2-40B4-BE49-F238E27FC236}">
                <a16:creationId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2/23/2026</a:t>
            </a:fld>
            <a:endParaRPr lang="en-US"/>
          </a:p>
        </p:txBody>
      </p:sp>
      <p:sp>
        <p:nvSpPr>
          <p:cNvPr id="8" name="Footer Placeholder 7">
            <a:extLst>
              <a:ext uri="{FF2B5EF4-FFF2-40B4-BE49-F238E27FC236}">
                <a16:creationId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2/23/2026</a:t>
            </a:fld>
            <a:endParaRPr lang="en-US"/>
          </a:p>
        </p:txBody>
      </p:sp>
      <p:sp>
        <p:nvSpPr>
          <p:cNvPr id="4" name="Footer Placeholder 3">
            <a:extLst>
              <a:ext uri="{FF2B5EF4-FFF2-40B4-BE49-F238E27FC236}">
                <a16:creationId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2/23/2026</a:t>
            </a:fld>
            <a:endParaRPr lang="en-US"/>
          </a:p>
        </p:txBody>
      </p:sp>
      <p:sp>
        <p:nvSpPr>
          <p:cNvPr id="3" name="Footer Placeholder 2">
            <a:extLst>
              <a:ext uri="{FF2B5EF4-FFF2-40B4-BE49-F238E27FC236}">
                <a16:creationId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2/23/2026</a:t>
            </a:fld>
            <a:endParaRPr lang="en-US"/>
          </a:p>
        </p:txBody>
      </p:sp>
      <p:sp>
        <p:nvSpPr>
          <p:cNvPr id="6" name="Footer Placeholder 5">
            <a:extLst>
              <a:ext uri="{FF2B5EF4-FFF2-40B4-BE49-F238E27FC236}">
                <a16:creationId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23/02/2026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2/23/2026</a:t>
            </a:fld>
            <a:endParaRPr lang="en-US"/>
          </a:p>
        </p:txBody>
      </p:sp>
      <p:sp>
        <p:nvSpPr>
          <p:cNvPr id="6" name="Footer Placeholder 5">
            <a:extLst>
              <a:ext uri="{FF2B5EF4-FFF2-40B4-BE49-F238E27FC236}">
                <a16:creationId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2/23/2026</a:t>
            </a:fld>
            <a:endParaRPr lang="en-US"/>
          </a:p>
        </p:txBody>
      </p:sp>
      <p:sp>
        <p:nvSpPr>
          <p:cNvPr id="5" name="Footer Placeholder 4">
            <a:extLst>
              <a:ext uri="{FF2B5EF4-FFF2-40B4-BE49-F238E27FC236}">
                <a16:creationId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2/23/2026</a:t>
            </a:fld>
            <a:endParaRPr lang="en-US"/>
          </a:p>
        </p:txBody>
      </p:sp>
      <p:sp>
        <p:nvSpPr>
          <p:cNvPr id="5" name="Footer Placeholder 4">
            <a:extLst>
              <a:ext uri="{FF2B5EF4-FFF2-40B4-BE49-F238E27FC236}">
                <a16:creationId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23/02/2026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23/02/2026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23/02/2026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23/02/2026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23/02/2026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23/02/2026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23/02/2026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23/02/2026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2/23/2026</a:t>
            </a:fld>
            <a:endParaRPr lang="en-US"/>
          </a:p>
        </p:txBody>
      </p:sp>
      <p:sp>
        <p:nvSpPr>
          <p:cNvPr id="5" name="Footer Placeholder 4">
            <a:extLst>
              <a:ext uri="{FF2B5EF4-FFF2-40B4-BE49-F238E27FC236}">
                <a16:creationId xmlns:a16="http://schemas.microsoft.com/office/drawing/2014/main"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val="134764169"/>
                    </a:ext>
                  </a:extLst>
                </a:gridCol>
                <a:gridCol w="6457950">
                  <a:extLst>
                    <a:ext uri="{9D8B030D-6E8A-4147-A177-3AD203B41FA5}">
                      <a16:colId xmlns:a16="http://schemas.microsoft.com/office/drawing/2014/main"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mj-lt"/>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id="{FBBF318E-4141-59C4-07F3-6EB411C6CE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id="{926E62F6-13AF-9208-62CC-1DFB3DB04E6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id="{A75FDCB0-DFB6-BAF8-50B0-6B4B42A96815}"/>
              </a:ext>
            </a:extLst>
          </p:cNvPr>
          <p:cNvSpPr/>
          <p:nvPr/>
        </p:nvSpPr>
        <p:spPr>
          <a:xfrm>
            <a:off x="1164543" y="1729607"/>
            <a:ext cx="404630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Times New Roman" panose="02020603050405020304" pitchFamily="18" charset="0"/>
              </a:rPr>
              <a:t>1. Sai không quá 5 lỗi </a:t>
            </a:r>
          </a:p>
        </p:txBody>
      </p:sp>
      <p:sp>
        <p:nvSpPr>
          <p:cNvPr id="12" name="Rectangle 11">
            <a:extLst>
              <a:ext uri="{FF2B5EF4-FFF2-40B4-BE49-F238E27FC236}">
                <a16:creationId xmlns:a16="http://schemas.microsoft.com/office/drawing/2014/main" id="{D71752AA-DD0D-C6CC-949D-7B5D7D9271CD}"/>
              </a:ext>
            </a:extLst>
          </p:cNvPr>
          <p:cNvSpPr/>
          <p:nvPr/>
        </p:nvSpPr>
        <p:spPr>
          <a:xfrm>
            <a:off x="1164543" y="2631769"/>
            <a:ext cx="524214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2.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Chữ</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rõ</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ràng</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sạch</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đẹp</a:t>
            </a:r>
            <a:endPar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13" name="Rectangle 12">
            <a:extLst>
              <a:ext uri="{FF2B5EF4-FFF2-40B4-BE49-F238E27FC236}">
                <a16:creationId xmlns:a16="http://schemas.microsoft.com/office/drawing/2014/main" id="{FF1F62F9-8C24-7104-3FAC-2A9005636B66}"/>
              </a:ext>
            </a:extLst>
          </p:cNvPr>
          <p:cNvSpPr/>
          <p:nvPr/>
        </p:nvSpPr>
        <p:spPr>
          <a:xfrm>
            <a:off x="1164543" y="3603262"/>
            <a:ext cx="5147563"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3.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Trình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bày</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đúng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hình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thức</a:t>
            </a:r>
            <a:endPar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pic>
        <p:nvPicPr>
          <p:cNvPr id="14" name="Picture 2">
            <a:extLst>
              <a:ext uri="{FF2B5EF4-FFF2-40B4-BE49-F238E27FC236}">
                <a16:creationId xmlns:a16="http://schemas.microsoft.com/office/drawing/2014/main"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Times New Roman" panose="02020603050405020304" pitchFamily="18" charset="0"/>
                <a:cs typeface="Times New Roman" panose="02020603050405020304" pitchFamily="18" charset="0"/>
              </a:rPr>
              <a:t>2.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tập</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hoặc</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b</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 </a:t>
            </a:r>
            <a:r>
              <a:rPr lang="en-US" sz="3600" b="1" dirty="0" err="1">
                <a:latin typeface="Times New Roman" panose="02020603050405020304" pitchFamily="18" charset="0"/>
                <a:cs typeface="Times New Roman" panose="02020603050405020304" pitchFamily="18" charset="0"/>
              </a:rPr>
              <a:t>Chọn</a:t>
            </a:r>
            <a:r>
              <a:rPr lang="en-US" sz="3600" b="1" dirty="0">
                <a:latin typeface="Times New Roman" panose="02020603050405020304" pitchFamily="18" charset="0"/>
                <a:cs typeface="Times New Roman" panose="02020603050405020304" pitchFamily="18" charset="0"/>
              </a:rPr>
              <a:t> l </a:t>
            </a:r>
            <a:r>
              <a:rPr lang="en-US" sz="3600" b="1" dirty="0" err="1">
                <a:latin typeface="Times New Roman" panose="02020603050405020304" pitchFamily="18" charset="0"/>
                <a:cs typeface="Times New Roman" panose="02020603050405020304" pitchFamily="18" charset="0"/>
              </a:rPr>
              <a:t>hoặc</a:t>
            </a:r>
            <a:r>
              <a:rPr lang="en-US" sz="3600" b="1" dirty="0">
                <a:latin typeface="Times New Roman" panose="02020603050405020304" pitchFamily="18" charset="0"/>
                <a:cs typeface="Times New Roman" panose="02020603050405020304" pitchFamily="18" charset="0"/>
              </a:rPr>
              <a:t> n </a:t>
            </a:r>
            <a:r>
              <a:rPr lang="en-US" sz="3600" b="1" dirty="0" err="1">
                <a:latin typeface="Times New Roman" panose="02020603050405020304" pitchFamily="18" charset="0"/>
                <a:cs typeface="Times New Roman" panose="02020603050405020304" pitchFamily="18" charset="0"/>
              </a:rPr>
              <a:t>thay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hoa</a:t>
            </a:r>
            <a:r>
              <a:rPr lang="en-US" sz="36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i ti sắc tím</a:t>
            </a:r>
          </a:p>
          <a:p>
            <a:pPr algn="just" defTabSz="1218804">
              <a:defRPr/>
            </a:pPr>
            <a:r>
              <a:rPr lang="en-US" sz="3600" dirty="0">
                <a:solidFill>
                  <a:srgbClr val="000000"/>
                </a:solidFill>
                <a:latin typeface="Times New Roman" panose="02020603050405020304" pitchFamily="18" charset="0"/>
                <a:cs typeface="Times New Roman" panose="02020603050405020304" pitchFamily="18" charset="0"/>
              </a:rPr>
              <a:t>N</a:t>
            </a:r>
            <a:r>
              <a:rPr lang="vi-VN" sz="3600" dirty="0">
                <a:solidFill>
                  <a:srgbClr val="000000"/>
                </a:solidFill>
                <a:latin typeface="Times New Roman" panose="02020603050405020304" pitchFamily="18" charset="0"/>
                <a:cs typeface="Times New Roman" panose="02020603050405020304" pitchFamily="18" charset="0"/>
              </a:rPr>
              <a:t>ăm cánh </a:t>
            </a: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ưu li</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Bông </a:t>
            </a: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ựu thắp </a:t>
            </a:r>
            <a:r>
              <a:rPr lang="en-US" sz="3600" dirty="0">
                <a:solidFill>
                  <a:srgbClr val="000000"/>
                </a:solidFill>
                <a:latin typeface="Times New Roman" panose="02020603050405020304" pitchFamily="18" charset="0"/>
                <a:cs typeface="Times New Roman" panose="02020603050405020304" pitchFamily="18" charset="0"/>
              </a:rPr>
              <a:t>l</a:t>
            </a:r>
            <a:r>
              <a:rPr lang="vi-VN" sz="3600" dirty="0">
                <a:solidFill>
                  <a:srgbClr val="000000"/>
                </a:solidFill>
                <a:latin typeface="Times New Roman" panose="02020603050405020304" pitchFamily="18" charset="0"/>
                <a:cs typeface="Times New Roman" panose="02020603050405020304" pitchFamily="18" charset="0"/>
              </a:rPr>
              <a:t>ửa</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Đỏ hoa ngày hè.</a:t>
            </a:r>
          </a:p>
        </p:txBody>
      </p:sp>
      <p:pic>
        <p:nvPicPr>
          <p:cNvPr id="7" name="Picture 2" descr="Happy Smiley Face Sticker">
            <a:extLst>
              <a:ext uri="{FF2B5EF4-FFF2-40B4-BE49-F238E27FC236}">
                <a16:creationId xmlns:a16="http://schemas.microsoft.com/office/drawing/2014/main"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Mành mây buông đỏ</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Như bánh pháo hồng</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Mùa hoa liễu nở</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Mùa hoa lộc vừng.</a:t>
            </a:r>
          </a:p>
        </p:txBody>
      </p:sp>
      <p:pic>
        <p:nvPicPr>
          <p:cNvPr id="10" name="Picture 2" descr="Happy Smiley Face Sticker">
            <a:extLst>
              <a:ext uri="{FF2B5EF4-FFF2-40B4-BE49-F238E27FC236}">
                <a16:creationId xmlns:a16="http://schemas.microsoft.com/office/drawing/2014/main"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Trắng muốt trắng muốt</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Như chùm pháo hoa</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Là bông hoa náng</a:t>
            </a:r>
          </a:p>
          <a:p>
            <a:pPr algn="just" defTabSz="1218804">
              <a:defRPr/>
            </a:pPr>
            <a:r>
              <a:rPr lang="vi-VN" sz="3600" dirty="0">
                <a:solidFill>
                  <a:srgbClr val="000000"/>
                </a:solidFill>
                <a:latin typeface="Times New Roman" panose="02020603050405020304" pitchFamily="18" charset="0"/>
                <a:cs typeface="Times New Roman" panose="02020603050405020304" pitchFamily="18" charset="0"/>
              </a:rPr>
              <a:t>Dựng ô trước nhà.</a:t>
            </a:r>
          </a:p>
          <a:p>
            <a:pPr algn="r" defTabSz="1218804">
              <a:defRPr/>
            </a:pPr>
            <a:r>
              <a:rPr lang="vi-VN" sz="3200" dirty="0">
                <a:solidFill>
                  <a:srgbClr val="000000"/>
                </a:solidFill>
                <a:latin typeface="Times New Roman" panose="02020603050405020304" pitchFamily="18" charset="0"/>
                <a:cs typeface="Times New Roman" panose="02020603050405020304" pitchFamily="18" charset="0"/>
              </a:rPr>
              <a:t>(Theo Nguyễn Khắc Hào</a:t>
            </a:r>
            <a:r>
              <a:rPr lang="vi-VN" sz="3600" dirty="0">
                <a:solidFill>
                  <a:srgbClr val="000000"/>
                </a:solidFill>
                <a:latin typeface="Times New Roman" panose="02020603050405020304" pitchFamily="18" charset="0"/>
                <a:cs typeface="Times New Roman" panose="02020603050405020304" pitchFamily="18" charset="0"/>
              </a:rPr>
              <a:t>)</a:t>
            </a:r>
          </a:p>
        </p:txBody>
      </p:sp>
      <p:pic>
        <p:nvPicPr>
          <p:cNvPr id="15" name="Picture 2" descr="Happy Smiley Face Sticker">
            <a:extLst>
              <a:ext uri="{FF2B5EF4-FFF2-40B4-BE49-F238E27FC236}">
                <a16:creationId xmlns:a16="http://schemas.microsoft.com/office/drawing/2014/main"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 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dấu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ngã</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Tìm và viết từ ngữ vào vở theo yêu cầu của bài tập 3, trao đổi với bạn về từ ngữ tìm được</a:t>
            </a:r>
            <a:endParaRPr lang="en-US" sz="3200" b="1" dirty="0">
              <a:solidFill>
                <a:schemeClr val="tx1"/>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id="{795520FD-175E-4750-B0AE-94178334763F}"/>
                </a:ext>
              </a:extLst>
            </p:cNvPr>
            <p:cNvSpPr/>
            <p:nvPr/>
          </p:nvSpPr>
          <p:spPr>
            <a:xfrm>
              <a:off x="9617268" y="4326292"/>
              <a:ext cx="2888541" cy="2099465"/>
            </a:xfrm>
            <a:custGeom>
              <a:avLst/>
              <a:gdLst>
                <a:gd name="connsiteX0" fmla="*/ 0 w 2888541"/>
                <a:gd name="connsiteY0" fmla="*/ 349918 h 2099465"/>
                <a:gd name="connsiteX1" fmla="*/ 349918 w 2888541"/>
                <a:gd name="connsiteY1" fmla="*/ 0 h 2099465"/>
                <a:gd name="connsiteX2" fmla="*/ 2538623 w 2888541"/>
                <a:gd name="connsiteY2" fmla="*/ 0 h 2099465"/>
                <a:gd name="connsiteX3" fmla="*/ 2888541 w 2888541"/>
                <a:gd name="connsiteY3" fmla="*/ 349918 h 2099465"/>
                <a:gd name="connsiteX4" fmla="*/ 2888541 w 2888541"/>
                <a:gd name="connsiteY4" fmla="*/ 1749547 h 2099465"/>
                <a:gd name="connsiteX5" fmla="*/ 2538623 w 2888541"/>
                <a:gd name="connsiteY5" fmla="*/ 2099465 h 2099465"/>
                <a:gd name="connsiteX6" fmla="*/ 349918 w 2888541"/>
                <a:gd name="connsiteY6" fmla="*/ 2099465 h 2099465"/>
                <a:gd name="connsiteX7" fmla="*/ 0 w 2888541"/>
                <a:gd name="connsiteY7" fmla="*/ 1749547 h 2099465"/>
                <a:gd name="connsiteX8" fmla="*/ 0 w 2888541"/>
                <a:gd name="connsiteY8" fmla="*/ 349918 h 209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2099465" fill="none" extrusionOk="0">
                  <a:moveTo>
                    <a:pt x="0" y="349918"/>
                  </a:moveTo>
                  <a:cubicBezTo>
                    <a:pt x="1185" y="188742"/>
                    <a:pt x="159826" y="5307"/>
                    <a:pt x="349918" y="0"/>
                  </a:cubicBezTo>
                  <a:cubicBezTo>
                    <a:pt x="683046" y="72427"/>
                    <a:pt x="1823703" y="61419"/>
                    <a:pt x="2538623" y="0"/>
                  </a:cubicBezTo>
                  <a:cubicBezTo>
                    <a:pt x="2729022" y="-19653"/>
                    <a:pt x="2869087" y="150780"/>
                    <a:pt x="2888541" y="349918"/>
                  </a:cubicBezTo>
                  <a:cubicBezTo>
                    <a:pt x="2805116" y="611368"/>
                    <a:pt x="2840251" y="1356638"/>
                    <a:pt x="2888541" y="1749547"/>
                  </a:cubicBezTo>
                  <a:cubicBezTo>
                    <a:pt x="2892099" y="1924743"/>
                    <a:pt x="2714404" y="2079878"/>
                    <a:pt x="2538623" y="2099465"/>
                  </a:cubicBezTo>
                  <a:cubicBezTo>
                    <a:pt x="1859077" y="2129292"/>
                    <a:pt x="638883" y="2020159"/>
                    <a:pt x="349918" y="2099465"/>
                  </a:cubicBezTo>
                  <a:cubicBezTo>
                    <a:pt x="193964" y="2095248"/>
                    <a:pt x="-12700" y="1945312"/>
                    <a:pt x="0" y="1749547"/>
                  </a:cubicBezTo>
                  <a:cubicBezTo>
                    <a:pt x="-88833" y="1471433"/>
                    <a:pt x="-32825" y="1008463"/>
                    <a:pt x="0" y="349918"/>
                  </a:cubicBezTo>
                  <a:close/>
                </a:path>
                <a:path w="2888541" h="2099465" stroke="0" extrusionOk="0">
                  <a:moveTo>
                    <a:pt x="0" y="349918"/>
                  </a:moveTo>
                  <a:cubicBezTo>
                    <a:pt x="32231" y="165450"/>
                    <a:pt x="172086" y="32130"/>
                    <a:pt x="349918" y="0"/>
                  </a:cubicBezTo>
                  <a:cubicBezTo>
                    <a:pt x="1281184" y="123000"/>
                    <a:pt x="1593165" y="-96860"/>
                    <a:pt x="2538623" y="0"/>
                  </a:cubicBezTo>
                  <a:cubicBezTo>
                    <a:pt x="2715393" y="-12563"/>
                    <a:pt x="2892852" y="147972"/>
                    <a:pt x="2888541" y="349918"/>
                  </a:cubicBezTo>
                  <a:cubicBezTo>
                    <a:pt x="2927097" y="525547"/>
                    <a:pt x="2843917" y="1483070"/>
                    <a:pt x="2888541" y="1749547"/>
                  </a:cubicBezTo>
                  <a:cubicBezTo>
                    <a:pt x="2852917" y="1955707"/>
                    <a:pt x="2726955" y="2098659"/>
                    <a:pt x="2538623" y="2099465"/>
                  </a:cubicBezTo>
                  <a:cubicBezTo>
                    <a:pt x="1821281" y="1938758"/>
                    <a:pt x="1290909" y="2139132"/>
                    <a:pt x="349918" y="2099465"/>
                  </a:cubicBezTo>
                  <a:cubicBezTo>
                    <a:pt x="151389" y="2098400"/>
                    <a:pt x="-8324" y="1939030"/>
                    <a:pt x="0" y="1749547"/>
                  </a:cubicBezTo>
                  <a:cubicBezTo>
                    <a:pt x="-114454" y="1120551"/>
                    <a:pt x="37948" y="652698"/>
                    <a:pt x="0" y="34991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THẢO LUẬN NHÓM</a:t>
              </a:r>
            </a:p>
          </p:txBody>
        </p:sp>
        <p:grpSp>
          <p:nvGrpSpPr>
            <p:cNvPr id="18" name="Group 17">
              <a:extLst>
                <a:ext uri="{FF2B5EF4-FFF2-40B4-BE49-F238E27FC236}">
                  <a16:creationId xmlns:a16="http://schemas.microsoft.com/office/drawing/2014/main"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136" y="1381299"/>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296</Words>
  <Application>Microsoft Office PowerPoint</Application>
  <PresentationFormat>Widescreen</PresentationFormat>
  <Paragraphs>31</Paragraphs>
  <Slides>12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等线</vt:lpstr>
      <vt:lpstr>Arial</vt:lpstr>
      <vt:lpstr>Calibri</vt:lpstr>
      <vt:lpstr>Calibri Light</vt:lpstr>
      <vt:lpstr>Times New Roman</vt:lpstr>
      <vt:lpstr>UTM Cookies</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39</cp:revision>
  <dcterms:created xsi:type="dcterms:W3CDTF">2022-11-13T01:30:03Z</dcterms:created>
  <dcterms:modified xsi:type="dcterms:W3CDTF">2026-02-23T05:40:00Z</dcterms:modified>
</cp:coreProperties>
</file>