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31" r:id="rId2"/>
    <p:sldId id="334" r:id="rId3"/>
    <p:sldId id="328" r:id="rId4"/>
    <p:sldId id="324" r:id="rId5"/>
    <p:sldId id="292" r:id="rId6"/>
    <p:sldId id="310" r:id="rId7"/>
    <p:sldId id="311" r:id="rId8"/>
    <p:sldId id="312" r:id="rId9"/>
    <p:sldId id="313" r:id="rId10"/>
    <p:sldId id="314" r:id="rId11"/>
    <p:sldId id="329" r:id="rId12"/>
    <p:sldId id="315" r:id="rId13"/>
    <p:sldId id="316" r:id="rId14"/>
    <p:sldId id="317" r:id="rId15"/>
    <p:sldId id="330" r:id="rId16"/>
    <p:sldId id="319" r:id="rId17"/>
    <p:sldId id="336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0066"/>
    <a:srgbClr val="FF9900"/>
    <a:srgbClr val="006600"/>
    <a:srgbClr val="9999FF"/>
    <a:srgbClr val="FF99FF"/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761" autoAdjust="0"/>
  </p:normalViewPr>
  <p:slideViewPr>
    <p:cSldViewPr>
      <p:cViewPr varScale="1">
        <p:scale>
          <a:sx n="68" d="100"/>
          <a:sy n="68" d="100"/>
        </p:scale>
        <p:origin x="792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6D131F2-8E2C-428D-8D33-6E9A5452E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61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BB660-2FCB-45D0-89E1-803BE4A77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26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EE5D0-0E37-41AC-A215-5F8997608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6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5342C-A1E6-4165-95DA-F405602FD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24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2D5B3-9218-40FF-B64A-E1C54B8ED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92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362E0-DD46-43E2-8817-280D38681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2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0DB1B-E499-4B86-A82E-D1A6A9336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70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AAFD5-17C6-4836-B683-261862836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26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B2A88-ACC5-4554-956B-B7FD4CC14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41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EEF7D-657B-4177-B594-BC15F4DC6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99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B1578-5626-4C35-9D30-03D24D89D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74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1D090-CB0C-46FF-8287-F3BCFBE4C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02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845E4A1-7497-44DB-B914-ED4B6C4D5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GIAO%20AN%20LA%202017-2018\DONG%20VAT\%5bKARAOKE%5d%20Ch&#250;%20&#7870;ch%20Con%20Beat%20chu&#7849;n.mp3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4.wav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b.wma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audio" Target="../media/audio5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4.wav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b.wma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8.jpeg"/><Relationship Id="rId4" Type="http://schemas.openxmlformats.org/officeDocument/2006/relationships/audio" Target="../media/audio5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4.wav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b.wma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5.jpeg"/><Relationship Id="rId4" Type="http://schemas.openxmlformats.org/officeDocument/2006/relationships/audio" Target="../media/audio5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GIAO%20AN%20LA%202017-2018\DONG%20VAT\%5bKARAOKE%5d%20Ch&#250;%20&#7870;ch%20Con%20Beat%20chu&#7849;n.mp3" TargetMode="Externa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GIAO%20AN%20LA%202017-2018\DONG%20VAT\%5bKARAOKE%5d%20Ch&#250;%20&#7870;ch%20Con%20Beat%20chu&#7849;n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12192000" cy="689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4" name="AutoShape 2" descr="Hình nền powerpoint mầm non cute, dễ thương, sinh động nhấ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03632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2E23D2-B5F7-DF7E-2D8A-5A644A445CD2}"/>
              </a:ext>
            </a:extLst>
          </p:cNvPr>
          <p:cNvSpPr txBox="1"/>
          <p:nvPr/>
        </p:nvSpPr>
        <p:spPr>
          <a:xfrm>
            <a:off x="2536532" y="171644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PHƯỜNG VIỆT HƯNG</a:t>
            </a:r>
          </a:p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VIỆT HƯNG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0B3C03-1558-06CD-62BA-051E409827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951762"/>
            <a:ext cx="1066800" cy="10668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2133600" y="2305437"/>
            <a:ext cx="8382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b="1" ker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LĨNH VỰC: PHÁT TRIỂN NHẬN THỨC</a:t>
            </a:r>
            <a:br>
              <a:rPr lang="en-US" sz="3400" b="1" ker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ker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CHỦ ĐỀ: THỰC VẬT</a:t>
            </a:r>
            <a:br>
              <a:rPr lang="en-US" sz="2800" b="1" ker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400" b="1" ker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 SẮP XẾP THEO QUY TẮC 3 ĐỐI TƯỢNG</a:t>
            </a:r>
            <a:br>
              <a:rPr lang="en-US" sz="3400" b="1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ker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GV: Lớp MGN B3</a:t>
            </a:r>
          </a:p>
          <a:p>
            <a:r>
              <a:rPr lang="en-US" sz="2400" b="1" ker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LỚP: 4-5 tuổi</a:t>
            </a:r>
          </a:p>
        </p:txBody>
      </p:sp>
    </p:spTree>
    <p:extLst>
      <p:ext uri="{BB962C8B-B14F-4D97-AF65-F5344CB8AC3E}">
        <p14:creationId xmlns:p14="http://schemas.microsoft.com/office/powerpoint/2010/main" val="417221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applause.wav"/>
          </p:stSnd>
        </p:sndAc>
      </p:transition>
    </mc:Choice>
    <mc:Fallback xmlns="">
      <p:transition spd="slow">
        <p:dissolv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1524000" y="5257800"/>
            <a:ext cx="9144000" cy="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067" name="Picture 3" descr="Káº¿t quáº£ hÃ¬nh áº£nh cho hinh anh qua c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1000"/>
            <a:ext cx="1219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4" descr="Káº¿t quáº£ hÃ¬nh áº£nh cho hinh anh hoa ho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Picture 5" descr="Káº¿t quáº£ hÃ¬nh áº£nh cho hinh anh chiec 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3400"/>
            <a:ext cx="9906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Picture 6" descr="Káº¿t quáº£ hÃ¬nh áº£nh cho hinh anh qua c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"/>
            <a:ext cx="1143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1" name="Picture 7" descr="Káº¿t quáº£ hÃ¬nh áº£nh cho hinh anh hoa ho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33401"/>
            <a:ext cx="9144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2" name="Picture 8" descr="Káº¿t quáº£ hÃ¬nh áº£nh cho hinh anh chiec l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33400"/>
            <a:ext cx="9906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3" name="Picture 9" descr="Káº¿t quáº£ hÃ¬nh áº£nh cho hinh anh chiec l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33400"/>
            <a:ext cx="10668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4" name="Picture 10" descr="Káº¿t quáº£ hÃ¬nh áº£nh cho hinh anh chiec l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57200"/>
            <a:ext cx="10668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5" name="Rectangle 11"/>
          <p:cNvSpPr>
            <a:spLocks noChangeArrowheads="1"/>
          </p:cNvSpPr>
          <p:nvPr/>
        </p:nvSpPr>
        <p:spPr bwMode="auto">
          <a:xfrm>
            <a:off x="2057400" y="5410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QUY TẮC 2-1-1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55 0.08194 L -0.4198 0.5481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67" y="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1 0.08264 L -0.40391 0.5599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50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88 0.08495 L 0.19389 0.5458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85 0.09329 L 0.05781 0.5594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2 0.07153 L -0.2 0.554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62 0.06204 L -0.18125 0.56713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2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75 0.08681 L 0.48125 0.55301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0" y="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63 0.06875 L 0.33438 0.55718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5" name="WordArt 9"/>
          <p:cNvSpPr>
            <a:spLocks noChangeArrowheads="1" noChangeShapeType="1" noTextEdit="1"/>
          </p:cNvSpPr>
          <p:nvPr/>
        </p:nvSpPr>
        <p:spPr bwMode="auto">
          <a:xfrm>
            <a:off x="2438400" y="2209800"/>
            <a:ext cx="4114800" cy="6477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5495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prstShdw prst="shdw13" dist="53882" dir="13500000">
                    <a:srgbClr val="0000CC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     </a:t>
            </a:r>
          </a:p>
        </p:txBody>
      </p:sp>
      <p:sp>
        <p:nvSpPr>
          <p:cNvPr id="111632" name="AutoShape 16"/>
          <p:cNvSpPr>
            <a:spLocks noChangeArrowheads="1"/>
          </p:cNvSpPr>
          <p:nvPr/>
        </p:nvSpPr>
        <p:spPr bwMode="auto">
          <a:xfrm>
            <a:off x="2667000" y="4038600"/>
            <a:ext cx="731838" cy="431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1633" name="AutoShape 17"/>
          <p:cNvSpPr>
            <a:spLocks noChangeArrowheads="1"/>
          </p:cNvSpPr>
          <p:nvPr/>
        </p:nvSpPr>
        <p:spPr bwMode="auto">
          <a:xfrm>
            <a:off x="8305800" y="1143000"/>
            <a:ext cx="73025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1634" name="AutoShape 18"/>
          <p:cNvSpPr>
            <a:spLocks noChangeArrowheads="1"/>
          </p:cNvSpPr>
          <p:nvPr/>
        </p:nvSpPr>
        <p:spPr bwMode="auto">
          <a:xfrm>
            <a:off x="2819401" y="1295400"/>
            <a:ext cx="479425" cy="6477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1635" name="AutoShape 19"/>
          <p:cNvSpPr>
            <a:spLocks noChangeArrowheads="1"/>
          </p:cNvSpPr>
          <p:nvPr/>
        </p:nvSpPr>
        <p:spPr bwMode="auto">
          <a:xfrm>
            <a:off x="3962400" y="533400"/>
            <a:ext cx="477838" cy="503238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1636" name="AutoShape 20"/>
          <p:cNvSpPr>
            <a:spLocks noChangeArrowheads="1"/>
          </p:cNvSpPr>
          <p:nvPr/>
        </p:nvSpPr>
        <p:spPr bwMode="auto">
          <a:xfrm>
            <a:off x="5029200" y="4267200"/>
            <a:ext cx="731838" cy="5842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0080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1637" name="AutoShape 21"/>
          <p:cNvSpPr>
            <a:spLocks noChangeArrowheads="1"/>
          </p:cNvSpPr>
          <p:nvPr/>
        </p:nvSpPr>
        <p:spPr bwMode="auto">
          <a:xfrm>
            <a:off x="7620000" y="1143000"/>
            <a:ext cx="349250" cy="685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1638" name="AutoShape 22"/>
          <p:cNvSpPr>
            <a:spLocks noChangeArrowheads="1"/>
          </p:cNvSpPr>
          <p:nvPr/>
        </p:nvSpPr>
        <p:spPr bwMode="auto">
          <a:xfrm>
            <a:off x="9753600" y="2819401"/>
            <a:ext cx="477838" cy="512763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vi-VN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1639" name="AutoShape 23"/>
          <p:cNvSpPr>
            <a:spLocks noChangeArrowheads="1"/>
          </p:cNvSpPr>
          <p:nvPr/>
        </p:nvSpPr>
        <p:spPr bwMode="auto">
          <a:xfrm>
            <a:off x="5181600" y="1066800"/>
            <a:ext cx="477838" cy="503238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1640" name="AutoShape 24"/>
          <p:cNvSpPr>
            <a:spLocks noChangeArrowheads="1"/>
          </p:cNvSpPr>
          <p:nvPr/>
        </p:nvSpPr>
        <p:spPr bwMode="auto">
          <a:xfrm>
            <a:off x="4191000" y="1219200"/>
            <a:ext cx="731838" cy="9652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1641" name="AutoShape 25"/>
          <p:cNvSpPr>
            <a:spLocks noChangeArrowheads="1"/>
          </p:cNvSpPr>
          <p:nvPr/>
        </p:nvSpPr>
        <p:spPr bwMode="auto">
          <a:xfrm>
            <a:off x="9220200" y="3352800"/>
            <a:ext cx="730250" cy="304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1642" name="AutoShape 26"/>
          <p:cNvSpPr>
            <a:spLocks noChangeArrowheads="1"/>
          </p:cNvSpPr>
          <p:nvPr/>
        </p:nvSpPr>
        <p:spPr bwMode="auto">
          <a:xfrm>
            <a:off x="6019801" y="1219200"/>
            <a:ext cx="403225" cy="6477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1643" name="AutoShape 27"/>
          <p:cNvSpPr>
            <a:spLocks noChangeArrowheads="1"/>
          </p:cNvSpPr>
          <p:nvPr/>
        </p:nvSpPr>
        <p:spPr bwMode="auto">
          <a:xfrm>
            <a:off x="7543800" y="5562600"/>
            <a:ext cx="477838" cy="503238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1644" name="AutoShape 28"/>
          <p:cNvSpPr>
            <a:spLocks noChangeArrowheads="1"/>
          </p:cNvSpPr>
          <p:nvPr/>
        </p:nvSpPr>
        <p:spPr bwMode="auto">
          <a:xfrm>
            <a:off x="3505200" y="5334000"/>
            <a:ext cx="731838" cy="431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0080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1645" name="AutoShape 29"/>
          <p:cNvSpPr>
            <a:spLocks noChangeArrowheads="1"/>
          </p:cNvSpPr>
          <p:nvPr/>
        </p:nvSpPr>
        <p:spPr bwMode="auto">
          <a:xfrm>
            <a:off x="7924800" y="5105400"/>
            <a:ext cx="73025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1646" name="AutoShape 30"/>
          <p:cNvSpPr>
            <a:spLocks noChangeArrowheads="1"/>
          </p:cNvSpPr>
          <p:nvPr/>
        </p:nvSpPr>
        <p:spPr bwMode="auto">
          <a:xfrm>
            <a:off x="2286000" y="3352801"/>
            <a:ext cx="477838" cy="512763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vi-VN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1647" name="AutoShape 31"/>
          <p:cNvSpPr>
            <a:spLocks noChangeArrowheads="1"/>
          </p:cNvSpPr>
          <p:nvPr/>
        </p:nvSpPr>
        <p:spPr bwMode="auto">
          <a:xfrm>
            <a:off x="7010400" y="4419600"/>
            <a:ext cx="477838" cy="503238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2" name="[KARAOKE] Chú Ếch Con Beat chuẩ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55038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4" name="Rectangle 30"/>
          <p:cNvSpPr>
            <a:spLocks noChangeArrowheads="1"/>
          </p:cNvSpPr>
          <p:nvPr/>
        </p:nvSpPr>
        <p:spPr bwMode="auto">
          <a:xfrm>
            <a:off x="1981200" y="2400300"/>
            <a:ext cx="78486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6600" b="1">
                <a:solidFill>
                  <a:srgbClr val="FF0000"/>
                </a:solidFill>
              </a:rPr>
              <a:t>TRÒ CHƠI: NHÌN NHANH CHỌN ĐÚNG</a:t>
            </a:r>
            <a:endParaRPr lang="vi-VN" sz="6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111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1625" grpId="0" animBg="1"/>
      <p:bldP spid="111638" grpId="0" animBg="1"/>
      <p:bldP spid="1116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006600"/>
                </a:solidFill>
              </a:rPr>
              <a:t>Các con hãy cho biết các loại quả dưới đây được sắp xếp theo quy tắc nào?</a:t>
            </a:r>
          </a:p>
        </p:txBody>
      </p:sp>
      <p:sp>
        <p:nvSpPr>
          <p:cNvPr id="12291" name="Line 15"/>
          <p:cNvSpPr>
            <a:spLocks noChangeShapeType="1"/>
          </p:cNvSpPr>
          <p:nvPr/>
        </p:nvSpPr>
        <p:spPr bwMode="auto">
          <a:xfrm>
            <a:off x="1524000" y="5181600"/>
            <a:ext cx="9144000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58" name="Rectangle 74"/>
          <p:cNvSpPr>
            <a:spLocks noChangeArrowheads="1"/>
          </p:cNvSpPr>
          <p:nvPr/>
        </p:nvSpPr>
        <p:spPr bwMode="auto">
          <a:xfrm>
            <a:off x="2057400" y="5410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QUY TẮC 1-1-2</a:t>
            </a:r>
          </a:p>
        </p:txBody>
      </p:sp>
      <p:pic>
        <p:nvPicPr>
          <p:cNvPr id="12293" name="Picture 103" descr="tải xuống (5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819400"/>
            <a:ext cx="19050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04" descr="qua tao (1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0"/>
            <a:ext cx="20574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05" descr="65152cbebb677ece262d2a4afc85cca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48000"/>
            <a:ext cx="1752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302" name="Group 118"/>
          <p:cNvGrpSpPr>
            <a:grpSpLocks/>
          </p:cNvGrpSpPr>
          <p:nvPr/>
        </p:nvGrpSpPr>
        <p:grpSpPr bwMode="auto">
          <a:xfrm>
            <a:off x="1752600" y="1219200"/>
            <a:ext cx="2438400" cy="2514600"/>
            <a:chOff x="0" y="3168"/>
            <a:chExt cx="1728" cy="1008"/>
          </a:xfrm>
        </p:grpSpPr>
        <p:sp>
          <p:nvSpPr>
            <p:cNvPr id="12304" name="AutoShape 119"/>
            <p:cNvSpPr>
              <a:spLocks noChangeArrowheads="1"/>
            </p:cNvSpPr>
            <p:nvPr/>
          </p:nvSpPr>
          <p:spPr bwMode="auto"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WordArt 120"/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93305" name="WordArt 121"/>
          <p:cNvSpPr>
            <a:spLocks noChangeArrowheads="1" noChangeShapeType="1" noTextEdit="1"/>
          </p:cNvSpPr>
          <p:nvPr/>
        </p:nvSpPr>
        <p:spPr bwMode="auto">
          <a:xfrm>
            <a:off x="2819400" y="2438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01</a:t>
            </a:r>
          </a:p>
        </p:txBody>
      </p:sp>
      <p:sp>
        <p:nvSpPr>
          <p:cNvPr id="93306" name="WordArt 122"/>
          <p:cNvSpPr>
            <a:spLocks noChangeArrowheads="1" noChangeShapeType="1" noTextEdit="1"/>
          </p:cNvSpPr>
          <p:nvPr/>
        </p:nvSpPr>
        <p:spPr bwMode="auto">
          <a:xfrm>
            <a:off x="2819400" y="2438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02</a:t>
            </a:r>
          </a:p>
        </p:txBody>
      </p:sp>
      <p:sp>
        <p:nvSpPr>
          <p:cNvPr id="93307" name="WordArt 123"/>
          <p:cNvSpPr>
            <a:spLocks noChangeArrowheads="1" noChangeShapeType="1" noTextEdit="1"/>
          </p:cNvSpPr>
          <p:nvPr/>
        </p:nvSpPr>
        <p:spPr bwMode="auto">
          <a:xfrm>
            <a:off x="2743200" y="2438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05</a:t>
            </a:r>
          </a:p>
        </p:txBody>
      </p:sp>
      <p:sp>
        <p:nvSpPr>
          <p:cNvPr id="93308" name="WordArt 124"/>
          <p:cNvSpPr>
            <a:spLocks noChangeArrowheads="1" noChangeShapeType="1" noTextEdit="1"/>
          </p:cNvSpPr>
          <p:nvPr/>
        </p:nvSpPr>
        <p:spPr bwMode="auto">
          <a:xfrm>
            <a:off x="2743200" y="2438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04</a:t>
            </a:r>
          </a:p>
        </p:txBody>
      </p:sp>
      <p:sp>
        <p:nvSpPr>
          <p:cNvPr id="93309" name="WordArt 125"/>
          <p:cNvSpPr>
            <a:spLocks noChangeArrowheads="1" noChangeShapeType="1" noTextEdit="1"/>
          </p:cNvSpPr>
          <p:nvPr/>
        </p:nvSpPr>
        <p:spPr bwMode="auto">
          <a:xfrm>
            <a:off x="2819400" y="2438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03</a:t>
            </a:r>
          </a:p>
        </p:txBody>
      </p:sp>
      <p:pic>
        <p:nvPicPr>
          <p:cNvPr id="12303" name="Picture 128" descr="tải xuống (5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819400"/>
            <a:ext cx="19050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9525000" y="56769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3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933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9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933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9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93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9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933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9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933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3258" grpId="0"/>
      <p:bldP spid="93305" grpId="0" animBg="1"/>
      <p:bldP spid="93306" grpId="0" animBg="1"/>
      <p:bldP spid="93307" grpId="0" animBg="1"/>
      <p:bldP spid="93308" grpId="0" animBg="1"/>
      <p:bldP spid="9330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006600"/>
                </a:solidFill>
              </a:rPr>
              <a:t>Các con hãy cho biết các loại quả dưới đây được sắp xếp theo quy tắc nào?</a:t>
            </a: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1524000" y="5181600"/>
            <a:ext cx="9144000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2057400" y="5410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QUY TẮC 2-1-1</a:t>
            </a:r>
          </a:p>
        </p:txBody>
      </p:sp>
      <p:pic>
        <p:nvPicPr>
          <p:cNvPr id="13317" name="Picture 6" descr="qua tao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743200"/>
            <a:ext cx="2133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 descr="65152cbebb677ece262d2a4afc85cca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819400"/>
            <a:ext cx="1828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7297" name="Group 17"/>
          <p:cNvGrpSpPr>
            <a:grpSpLocks/>
          </p:cNvGrpSpPr>
          <p:nvPr/>
        </p:nvGrpSpPr>
        <p:grpSpPr bwMode="auto">
          <a:xfrm>
            <a:off x="1676400" y="990600"/>
            <a:ext cx="2438400" cy="2514600"/>
            <a:chOff x="0" y="3168"/>
            <a:chExt cx="1728" cy="1008"/>
          </a:xfrm>
        </p:grpSpPr>
        <p:sp>
          <p:nvSpPr>
            <p:cNvPr id="13328" name="AutoShape 18"/>
            <p:cNvSpPr>
              <a:spLocks noChangeArrowheads="1"/>
            </p:cNvSpPr>
            <p:nvPr/>
          </p:nvSpPr>
          <p:spPr bwMode="auto"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9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97300" name="WordArt 20"/>
          <p:cNvSpPr>
            <a:spLocks noChangeArrowheads="1" noChangeShapeType="1" noTextEdit="1"/>
          </p:cNvSpPr>
          <p:nvPr/>
        </p:nvSpPr>
        <p:spPr bwMode="auto">
          <a:xfrm>
            <a:off x="2819400" y="2438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01</a:t>
            </a:r>
          </a:p>
        </p:txBody>
      </p:sp>
      <p:sp>
        <p:nvSpPr>
          <p:cNvPr id="97301" name="WordArt 21"/>
          <p:cNvSpPr>
            <a:spLocks noChangeArrowheads="1" noChangeShapeType="1" noTextEdit="1"/>
          </p:cNvSpPr>
          <p:nvPr/>
        </p:nvSpPr>
        <p:spPr bwMode="auto">
          <a:xfrm>
            <a:off x="2819400" y="2438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02</a:t>
            </a:r>
          </a:p>
        </p:txBody>
      </p:sp>
      <p:sp>
        <p:nvSpPr>
          <p:cNvPr id="97302" name="WordArt 22"/>
          <p:cNvSpPr>
            <a:spLocks noChangeArrowheads="1" noChangeShapeType="1" noTextEdit="1"/>
          </p:cNvSpPr>
          <p:nvPr/>
        </p:nvSpPr>
        <p:spPr bwMode="auto">
          <a:xfrm>
            <a:off x="2743200" y="2438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05</a:t>
            </a:r>
          </a:p>
        </p:txBody>
      </p:sp>
      <p:sp>
        <p:nvSpPr>
          <p:cNvPr id="97303" name="WordArt 23"/>
          <p:cNvSpPr>
            <a:spLocks noChangeArrowheads="1" noChangeShapeType="1" noTextEdit="1"/>
          </p:cNvSpPr>
          <p:nvPr/>
        </p:nvSpPr>
        <p:spPr bwMode="auto">
          <a:xfrm>
            <a:off x="2743200" y="2438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04</a:t>
            </a:r>
          </a:p>
        </p:txBody>
      </p:sp>
      <p:sp>
        <p:nvSpPr>
          <p:cNvPr id="97304" name="WordArt 24"/>
          <p:cNvSpPr>
            <a:spLocks noChangeArrowheads="1" noChangeShapeType="1" noTextEdit="1"/>
          </p:cNvSpPr>
          <p:nvPr/>
        </p:nvSpPr>
        <p:spPr bwMode="auto">
          <a:xfrm>
            <a:off x="2819400" y="2438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03</a:t>
            </a:r>
          </a:p>
        </p:txBody>
      </p:sp>
      <p:pic>
        <p:nvPicPr>
          <p:cNvPr id="13325" name="Picture 28" descr="tải xuống (5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743200"/>
            <a:ext cx="19050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33" descr="tải xuống (5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19050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.wm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9982200" y="59817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7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973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973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9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973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9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973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9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972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9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7284" grpId="0"/>
      <p:bldP spid="97300" grpId="0" animBg="1"/>
      <p:bldP spid="97301" grpId="0" animBg="1"/>
      <p:bldP spid="97302" grpId="0" animBg="1"/>
      <p:bldP spid="97303" grpId="0" animBg="1"/>
      <p:bldP spid="9730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006600"/>
                </a:solidFill>
              </a:rPr>
              <a:t>Các con hãy cho biết các loại quả dưới đây được sắp xếp theo quy tắc nào?</a:t>
            </a:r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1524000" y="5181600"/>
            <a:ext cx="9144000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2057400" y="5410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QUY TẮC 1-2-1</a:t>
            </a:r>
          </a:p>
        </p:txBody>
      </p:sp>
      <p:pic>
        <p:nvPicPr>
          <p:cNvPr id="14341" name="Picture 5" descr="tải xuống (5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50" y="2667000"/>
            <a:ext cx="19050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qua tao (1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22098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65152cbebb677ece262d2a4afc85cca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819400"/>
            <a:ext cx="1905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9336" name="Group 8"/>
          <p:cNvGrpSpPr>
            <a:grpSpLocks/>
          </p:cNvGrpSpPr>
          <p:nvPr/>
        </p:nvGrpSpPr>
        <p:grpSpPr bwMode="auto">
          <a:xfrm>
            <a:off x="2286000" y="1143000"/>
            <a:ext cx="2438400" cy="2514600"/>
            <a:chOff x="0" y="3168"/>
            <a:chExt cx="1728" cy="1008"/>
          </a:xfrm>
        </p:grpSpPr>
        <p:sp>
          <p:nvSpPr>
            <p:cNvPr id="14352" name="AutoShape 9"/>
            <p:cNvSpPr>
              <a:spLocks noChangeArrowheads="1"/>
            </p:cNvSpPr>
            <p:nvPr/>
          </p:nvSpPr>
          <p:spPr bwMode="auto"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3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99339" name="WordArt 11"/>
          <p:cNvSpPr>
            <a:spLocks noChangeArrowheads="1" noChangeShapeType="1" noTextEdit="1"/>
          </p:cNvSpPr>
          <p:nvPr/>
        </p:nvSpPr>
        <p:spPr bwMode="auto">
          <a:xfrm>
            <a:off x="2819400" y="2438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01</a:t>
            </a:r>
          </a:p>
        </p:txBody>
      </p:sp>
      <p:sp>
        <p:nvSpPr>
          <p:cNvPr id="99340" name="WordArt 12"/>
          <p:cNvSpPr>
            <a:spLocks noChangeArrowheads="1" noChangeShapeType="1" noTextEdit="1"/>
          </p:cNvSpPr>
          <p:nvPr/>
        </p:nvSpPr>
        <p:spPr bwMode="auto">
          <a:xfrm>
            <a:off x="2819400" y="2438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02</a:t>
            </a:r>
          </a:p>
        </p:txBody>
      </p:sp>
      <p:sp>
        <p:nvSpPr>
          <p:cNvPr id="99341" name="WordArt 13"/>
          <p:cNvSpPr>
            <a:spLocks noChangeArrowheads="1" noChangeShapeType="1" noTextEdit="1"/>
          </p:cNvSpPr>
          <p:nvPr/>
        </p:nvSpPr>
        <p:spPr bwMode="auto">
          <a:xfrm>
            <a:off x="2743200" y="2438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05</a:t>
            </a:r>
          </a:p>
        </p:txBody>
      </p:sp>
      <p:sp>
        <p:nvSpPr>
          <p:cNvPr id="99342" name="WordArt 14"/>
          <p:cNvSpPr>
            <a:spLocks noChangeArrowheads="1" noChangeShapeType="1" noTextEdit="1"/>
          </p:cNvSpPr>
          <p:nvPr/>
        </p:nvSpPr>
        <p:spPr bwMode="auto">
          <a:xfrm>
            <a:off x="2743200" y="2438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04</a:t>
            </a:r>
          </a:p>
        </p:txBody>
      </p:sp>
      <p:sp>
        <p:nvSpPr>
          <p:cNvPr id="99343" name="WordArt 15"/>
          <p:cNvSpPr>
            <a:spLocks noChangeArrowheads="1" noChangeShapeType="1" noTextEdit="1"/>
          </p:cNvSpPr>
          <p:nvPr/>
        </p:nvSpPr>
        <p:spPr bwMode="auto">
          <a:xfrm>
            <a:off x="2819400" y="2438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03</a:t>
            </a:r>
          </a:p>
        </p:txBody>
      </p:sp>
      <p:pic>
        <p:nvPicPr>
          <p:cNvPr id="14351" name="Picture 22" descr="tải xuống (5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2655888"/>
            <a:ext cx="19050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.wm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9982200" y="602185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99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9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99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9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9332" grpId="0"/>
      <p:bldP spid="99339" grpId="0" animBg="1"/>
      <p:bldP spid="99340" grpId="0" animBg="1"/>
      <p:bldP spid="99341" grpId="0" animBg="1"/>
      <p:bldP spid="99342" grpId="0" animBg="1"/>
      <p:bldP spid="993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5" name="WordArt 9"/>
          <p:cNvSpPr>
            <a:spLocks noChangeArrowheads="1" noChangeShapeType="1" noTextEdit="1"/>
          </p:cNvSpPr>
          <p:nvPr/>
        </p:nvSpPr>
        <p:spPr bwMode="auto">
          <a:xfrm>
            <a:off x="2438400" y="2209800"/>
            <a:ext cx="7391400" cy="2362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5495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prstShdw prst="shdw13" dist="53882" dir="13500000">
                    <a:srgbClr val="0000CC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     </a:t>
            </a:r>
          </a:p>
        </p:txBody>
      </p:sp>
      <p:sp>
        <p:nvSpPr>
          <p:cNvPr id="111632" name="AutoShape 16"/>
          <p:cNvSpPr>
            <a:spLocks noChangeArrowheads="1"/>
          </p:cNvSpPr>
          <p:nvPr/>
        </p:nvSpPr>
        <p:spPr bwMode="auto">
          <a:xfrm>
            <a:off x="2667000" y="4038600"/>
            <a:ext cx="731838" cy="431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1633" name="AutoShape 17"/>
          <p:cNvSpPr>
            <a:spLocks noChangeArrowheads="1"/>
          </p:cNvSpPr>
          <p:nvPr/>
        </p:nvSpPr>
        <p:spPr bwMode="auto">
          <a:xfrm>
            <a:off x="8305800" y="1143000"/>
            <a:ext cx="73025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1634" name="AutoShape 18"/>
          <p:cNvSpPr>
            <a:spLocks noChangeArrowheads="1"/>
          </p:cNvSpPr>
          <p:nvPr/>
        </p:nvSpPr>
        <p:spPr bwMode="auto">
          <a:xfrm>
            <a:off x="2819401" y="1295400"/>
            <a:ext cx="479425" cy="6477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1635" name="AutoShape 19"/>
          <p:cNvSpPr>
            <a:spLocks noChangeArrowheads="1"/>
          </p:cNvSpPr>
          <p:nvPr/>
        </p:nvSpPr>
        <p:spPr bwMode="auto">
          <a:xfrm>
            <a:off x="3962400" y="533400"/>
            <a:ext cx="477838" cy="503238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1636" name="AutoShape 20"/>
          <p:cNvSpPr>
            <a:spLocks noChangeArrowheads="1"/>
          </p:cNvSpPr>
          <p:nvPr/>
        </p:nvSpPr>
        <p:spPr bwMode="auto">
          <a:xfrm>
            <a:off x="5029200" y="4267200"/>
            <a:ext cx="731838" cy="5842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0080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1637" name="AutoShape 21"/>
          <p:cNvSpPr>
            <a:spLocks noChangeArrowheads="1"/>
          </p:cNvSpPr>
          <p:nvPr/>
        </p:nvSpPr>
        <p:spPr bwMode="auto">
          <a:xfrm>
            <a:off x="7620000" y="1143000"/>
            <a:ext cx="349250" cy="685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1638" name="AutoShape 22"/>
          <p:cNvSpPr>
            <a:spLocks noChangeArrowheads="1"/>
          </p:cNvSpPr>
          <p:nvPr/>
        </p:nvSpPr>
        <p:spPr bwMode="auto">
          <a:xfrm>
            <a:off x="9753600" y="2819401"/>
            <a:ext cx="477838" cy="512763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vi-VN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1639" name="AutoShape 23"/>
          <p:cNvSpPr>
            <a:spLocks noChangeArrowheads="1"/>
          </p:cNvSpPr>
          <p:nvPr/>
        </p:nvSpPr>
        <p:spPr bwMode="auto">
          <a:xfrm>
            <a:off x="5181600" y="1066800"/>
            <a:ext cx="477838" cy="503238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1640" name="AutoShape 24"/>
          <p:cNvSpPr>
            <a:spLocks noChangeArrowheads="1"/>
          </p:cNvSpPr>
          <p:nvPr/>
        </p:nvSpPr>
        <p:spPr bwMode="auto">
          <a:xfrm>
            <a:off x="4191000" y="1219200"/>
            <a:ext cx="731838" cy="9652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1641" name="AutoShape 25"/>
          <p:cNvSpPr>
            <a:spLocks noChangeArrowheads="1"/>
          </p:cNvSpPr>
          <p:nvPr/>
        </p:nvSpPr>
        <p:spPr bwMode="auto">
          <a:xfrm>
            <a:off x="9220200" y="3352800"/>
            <a:ext cx="730250" cy="304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1642" name="AutoShape 26"/>
          <p:cNvSpPr>
            <a:spLocks noChangeArrowheads="1"/>
          </p:cNvSpPr>
          <p:nvPr/>
        </p:nvSpPr>
        <p:spPr bwMode="auto">
          <a:xfrm>
            <a:off x="6019801" y="1219200"/>
            <a:ext cx="403225" cy="6477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1643" name="AutoShape 27"/>
          <p:cNvSpPr>
            <a:spLocks noChangeArrowheads="1"/>
          </p:cNvSpPr>
          <p:nvPr/>
        </p:nvSpPr>
        <p:spPr bwMode="auto">
          <a:xfrm>
            <a:off x="7543800" y="5562600"/>
            <a:ext cx="477838" cy="503238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1644" name="AutoShape 28"/>
          <p:cNvSpPr>
            <a:spLocks noChangeArrowheads="1"/>
          </p:cNvSpPr>
          <p:nvPr/>
        </p:nvSpPr>
        <p:spPr bwMode="auto">
          <a:xfrm>
            <a:off x="3505200" y="5334000"/>
            <a:ext cx="731838" cy="431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0080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1645" name="AutoShape 29"/>
          <p:cNvSpPr>
            <a:spLocks noChangeArrowheads="1"/>
          </p:cNvSpPr>
          <p:nvPr/>
        </p:nvSpPr>
        <p:spPr bwMode="auto">
          <a:xfrm>
            <a:off x="7924800" y="5105400"/>
            <a:ext cx="73025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1646" name="AutoShape 30"/>
          <p:cNvSpPr>
            <a:spLocks noChangeArrowheads="1"/>
          </p:cNvSpPr>
          <p:nvPr/>
        </p:nvSpPr>
        <p:spPr bwMode="auto">
          <a:xfrm>
            <a:off x="2286000" y="3352801"/>
            <a:ext cx="477838" cy="512763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vi-VN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1647" name="AutoShape 31"/>
          <p:cNvSpPr>
            <a:spLocks noChangeArrowheads="1"/>
          </p:cNvSpPr>
          <p:nvPr/>
        </p:nvSpPr>
        <p:spPr bwMode="auto">
          <a:xfrm>
            <a:off x="7010400" y="4419600"/>
            <a:ext cx="477838" cy="503238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2" name="[KARAOKE] Chú Ếch Con Beat chuẩ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55038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90" name="Rectangle 30"/>
          <p:cNvSpPr>
            <a:spLocks noChangeArrowheads="1"/>
          </p:cNvSpPr>
          <p:nvPr/>
        </p:nvSpPr>
        <p:spPr bwMode="auto">
          <a:xfrm>
            <a:off x="2011216" y="2794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6600" b="1">
                <a:solidFill>
                  <a:srgbClr val="FF0000"/>
                </a:solidFill>
              </a:rPr>
              <a:t>TRÒ CHƠI: AI NHANH HƠN</a:t>
            </a:r>
            <a:endParaRPr lang="vi-VN" sz="6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tro choi am nhac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111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1625" grpId="0" animBg="1"/>
      <p:bldP spid="111638" grpId="0" animBg="1"/>
      <p:bldP spid="1116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315570erpqxojwm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226469" y="-245269"/>
            <a:ext cx="73025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1315570erpqxojwm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5334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1315570erpqxojwm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236788" y="5840413"/>
            <a:ext cx="7620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1315570erpqxojwm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5038726"/>
            <a:ext cx="5334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1315570erpqxojwm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1"/>
            <a:ext cx="5334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1315570erpqxojwm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094788" y="-255588"/>
            <a:ext cx="7620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1315570erpqxojwm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170988" y="5840413"/>
            <a:ext cx="7620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 descr="1315570erpqxojwm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34600" y="5038726"/>
            <a:ext cx="5334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Rectangle 10"/>
          <p:cNvSpPr>
            <a:spLocks noGrp="1" noChangeArrowheads="1"/>
          </p:cNvSpPr>
          <p:nvPr>
            <p:ph type="title"/>
          </p:nvPr>
        </p:nvSpPr>
        <p:spPr>
          <a:xfrm>
            <a:off x="1981200" y="1676400"/>
            <a:ext cx="8229600" cy="2514600"/>
          </a:xfrm>
        </p:spPr>
        <p:txBody>
          <a:bodyPr/>
          <a:lstStyle/>
          <a:p>
            <a:pPr algn="l"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1790700" y="909638"/>
            <a:ext cx="8610600" cy="4881563"/>
          </a:xfrm>
          <a:prstGeom prst="cloudCallou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Cách chơi: Chia lớp thành 3 đội trong 1 bài hát đội nào sắp  xếp đúng và nhanh các nhóm đối tượng theo yêu cầu của cô thì đội đó chiến  thắng:</a:t>
            </a:r>
            <a:b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Đội 1: sắp xếp theo quy tắc 1-1-2</a:t>
            </a:r>
            <a:b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Đội 2: Sắp xếp theo quy tắc 1-2-1</a:t>
            </a:r>
            <a:b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Đội 3: Sắp xếp theo quy tắc 2-1-1</a:t>
            </a:r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1999" cy="6863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10896600" cy="3657599"/>
          </a:xfrm>
        </p:spPr>
        <p:txBody>
          <a:bodyPr/>
          <a:lstStyle/>
          <a:p>
            <a:pPr marL="0" indent="0" algn="ctr">
              <a:buNone/>
            </a:pPr>
            <a:endParaRPr lang="en-US" sz="4800" i="1"/>
          </a:p>
          <a:p>
            <a:pPr marL="0" indent="0" algn="ctr">
              <a:buNone/>
            </a:pPr>
            <a:r>
              <a:rPr lang="en-US" sz="4800" i="1"/>
              <a:t>CHÚC CÁC CÔ NHIỀU SỨC KHỎE!</a:t>
            </a:r>
          </a:p>
          <a:p>
            <a:pPr marL="0" indent="0" algn="ctr">
              <a:buNone/>
            </a:pPr>
            <a:r>
              <a:rPr lang="en-US" sz="4800" i="1"/>
              <a:t>CẢM ƠN! </a:t>
            </a:r>
          </a:p>
          <a:p>
            <a:pPr algn="ctr"/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1257238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1981200" y="1905000"/>
            <a:ext cx="2362200" cy="3581400"/>
          </a:xfrm>
          <a:prstGeom prst="wedgeRound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Kiến thức:</a:t>
            </a:r>
          </a:p>
          <a:p>
            <a:r>
              <a:rPr lang="en-US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+Trẻ  nhận ra quy tắc sắp xếp của 3 đối tượng lập đi lập lại nhiều lần theo 1 trình tự nhất định.</a:t>
            </a:r>
          </a:p>
          <a:p>
            <a:r>
              <a:rPr lang="en-US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+ Trẻ nhận ra các mẫu sắp xếp theo quy tắc 3 đối tượng và biết sao chép lại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334000" y="1905000"/>
            <a:ext cx="2362200" cy="3581400"/>
          </a:xfrm>
          <a:prstGeom prst="wedgeRound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Kỹ năng:Rèn cho trẻ kỹ năng sắp xếp theo một trình tự nhất định của quy tắc và lặp lại</a:t>
            </a:r>
            <a:r>
              <a:rPr lang="en-US">
                <a:solidFill>
                  <a:srgbClr val="000066"/>
                </a:solidFill>
              </a:rPr>
              <a:t>.</a:t>
            </a:r>
          </a:p>
          <a:p>
            <a:pPr lvl="0"/>
            <a:r>
              <a: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- Thái độ: Trẻ biết chú ý trong giờ học.</a:t>
            </a:r>
          </a:p>
          <a:p>
            <a:pPr algn="ctr"/>
            <a:endParaRPr lang="en-US">
              <a:solidFill>
                <a:srgbClr val="000066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8686800" y="1952625"/>
            <a:ext cx="2362200" cy="348615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2.Chuẩn bị:</a:t>
            </a:r>
          </a:p>
          <a:p>
            <a:r>
              <a:rPr lang="en-US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 Cô: File trình chiếu, nhạc, que chỉ.</a:t>
            </a:r>
          </a:p>
          <a:p>
            <a:r>
              <a:rPr lang="en-US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 Trẻ lô tô : quả cam, hoa hồng, chiếc lá để sắp xếp. </a:t>
            </a:r>
          </a:p>
          <a:p>
            <a:r>
              <a:rPr lang="en-US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 Tranh hoa, lá ,củ cà rốt, cà chua... chơi trò chơi</a:t>
            </a:r>
          </a:p>
          <a:p>
            <a:pPr algn="ctr"/>
            <a:endParaRPr lang="en-US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79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5" name="WordArt 9"/>
          <p:cNvSpPr>
            <a:spLocks noChangeArrowheads="1" noChangeShapeType="1" noTextEdit="1"/>
          </p:cNvSpPr>
          <p:nvPr/>
        </p:nvSpPr>
        <p:spPr bwMode="auto">
          <a:xfrm>
            <a:off x="2438400" y="2209800"/>
            <a:ext cx="7391400" cy="2362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5495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prstShdw prst="shdw13" dist="53882" dir="13500000">
                    <a:srgbClr val="0000CC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     </a:t>
            </a:r>
          </a:p>
        </p:txBody>
      </p:sp>
      <p:pic>
        <p:nvPicPr>
          <p:cNvPr id="3080" name="Picture 11" descr="s_f_01_589_01_0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581400"/>
            <a:ext cx="2209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2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495800"/>
            <a:ext cx="1647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3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5029201"/>
            <a:ext cx="7747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029201"/>
            <a:ext cx="7747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5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5029201"/>
            <a:ext cx="7747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32" name="AutoShape 16"/>
          <p:cNvSpPr>
            <a:spLocks noChangeArrowheads="1"/>
          </p:cNvSpPr>
          <p:nvPr/>
        </p:nvSpPr>
        <p:spPr bwMode="auto">
          <a:xfrm>
            <a:off x="2667000" y="4038600"/>
            <a:ext cx="731838" cy="431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1633" name="AutoShape 17"/>
          <p:cNvSpPr>
            <a:spLocks noChangeArrowheads="1"/>
          </p:cNvSpPr>
          <p:nvPr/>
        </p:nvSpPr>
        <p:spPr bwMode="auto">
          <a:xfrm>
            <a:off x="8305800" y="1143000"/>
            <a:ext cx="73025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1634" name="AutoShape 18"/>
          <p:cNvSpPr>
            <a:spLocks noChangeArrowheads="1"/>
          </p:cNvSpPr>
          <p:nvPr/>
        </p:nvSpPr>
        <p:spPr bwMode="auto">
          <a:xfrm>
            <a:off x="2819401" y="1295400"/>
            <a:ext cx="479425" cy="6477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1635" name="AutoShape 19"/>
          <p:cNvSpPr>
            <a:spLocks noChangeArrowheads="1"/>
          </p:cNvSpPr>
          <p:nvPr/>
        </p:nvSpPr>
        <p:spPr bwMode="auto">
          <a:xfrm>
            <a:off x="3962400" y="533400"/>
            <a:ext cx="477838" cy="503238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1636" name="AutoShape 20"/>
          <p:cNvSpPr>
            <a:spLocks noChangeArrowheads="1"/>
          </p:cNvSpPr>
          <p:nvPr/>
        </p:nvSpPr>
        <p:spPr bwMode="auto">
          <a:xfrm>
            <a:off x="5029200" y="4267200"/>
            <a:ext cx="731838" cy="5842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0080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1637" name="AutoShape 21"/>
          <p:cNvSpPr>
            <a:spLocks noChangeArrowheads="1"/>
          </p:cNvSpPr>
          <p:nvPr/>
        </p:nvSpPr>
        <p:spPr bwMode="auto">
          <a:xfrm>
            <a:off x="7620000" y="1143000"/>
            <a:ext cx="349250" cy="685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1638" name="AutoShape 22"/>
          <p:cNvSpPr>
            <a:spLocks noChangeArrowheads="1"/>
          </p:cNvSpPr>
          <p:nvPr/>
        </p:nvSpPr>
        <p:spPr bwMode="auto">
          <a:xfrm>
            <a:off x="9753600" y="2819401"/>
            <a:ext cx="477838" cy="512763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vi-VN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1639" name="AutoShape 23"/>
          <p:cNvSpPr>
            <a:spLocks noChangeArrowheads="1"/>
          </p:cNvSpPr>
          <p:nvPr/>
        </p:nvSpPr>
        <p:spPr bwMode="auto">
          <a:xfrm>
            <a:off x="5181600" y="1066800"/>
            <a:ext cx="477838" cy="503238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1640" name="AutoShape 24"/>
          <p:cNvSpPr>
            <a:spLocks noChangeArrowheads="1"/>
          </p:cNvSpPr>
          <p:nvPr/>
        </p:nvSpPr>
        <p:spPr bwMode="auto">
          <a:xfrm>
            <a:off x="4191000" y="1219200"/>
            <a:ext cx="731838" cy="9652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1641" name="AutoShape 25"/>
          <p:cNvSpPr>
            <a:spLocks noChangeArrowheads="1"/>
          </p:cNvSpPr>
          <p:nvPr/>
        </p:nvSpPr>
        <p:spPr bwMode="auto">
          <a:xfrm>
            <a:off x="9220200" y="3352800"/>
            <a:ext cx="730250" cy="304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1642" name="AutoShape 26"/>
          <p:cNvSpPr>
            <a:spLocks noChangeArrowheads="1"/>
          </p:cNvSpPr>
          <p:nvPr/>
        </p:nvSpPr>
        <p:spPr bwMode="auto">
          <a:xfrm>
            <a:off x="6019801" y="1219200"/>
            <a:ext cx="403225" cy="6477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1643" name="AutoShape 27"/>
          <p:cNvSpPr>
            <a:spLocks noChangeArrowheads="1"/>
          </p:cNvSpPr>
          <p:nvPr/>
        </p:nvSpPr>
        <p:spPr bwMode="auto">
          <a:xfrm>
            <a:off x="7543800" y="5562600"/>
            <a:ext cx="477838" cy="503238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1644" name="AutoShape 28"/>
          <p:cNvSpPr>
            <a:spLocks noChangeArrowheads="1"/>
          </p:cNvSpPr>
          <p:nvPr/>
        </p:nvSpPr>
        <p:spPr bwMode="auto">
          <a:xfrm>
            <a:off x="3505200" y="5334000"/>
            <a:ext cx="731838" cy="431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0080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1645" name="AutoShape 29"/>
          <p:cNvSpPr>
            <a:spLocks noChangeArrowheads="1"/>
          </p:cNvSpPr>
          <p:nvPr/>
        </p:nvSpPr>
        <p:spPr bwMode="auto">
          <a:xfrm>
            <a:off x="7924800" y="5105400"/>
            <a:ext cx="73025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1646" name="AutoShape 30"/>
          <p:cNvSpPr>
            <a:spLocks noChangeArrowheads="1"/>
          </p:cNvSpPr>
          <p:nvPr/>
        </p:nvSpPr>
        <p:spPr bwMode="auto">
          <a:xfrm>
            <a:off x="2286000" y="3352801"/>
            <a:ext cx="477838" cy="512763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vi-VN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1647" name="AutoShape 31"/>
          <p:cNvSpPr>
            <a:spLocks noChangeArrowheads="1"/>
          </p:cNvSpPr>
          <p:nvPr/>
        </p:nvSpPr>
        <p:spPr bwMode="auto">
          <a:xfrm>
            <a:off x="7010400" y="4419600"/>
            <a:ext cx="477838" cy="503238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2" name="[KARAOKE] Chú Ếch Con Beat chuẩ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55038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2" name="Rectangle 31"/>
          <p:cNvSpPr>
            <a:spLocks noChangeArrowheads="1"/>
          </p:cNvSpPr>
          <p:nvPr/>
        </p:nvSpPr>
        <p:spPr bwMode="auto">
          <a:xfrm>
            <a:off x="1981200" y="2057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6600" b="1">
                <a:solidFill>
                  <a:srgbClr val="FF0000"/>
                </a:solidFill>
              </a:rPr>
              <a:t>BÉ VUI HỌC TOÁN</a:t>
            </a:r>
            <a:endParaRPr lang="vi-VN" sz="6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111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1625" grpId="0" animBg="1"/>
      <p:bldP spid="111638" grpId="0" animBg="1"/>
      <p:bldP spid="1116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65BC23-315A-2381-B715-DEA499AC3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98784"/>
          </a:xfrm>
          <a:prstGeom prst="rect">
            <a:avLst/>
          </a:prstGeom>
        </p:spPr>
      </p:pic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>
          <a:xfrm>
            <a:off x="1958976" y="1905000"/>
            <a:ext cx="8229600" cy="2514600"/>
          </a:xfrm>
        </p:spPr>
        <p:txBody>
          <a:bodyPr/>
          <a:lstStyle/>
          <a:p>
            <a:pPr eaLnBrk="1" hangingPunct="1"/>
            <a:r>
              <a:rPr lang="en-US" sz="5400" b="1" i="1">
                <a:solidFill>
                  <a:srgbClr val="FF0000"/>
                </a:solidFill>
              </a:rPr>
              <a:t> </a:t>
            </a:r>
            <a:br>
              <a:rPr lang="en-US" sz="5400" b="1" i="1">
                <a:solidFill>
                  <a:srgbClr val="FF0000"/>
                </a:solidFill>
              </a:rPr>
            </a:br>
            <a:r>
              <a:rPr lang="en-US" sz="5400" b="1" i="1">
                <a:solidFill>
                  <a:srgbClr val="FF0000"/>
                </a:solidFill>
              </a:rPr>
              <a:t>Sắp xếp theo quy tắc</a:t>
            </a:r>
            <a:br>
              <a:rPr lang="en-US" sz="5400" b="1" i="1">
                <a:solidFill>
                  <a:srgbClr val="FF0000"/>
                </a:solidFill>
              </a:rPr>
            </a:br>
            <a:r>
              <a:rPr lang="en-US" sz="5400" b="1" i="1">
                <a:solidFill>
                  <a:srgbClr val="FF0000"/>
                </a:solidFill>
              </a:rPr>
              <a:t>1-2-1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hammer.wav"/>
          </p:stSnd>
        </p:sndAc>
      </p:transition>
    </mc:Choice>
    <mc:Fallback xmlns="">
      <p:transition spd="slow">
        <p:sndAc>
          <p:stSnd>
            <p:snd r:embed="rId4" name="hammer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8"/>
          <p:cNvSpPr>
            <a:spLocks noChangeShapeType="1"/>
          </p:cNvSpPr>
          <p:nvPr/>
        </p:nvSpPr>
        <p:spPr bwMode="auto">
          <a:xfrm>
            <a:off x="1524000" y="5257800"/>
            <a:ext cx="9144000" cy="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285" name="Picture 13" descr="Káº¿t quáº£ hÃ¬nh áº£nh cho hinh anh qua c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1000"/>
            <a:ext cx="1219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6" name="Picture 14" descr="Káº¿t quáº£ hÃ¬nh áº£nh cho hinh anh hoa ho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7" name="Picture 15" descr="Káº¿t quáº£ hÃ¬nh áº£nh cho hinh anh chiec 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3400"/>
            <a:ext cx="9906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8" name="Picture 16" descr="Káº¿t quáº£ hÃ¬nh áº£nh cho hinh anh qua c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"/>
            <a:ext cx="1143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9" name="Picture 17" descr="Káº¿t quáº£ hÃ¬nh áº£nh cho hinh anh hoa ho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33401"/>
            <a:ext cx="9144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0" name="Picture 18" descr="Káº¿t quáº£ hÃ¬nh áº£nh cho hinh anh chiec l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33400"/>
            <a:ext cx="9906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1" name="Picture 19" descr="Káº¿t quáº£ hÃ¬nh áº£nh cho hinh anh chiec l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33400"/>
            <a:ext cx="10668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2" name="Picture 20" descr="Káº¿t quáº£ hÃ¬nh áº£nh cho hinh anh chiec l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57200"/>
            <a:ext cx="10668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93" name="Rectangle 21"/>
          <p:cNvSpPr>
            <a:spLocks noGrp="1" noChangeArrowheads="1"/>
          </p:cNvSpPr>
          <p:nvPr>
            <p:ph type="title"/>
          </p:nvPr>
        </p:nvSpPr>
        <p:spPr>
          <a:xfrm>
            <a:off x="2133600" y="6858000"/>
            <a:ext cx="8229600" cy="1143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000066"/>
                </a:solidFill>
              </a:rPr>
              <a:t>QUY TẮC 1-2-1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0.07747 L -0.00417 0.5494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35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7 0.06204 L -0.49583 0.5560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83" y="2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87 0.05764 L -0.475 0.5627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50" y="2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7986 L 0.0875 0.5571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25 0.10532 L 0.30208 0.5604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67" y="2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3 0.06597 L 0.07396 0.54329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0.07246 L 0.07813 0.5497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62 0.07454 L 0.35105 0.55185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7484E-6 L 3.33333E-6 -0.1720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6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3" descr="Káº¿t quáº£ hÃ¬nh áº£nh cho hinh anh qua c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1219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4" descr="Káº¿t quáº£ hÃ¬nh áº£nh cho hinh anh hoa ho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5" descr="Káº¿t quáº£ hÃ¬nh áº£nh cho hinh anh chiec 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05400"/>
            <a:ext cx="9906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Picture 6" descr="Káº¿t quáº£ hÃ¬nh áº£nh cho hinh anh qua c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0"/>
            <a:ext cx="1143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5" name="Picture 7" descr="Káº¿t quáº£ hÃ¬nh áº£nh cho hinh anh hoa ho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1"/>
            <a:ext cx="9144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6" name="Picture 8" descr="Káº¿t quáº£ hÃ¬nh áº£nh cho hinh anh chiec l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14800"/>
            <a:ext cx="9906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7" name="Picture 9" descr="Káº¿t quáº£ hÃ¬nh áº£nh cho hinh anh chiec l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30914"/>
            <a:ext cx="106680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8" name="Picture 10" descr="Káº¿t quáº£ hÃ¬nh áº£nh cho hinh anh chiec l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030914"/>
            <a:ext cx="106680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57909E-6 L 0.37083 0.1498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74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15356E-6 L 0.46667 -0.7277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33" y="-36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15356E-6 L 0.7 -0.55018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-275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14709E-6 L 0.69583 0.1258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92" y="6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3.33025E-6 L 0.54167 0.5825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29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7086E-6 L 0.34583 -0.03793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-18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8437E-6 L 0.2375 -0.0656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3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0296E-6 L 0.21666 -0.0074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Káº¿t quáº£ hÃ¬nh áº£nh cho hinh anh qua c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1219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3" descr="Káº¿t quáº£ hÃ¬nh áº£nh cho hinh anh hoa ho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Picture 4" descr="Káº¿t quáº£ hÃ¬nh áº£nh cho hinh anh chiec 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05400"/>
            <a:ext cx="9906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5" descr="Káº¿t quáº£ hÃ¬nh áº£nh cho hinh anh qua c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0"/>
            <a:ext cx="1143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8" name="Picture 6" descr="Káº¿t quáº£ hÃ¬nh áº£nh cho hinh anh hoa ho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1"/>
            <a:ext cx="9144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9" name="Picture 7" descr="Káº¿t quáº£ hÃ¬nh áº£nh cho hinh anh chiec l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14800"/>
            <a:ext cx="9906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0" name="Picture 8" descr="Káº¿t quáº£ hÃ¬nh áº£nh cho hinh anh chiec l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30914"/>
            <a:ext cx="106680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1" name="Picture 9" descr="Káº¿t quáº£ hÃ¬nh áº£nh cho hinh anh chiec l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030914"/>
            <a:ext cx="106680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57909E-6 L 0.27916 0.1054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5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15356E-6 L 0.15833 -0.5834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29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15356E-6 L 0.28334 -0.3836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191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14709E-6 L 0.4375 0.048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24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3.33025E-6 L 0.60833 0.3716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17" y="185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7086E-6 L 0.74583 -0.2488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92" y="-124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8437E-6 L 0.74583 -0.3209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92" y="-160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0296E-6 L 0.73333 -0.20722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67" y="-10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Káº¿t quáº£ hÃ¬nh áº£nh cho hinh anh qua c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1219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9" name="Picture 3" descr="Káº¿t quáº£ hÃ¬nh áº£nh cho hinh anh hoa ho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4" descr="Káº¿t quáº£ hÃ¬nh áº£nh cho hinh anh chiec 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05400"/>
            <a:ext cx="9906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5" descr="Káº¿t quáº£ hÃ¬nh áº£nh cho hinh anh qua c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0"/>
            <a:ext cx="1143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Picture 6" descr="Káº¿t quáº£ hÃ¬nh áº£nh cho hinh anh hoa ho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1"/>
            <a:ext cx="9144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3" name="Picture 7" descr="Káº¿t quáº£ hÃ¬nh áº£nh cho hinh anh chiec l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14800"/>
            <a:ext cx="9906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4" name="Picture 8" descr="Káº¿t quáº£ hÃ¬nh áº£nh cho hinh anh chiec l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30914"/>
            <a:ext cx="106680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5" name="Picture 9" descr="Káº¿t quáº£ hÃ¬nh áº£nh cho hinh anh chiec l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030914"/>
            <a:ext cx="106680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13 -0.0044 L 0.77605 0.0233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08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15356E-6 L 0.61667 -0.738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33" y="-36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15356E-6 L 0.61667 -0.6056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33" y="-30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14709E-6 L 0.49583 -0.0629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3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3.33025E-6 L 0.39167 0.3716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185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7086E-6 L 0.27916 -0.11564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-5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8437E-6 L 0.15416 0.14524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7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0296E-6 L 0.03333 0.55874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279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1524000" y="5257800"/>
            <a:ext cx="9144000" cy="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7043" name="Picture 3" descr="Káº¿t quáº£ hÃ¬nh áº£nh cho hinh anh qua c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1000"/>
            <a:ext cx="1219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4" descr="Káº¿t quáº£ hÃ¬nh áº£nh cho hinh anh hoa ho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5" descr="Káº¿t quáº£ hÃ¬nh áº£nh cho hinh anh chiec 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3400"/>
            <a:ext cx="9906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6" descr="Káº¿t quáº£ hÃ¬nh áº£nh cho hinh anh qua c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"/>
            <a:ext cx="1143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7" name="Picture 7" descr="Káº¿t quáº£ hÃ¬nh áº£nh cho hinh anh hoa ho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33401"/>
            <a:ext cx="9144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8" name="Picture 8" descr="Káº¿t quáº£ hÃ¬nh áº£nh cho hinh anh chiec l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33400"/>
            <a:ext cx="9906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9" name="Picture 9" descr="Káº¿t quáº£ hÃ¬nh áº£nh cho hinh anh chiec l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33400"/>
            <a:ext cx="10668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0" name="Picture 10" descr="Káº¿t quáº£ hÃ¬nh áº£nh cho hinh anh chiec l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57200"/>
            <a:ext cx="10668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1" name="Rectangle 11"/>
          <p:cNvSpPr>
            <a:spLocks noGrp="1" noChangeArrowheads="1"/>
          </p:cNvSpPr>
          <p:nvPr>
            <p:ph type="title"/>
          </p:nvPr>
        </p:nvSpPr>
        <p:spPr>
          <a:xfrm>
            <a:off x="2057400" y="5410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</a:rPr>
              <a:t>QUY TẮC 1-1-2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0.07747 L -0.00417 0.5494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35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0.07986 L -0.13333 0.5571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8 0.08241 L -0.23855 0.5486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67" y="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71 0.07639 L -0.22396 0.5537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25 0.08681 L 0.29375 0.5530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7 0.0662 L 0.14896 0.55463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88 0.06574 L -0.01875 0.55973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2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63 0.07153 L -0.0125 0.57662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2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3174</TotalTime>
  <Words>384</Words>
  <Application>Microsoft Office PowerPoint</Application>
  <PresentationFormat>Widescreen</PresentationFormat>
  <Paragraphs>52</Paragraphs>
  <Slides>17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Arial Black</vt:lpstr>
      <vt:lpstr>Times New Roman</vt:lpstr>
      <vt:lpstr>Default Design</vt:lpstr>
      <vt:lpstr>PowerPoint Presentation</vt:lpstr>
      <vt:lpstr>PowerPoint Presentation</vt:lpstr>
      <vt:lpstr>PowerPoint Presentation</vt:lpstr>
      <vt:lpstr>  Sắp xếp theo quy tắc 1-2-1</vt:lpstr>
      <vt:lpstr>QUY TẮC 1-2-1</vt:lpstr>
      <vt:lpstr>PowerPoint Presentation</vt:lpstr>
      <vt:lpstr>PowerPoint Presentation</vt:lpstr>
      <vt:lpstr>PowerPoint Presentation</vt:lpstr>
      <vt:lpstr>QUY TẮC 1-1-2</vt:lpstr>
      <vt:lpstr>PowerPoint Presentation</vt:lpstr>
      <vt:lpstr>PowerPoint Presentation</vt:lpstr>
      <vt:lpstr>Các con hãy cho biết các loại quả dưới đây được sắp xếp theo quy tắc nào?</vt:lpstr>
      <vt:lpstr>Các con hãy cho biết các loại quả dưới đây được sắp xếp theo quy tắc nào?</vt:lpstr>
      <vt:lpstr>Các con hãy cho biết các loại quả dưới đây được sắp xếp theo quy tắc nào?</vt:lpstr>
      <vt:lpstr>PowerPoint Presentation</vt:lpstr>
      <vt:lpstr>-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142</cp:revision>
  <dcterms:created xsi:type="dcterms:W3CDTF">2012-02-11T04:45:22Z</dcterms:created>
  <dcterms:modified xsi:type="dcterms:W3CDTF">2026-04-22T09:34:36Z</dcterms:modified>
</cp:coreProperties>
</file>