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bin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bin" panose="020B0604020202020204" charset="0"/>
      <p:regular r:id="rId20"/>
    </p:embeddedFont>
    <p:embeddedFont>
      <p:font typeface="DejaVu Serif Bold" panose="020B0604020202020204" charset="0"/>
      <p:regular r:id="rId21"/>
    </p:embeddedFont>
    <p:embeddedFont>
      <p:font typeface="DejaVu Serif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1" d="100"/>
          <a:sy n="51" d="100"/>
        </p:scale>
        <p:origin x="-4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24" Type="http://schemas.openxmlformats.org/officeDocument/2006/relationships/image" Target="../media/image1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33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20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1.png"/><Relationship Id="rId10" Type="http://schemas.openxmlformats.org/officeDocument/2006/relationships/image" Target="../media/image9.svg"/><Relationship Id="rId19" Type="http://schemas.openxmlformats.org/officeDocument/2006/relationships/image" Target="../media/image19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26.sv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28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30.sv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20.svg"/><Relationship Id="rId10" Type="http://schemas.openxmlformats.org/officeDocument/2006/relationships/image" Target="../media/image9.svg"/><Relationship Id="rId19" Type="http://schemas.openxmlformats.org/officeDocument/2006/relationships/image" Target="../media/image16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892189" y="532096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31"/>
          <p:cNvSpPr txBox="1"/>
          <p:nvPr/>
        </p:nvSpPr>
        <p:spPr>
          <a:xfrm>
            <a:off x="1912030" y="5699545"/>
            <a:ext cx="13969058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biệt hình vuông, hình chữ nhật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610449" y="4815958"/>
            <a:ext cx="1257222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4000" b="1" dirty="0" smtClean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 </a:t>
            </a:r>
            <a:r>
              <a:rPr lang="en-US" sz="4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en-US" sz="4000" b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4000" b="1" smtClean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sz="4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dirty="0">
                <a:solidFill>
                  <a:srgbClr val="004AAD"/>
                </a:solidFill>
                <a:latin typeface="DejaVu Serif Bold"/>
              </a:rPr>
              <a:t> </a:t>
            </a: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b="1" smtClean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sz="2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dirty="0">
                <a:solidFill>
                  <a:srgbClr val="004AAD"/>
                </a:solidFill>
                <a:latin typeface="DejaVu Serif Bold"/>
              </a:rPr>
              <a:t> </a:t>
            </a:r>
          </a:p>
        </p:txBody>
      </p:sp>
      <p:sp>
        <p:nvSpPr>
          <p:cNvPr id="33" name="TextBox 18"/>
          <p:cNvSpPr txBox="1"/>
          <p:nvPr/>
        </p:nvSpPr>
        <p:spPr>
          <a:xfrm>
            <a:off x="5773716" y="1375795"/>
            <a:ext cx="654715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smtClean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2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smtClean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VIỆT HƯNG</a:t>
            </a:r>
            <a:endParaRPr lang="en-US" sz="2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4AAD"/>
              </a:solidFill>
              <a:latin typeface="DejaVu Serif Bold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8493691" y="2768162"/>
            <a:ext cx="1107207" cy="1107207"/>
          </a:xfrm>
          <a:custGeom>
            <a:avLst/>
            <a:gdLst/>
            <a:ahLst/>
            <a:cxnLst/>
            <a:rect l="l" t="t" r="r" b="b"/>
            <a:pathLst>
              <a:path w="1107207" h="1107207">
                <a:moveTo>
                  <a:pt x="0" y="0"/>
                </a:moveTo>
                <a:lnTo>
                  <a:pt x="1107206" y="0"/>
                </a:lnTo>
                <a:lnTo>
                  <a:pt x="1107206" y="1107207"/>
                </a:lnTo>
                <a:lnTo>
                  <a:pt x="0" y="110720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7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1436" y="532096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2269821"/>
            <a:ext cx="15139574" cy="6589595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474745" y="3929620"/>
            <a:ext cx="14019856" cy="4266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theo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yêu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giơ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gọi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hình,các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nhanh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đọc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to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tên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nói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đặc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điểm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của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cùng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cô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endParaRPr lang="en-US" sz="3336" dirty="0">
              <a:solidFill>
                <a:srgbClr val="3C2E3D"/>
              </a:solidFill>
              <a:latin typeface="DejaVu Serif Bold"/>
            </a:endParaRP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84297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2: “Tìm về đúng nhà”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63100" y="1928767"/>
            <a:ext cx="15139574" cy="6930649"/>
            <a:chOff x="0" y="0"/>
            <a:chExt cx="20186099" cy="7496660"/>
          </a:xfrm>
        </p:grpSpPr>
        <p:grpSp>
          <p:nvGrpSpPr>
            <p:cNvPr id="24" name="Group 24"/>
            <p:cNvGrpSpPr/>
            <p:nvPr/>
          </p:nvGrpSpPr>
          <p:grpSpPr>
            <a:xfrm>
              <a:off x="867656" y="883008"/>
              <a:ext cx="18815070" cy="6613653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12699" y="741242"/>
              <a:ext cx="18815070" cy="6613653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3169" y="852207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0" y="0"/>
                  </a:moveTo>
                  <a:lnTo>
                    <a:pt x="2559542" y="0"/>
                  </a:lnTo>
                  <a:lnTo>
                    <a:pt x="2559542" y="660827"/>
                  </a:lnTo>
                  <a:lnTo>
                    <a:pt x="0" y="6608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692116" y="714301"/>
              <a:ext cx="2559543" cy="660827"/>
            </a:xfrm>
            <a:custGeom>
              <a:avLst/>
              <a:gdLst/>
              <a:ahLst/>
              <a:cxnLst/>
              <a:rect l="l" t="t" r="r" b="b"/>
              <a:pathLst>
                <a:path w="2559543" h="660827">
                  <a:moveTo>
                    <a:pt x="2559543" y="660827"/>
                  </a:moveTo>
                  <a:lnTo>
                    <a:pt x="0" y="660827"/>
                  </a:lnTo>
                  <a:lnTo>
                    <a:pt x="0" y="0"/>
                  </a:lnTo>
                  <a:lnTo>
                    <a:pt x="2559543" y="0"/>
                  </a:lnTo>
                  <a:lnTo>
                    <a:pt x="2559543" y="660827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96602" y="4928654"/>
              <a:ext cx="17775285" cy="0"/>
            </a:xfrm>
            <a:prstGeom prst="line">
              <a:avLst/>
            </a:prstGeom>
            <a:ln w="12888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3" name="Freeform 33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543347" y="3517669"/>
            <a:ext cx="14019856" cy="545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sẽ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chọn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1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mình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thích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vừa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bài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hát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chủ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nghề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nghiệp,khi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hiệu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lệnh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“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nhà”thì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trong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tay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+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Luật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: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phải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đúng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ngôi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giống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hình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các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con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đang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cầm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,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bạn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nào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tìm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sai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nhà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là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người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thua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cuộc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4670"/>
              </a:lnSpc>
            </a:pPr>
            <a:r>
              <a:rPr lang="en-US" sz="3336" dirty="0">
                <a:solidFill>
                  <a:srgbClr val="3C2E3D"/>
                </a:solidFill>
                <a:latin typeface="DejaVu Serif Bold"/>
              </a:rPr>
              <a:t>- Cho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trẻ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chơi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 2-3 </a:t>
            </a:r>
            <a:r>
              <a:rPr lang="en-US" sz="3336" dirty="0" err="1">
                <a:solidFill>
                  <a:srgbClr val="3C2E3D"/>
                </a:solidFill>
                <a:latin typeface="DejaVu Serif Bold"/>
              </a:rPr>
              <a:t>lần</a:t>
            </a:r>
            <a:r>
              <a:rPr lang="en-US" sz="3336" dirty="0">
                <a:solidFill>
                  <a:srgbClr val="3C2E3D"/>
                </a:solidFill>
                <a:latin typeface="DejaVu Serif Bold"/>
              </a:rPr>
              <a:t>.</a:t>
            </a:r>
          </a:p>
          <a:p>
            <a:pPr algn="ctr">
              <a:lnSpc>
                <a:spcPts val="5725"/>
              </a:lnSpc>
            </a:pPr>
            <a:endParaRPr lang="en-US" sz="3336" dirty="0">
              <a:solidFill>
                <a:srgbClr val="3C2E3D"/>
              </a:solidFill>
              <a:latin typeface="DejaVu Serif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927459" y="4239500"/>
            <a:ext cx="8684769" cy="1575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*Kết thúc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5552769" cy="5775946"/>
            <a:chOff x="0" y="0"/>
            <a:chExt cx="20737026" cy="7701262"/>
          </a:xfrm>
        </p:grpSpPr>
        <p:grpSp>
          <p:nvGrpSpPr>
            <p:cNvPr id="24" name="Group 24"/>
            <p:cNvGrpSpPr/>
            <p:nvPr/>
          </p:nvGrpSpPr>
          <p:grpSpPr>
            <a:xfrm>
              <a:off x="891337" y="907107"/>
              <a:ext cx="19328579" cy="6794155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32150" y="761472"/>
              <a:ext cx="19328579" cy="6794155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5439" y="87546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0" y="0"/>
                  </a:moveTo>
                  <a:lnTo>
                    <a:pt x="2629399" y="0"/>
                  </a:lnTo>
                  <a:lnTo>
                    <a:pt x="2629399" y="678863"/>
                  </a:lnTo>
                  <a:lnTo>
                    <a:pt x="0" y="678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8174976" y="733796"/>
              <a:ext cx="2629399" cy="678863"/>
            </a:xfrm>
            <a:custGeom>
              <a:avLst/>
              <a:gdLst/>
              <a:ahLst/>
              <a:cxnLst/>
              <a:rect l="l" t="t" r="r" b="b"/>
              <a:pathLst>
                <a:path w="2629399" h="678863">
                  <a:moveTo>
                    <a:pt x="2629399" y="678863"/>
                  </a:moveTo>
                  <a:lnTo>
                    <a:pt x="0" y="678863"/>
                  </a:lnTo>
                  <a:lnTo>
                    <a:pt x="0" y="0"/>
                  </a:lnTo>
                  <a:lnTo>
                    <a:pt x="2629399" y="0"/>
                  </a:lnTo>
                  <a:lnTo>
                    <a:pt x="2629399" y="678863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229260" y="5063169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229260" y="3241088"/>
              <a:ext cx="18260415" cy="0"/>
            </a:xfrm>
            <a:prstGeom prst="line">
              <a:avLst/>
            </a:prstGeom>
            <a:ln w="1324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2548081" y="1158833"/>
            <a:ext cx="13357995" cy="1377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C2E3D"/>
                </a:solidFill>
                <a:latin typeface="Cabin"/>
              </a:rPr>
              <a:t>Cô cho trẻ hát bài: “Hình khối”</a:t>
            </a:r>
          </a:p>
        </p:txBody>
      </p:sp>
      <p:sp>
        <p:nvSpPr>
          <p:cNvPr id="35" name="Freeform 35"/>
          <p:cNvSpPr/>
          <p:nvPr/>
        </p:nvSpPr>
        <p:spPr>
          <a:xfrm rot="-5614855">
            <a:off x="2792327" y="7267652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614855">
            <a:off x="2792327" y="6159934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5614855">
            <a:off x="2792327" y="4855561"/>
            <a:ext cx="994957" cy="861090"/>
          </a:xfrm>
          <a:custGeom>
            <a:avLst/>
            <a:gdLst/>
            <a:ahLst/>
            <a:cxnLst/>
            <a:rect l="l" t="t" r="r" b="b"/>
            <a:pathLst>
              <a:path w="994957" h="861090">
                <a:moveTo>
                  <a:pt x="0" y="0"/>
                </a:moveTo>
                <a:lnTo>
                  <a:pt x="994957" y="0"/>
                </a:lnTo>
                <a:lnTo>
                  <a:pt x="994957" y="861090"/>
                </a:lnTo>
                <a:lnTo>
                  <a:pt x="0" y="86109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4476904" y="4653607"/>
            <a:ext cx="10015538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vừa hát bài hát gì?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028845" y="5984359"/>
            <a:ext cx="12126598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Trong bài hát nhắc đến cái gì?</a:t>
            </a:r>
          </a:p>
          <a:p>
            <a:pPr algn="ctr">
              <a:lnSpc>
                <a:spcPts val="7279"/>
              </a:lnSpc>
            </a:pPr>
            <a:endParaRPr lang="en-US" sz="5199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3894809" y="7249410"/>
            <a:ext cx="12394669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3C2E3D"/>
                </a:solidFill>
                <a:latin typeface="DejaVu Serif Bold"/>
              </a:rPr>
              <a:t>Các con hãy kể tên các hình có trong bài hát?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*Ôn nhận biết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657600" y="1028700"/>
            <a:ext cx="4978677" cy="3734008"/>
          </a:xfrm>
          <a:custGeom>
            <a:avLst/>
            <a:gdLst/>
            <a:ahLst/>
            <a:cxnLst/>
            <a:rect l="l" t="t" r="r" b="b"/>
            <a:pathLst>
              <a:path w="4978677" h="3734008">
                <a:moveTo>
                  <a:pt x="0" y="0"/>
                </a:moveTo>
                <a:lnTo>
                  <a:pt x="4978677" y="0"/>
                </a:lnTo>
                <a:lnTo>
                  <a:pt x="4978677" y="3734008"/>
                </a:lnTo>
                <a:lnTo>
                  <a:pt x="0" y="37340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738275" y="1137149"/>
            <a:ext cx="6518495" cy="4114800"/>
          </a:xfrm>
          <a:custGeom>
            <a:avLst/>
            <a:gdLst/>
            <a:ahLst/>
            <a:cxnLst/>
            <a:rect l="l" t="t" r="r" b="b"/>
            <a:pathLst>
              <a:path w="6518495" h="4114800">
                <a:moveTo>
                  <a:pt x="0" y="0"/>
                </a:moveTo>
                <a:lnTo>
                  <a:pt x="6518495" y="0"/>
                </a:lnTo>
                <a:lnTo>
                  <a:pt x="65184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75581" y="5112739"/>
            <a:ext cx="2083117" cy="4114800"/>
          </a:xfrm>
          <a:custGeom>
            <a:avLst/>
            <a:gdLst/>
            <a:ahLst/>
            <a:cxnLst/>
            <a:rect l="l" t="t" r="r" b="b"/>
            <a:pathLst>
              <a:path w="2083117" h="4114800">
                <a:moveTo>
                  <a:pt x="0" y="0"/>
                </a:moveTo>
                <a:lnTo>
                  <a:pt x="2083118" y="0"/>
                </a:lnTo>
                <a:lnTo>
                  <a:pt x="2083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6638729" y="5251949"/>
            <a:ext cx="3995097" cy="4114800"/>
          </a:xfrm>
          <a:custGeom>
            <a:avLst/>
            <a:gdLst/>
            <a:ahLst/>
            <a:cxnLst/>
            <a:rect l="l" t="t" r="r" b="b"/>
            <a:pathLst>
              <a:path w="3995097" h="4114800">
                <a:moveTo>
                  <a:pt x="0" y="0"/>
                </a:moveTo>
                <a:lnTo>
                  <a:pt x="3995097" y="0"/>
                </a:lnTo>
                <a:lnTo>
                  <a:pt x="39950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1261392" y="6354794"/>
            <a:ext cx="5338649" cy="2976297"/>
          </a:xfrm>
          <a:custGeom>
            <a:avLst/>
            <a:gdLst/>
            <a:ahLst/>
            <a:cxnLst/>
            <a:rect l="l" t="t" r="r" b="b"/>
            <a:pathLst>
              <a:path w="5338649" h="2976297">
                <a:moveTo>
                  <a:pt x="0" y="0"/>
                </a:moveTo>
                <a:lnTo>
                  <a:pt x="5338648" y="0"/>
                </a:lnTo>
                <a:lnTo>
                  <a:pt x="5338648" y="2976297"/>
                </a:lnTo>
                <a:lnTo>
                  <a:pt x="0" y="29762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5678353" y="2701580"/>
            <a:ext cx="7498536" cy="4851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*Phân biệt hình vuông, hình chữ nhật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3992865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75995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7" y="3722021"/>
            <a:ext cx="15028880" cy="5514325"/>
            <a:chOff x="-81957" y="537559"/>
            <a:chExt cx="20038507" cy="7352433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537559"/>
              <a:ext cx="18540896" cy="7352433"/>
              <a:chOff x="0" y="-38100"/>
              <a:chExt cx="3662399" cy="14523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414233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4" name="TextBox 34"/>
          <p:cNvSpPr txBox="1"/>
          <p:nvPr/>
        </p:nvSpPr>
        <p:spPr>
          <a:xfrm>
            <a:off x="3639011" y="689962"/>
            <a:ext cx="11009977" cy="1161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4800" b="1" dirty="0">
                <a:solidFill>
                  <a:srgbClr val="3C2E3D"/>
                </a:solidFill>
                <a:latin typeface="Cabin"/>
              </a:rPr>
              <a:t>So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sánh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sự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và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khác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nhau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của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hai</a:t>
            </a:r>
            <a:r>
              <a:rPr lang="en-US" sz="4800" b="1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4800" b="1" dirty="0" err="1">
                <a:solidFill>
                  <a:srgbClr val="3C2E3D"/>
                </a:solidFill>
                <a:latin typeface="Cabin"/>
              </a:rPr>
              <a:t>hình</a:t>
            </a:r>
            <a:endParaRPr lang="en-US" sz="4800" b="1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62400" y="4766597"/>
            <a:ext cx="3810000" cy="3382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0210800" y="4766597"/>
            <a:ext cx="5029200" cy="33825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543300" y="2263342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196804" y="2269821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543300" y="4759923"/>
            <a:ext cx="0" cy="338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3962400" y="8592222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962400" y="4416076"/>
            <a:ext cx="3810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1915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9753600" y="4863089"/>
            <a:ext cx="0" cy="328600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0210800" y="4416076"/>
            <a:ext cx="502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621000" y="4762709"/>
            <a:ext cx="0" cy="3386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0363200" y="8592222"/>
            <a:ext cx="4876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836419" y="6006765"/>
            <a:ext cx="440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64100" y="625200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646827" y="3656614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2721287" y="3725607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5753042" y="6197571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91500" y="6152150"/>
            <a:ext cx="441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46827" y="8592222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817476" y="8592222"/>
            <a:ext cx="6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/>
      <p:bldP spid="39" grpId="0"/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219538" y="693190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890578" y="3318852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20421" y="128107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3C2E3D"/>
                </a:solidFill>
                <a:latin typeface="Cabin"/>
              </a:rPr>
              <a:t>Giống</a:t>
            </a:r>
            <a:r>
              <a:rPr lang="en-US" sz="7500" dirty="0">
                <a:solidFill>
                  <a:srgbClr val="3C2E3D"/>
                </a:solidFill>
                <a:latin typeface="Cabin"/>
              </a:rPr>
              <a:t> </a:t>
            </a:r>
            <a:r>
              <a:rPr lang="en-US" sz="7500" dirty="0" err="1">
                <a:solidFill>
                  <a:srgbClr val="3C2E3D"/>
                </a:solidFill>
                <a:latin typeface="Cabin"/>
              </a:rPr>
              <a:t>nhau</a:t>
            </a:r>
            <a:endParaRPr lang="en-US" sz="7500" dirty="0">
              <a:solidFill>
                <a:srgbClr val="3C2E3D"/>
              </a:solidFill>
              <a:latin typeface="Cabin"/>
            </a:endParaRP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922636" y="4656150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cạnh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685800" y="6026096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góc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10669" y="7455803"/>
            <a:ext cx="1491895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Đều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không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lăn</a:t>
            </a:r>
            <a:r>
              <a:rPr lang="en-US" sz="5199" dirty="0">
                <a:solidFill>
                  <a:srgbClr val="3C2E3D"/>
                </a:solidFill>
                <a:latin typeface="DejaVu Serif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"/>
              </a:rPr>
              <a:t>được</a:t>
            </a:r>
            <a:endParaRPr lang="en-US" sz="5199" dirty="0">
              <a:solidFill>
                <a:srgbClr val="3C2E3D"/>
              </a:solidFill>
              <a:latin typeface="DejaVu Serif"/>
            </a:endParaRPr>
          </a:p>
        </p:txBody>
      </p:sp>
      <p:sp>
        <p:nvSpPr>
          <p:cNvPr id="40" name="Freeform 40"/>
          <p:cNvSpPr/>
          <p:nvPr/>
        </p:nvSpPr>
        <p:spPr>
          <a:xfrm rot="-5400000">
            <a:off x="3601881" y="469343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 rot="-5400000">
            <a:off x="3601882" y="6083543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 rot="-5400000">
            <a:off x="4279976" y="10225698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5400000">
            <a:off x="3601879" y="7555937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44" name="Rectangle 43"/>
          <p:cNvSpPr/>
          <p:nvPr/>
        </p:nvSpPr>
        <p:spPr>
          <a:xfrm>
            <a:off x="4632298" y="2725007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1513976" y="2653912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1910794" y="3437799"/>
            <a:ext cx="14918959" cy="5540564"/>
            <a:chOff x="0" y="0"/>
            <a:chExt cx="19891946" cy="7387418"/>
          </a:xfrm>
        </p:grpSpPr>
        <p:grpSp>
          <p:nvGrpSpPr>
            <p:cNvPr id="24" name="Group 24"/>
            <p:cNvGrpSpPr/>
            <p:nvPr/>
          </p:nvGrpSpPr>
          <p:grpSpPr>
            <a:xfrm>
              <a:off x="855013" y="870140"/>
              <a:ext cx="18540896" cy="6517278"/>
              <a:chOff x="0" y="0"/>
              <a:chExt cx="3662399" cy="1287364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3E303F">
                  <a:alpha val="24706"/>
                </a:srgbClr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702313" y="730440"/>
              <a:ext cx="18540896" cy="6517278"/>
              <a:chOff x="0" y="0"/>
              <a:chExt cx="3662399" cy="1287364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662399" cy="1287364"/>
              </a:xfrm>
              <a:custGeom>
                <a:avLst/>
                <a:gdLst/>
                <a:ahLst/>
                <a:cxnLst/>
                <a:rect l="l" t="t" r="r" b="b"/>
                <a:pathLst>
                  <a:path w="3662399" h="1287364">
                    <a:moveTo>
                      <a:pt x="0" y="0"/>
                    </a:moveTo>
                    <a:lnTo>
                      <a:pt x="3662399" y="0"/>
                    </a:lnTo>
                    <a:lnTo>
                      <a:pt x="3662399" y="1287364"/>
                    </a:lnTo>
                    <a:lnTo>
                      <a:pt x="0" y="1287364"/>
                    </a:lnTo>
                    <a:close/>
                  </a:path>
                </a:pathLst>
              </a:custGeom>
              <a:solidFill>
                <a:srgbClr val="FCF2D3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3662399" cy="132546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0" name="Freeform 30"/>
            <p:cNvSpPr/>
            <p:nvPr/>
          </p:nvSpPr>
          <p:spPr>
            <a:xfrm rot="-2376565">
              <a:off x="-81957" y="839789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0" y="0"/>
                  </a:moveTo>
                  <a:lnTo>
                    <a:pt x="2522245" y="0"/>
                  </a:lnTo>
                  <a:lnTo>
                    <a:pt x="2522245" y="651197"/>
                  </a:lnTo>
                  <a:lnTo>
                    <a:pt x="0" y="6511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2264837" flipH="1" flipV="1">
              <a:off x="17434305" y="703892"/>
              <a:ext cx="2522245" cy="651198"/>
            </a:xfrm>
            <a:custGeom>
              <a:avLst/>
              <a:gdLst/>
              <a:ahLst/>
              <a:cxnLst/>
              <a:rect l="l" t="t" r="r" b="b"/>
              <a:pathLst>
                <a:path w="2522245" h="651198">
                  <a:moveTo>
                    <a:pt x="2522245" y="651198"/>
                  </a:moveTo>
                  <a:lnTo>
                    <a:pt x="0" y="651198"/>
                  </a:lnTo>
                  <a:lnTo>
                    <a:pt x="0" y="0"/>
                  </a:lnTo>
                  <a:lnTo>
                    <a:pt x="2522245" y="0"/>
                  </a:lnTo>
                  <a:lnTo>
                    <a:pt x="2522245" y="651198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AutoShape 32"/>
            <p:cNvSpPr/>
            <p:nvPr/>
          </p:nvSpPr>
          <p:spPr>
            <a:xfrm rot="-10800000">
              <a:off x="1179165" y="4856833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33" name="AutoShape 33"/>
            <p:cNvSpPr/>
            <p:nvPr/>
          </p:nvSpPr>
          <p:spPr>
            <a:xfrm rot="-10800000">
              <a:off x="1179165" y="3109007"/>
              <a:ext cx="17516263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ysDot"/>
              <a:headEnd type="none" w="sm" len="sm"/>
              <a:tailEnd type="none" w="sm" len="sm"/>
            </a:ln>
          </p:spPr>
        </p:sp>
      </p:grpSp>
      <p:sp>
        <p:nvSpPr>
          <p:cNvPr id="34" name="TextBox 34"/>
          <p:cNvSpPr txBox="1"/>
          <p:nvPr/>
        </p:nvSpPr>
        <p:spPr>
          <a:xfrm>
            <a:off x="3639011" y="2023462"/>
            <a:ext cx="11009977" cy="129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3C2E3D"/>
                </a:solidFill>
                <a:latin typeface="Cabin"/>
              </a:rPr>
              <a:t>Khác nhau</a:t>
            </a:r>
          </a:p>
        </p:txBody>
      </p:sp>
      <p:sp>
        <p:nvSpPr>
          <p:cNvPr id="35" name="Freeform 35"/>
          <p:cNvSpPr/>
          <p:nvPr/>
        </p:nvSpPr>
        <p:spPr>
          <a:xfrm rot="-5400000">
            <a:off x="3232359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5400000">
            <a:off x="14203432" y="2549300"/>
            <a:ext cx="853932" cy="739039"/>
          </a:xfrm>
          <a:custGeom>
            <a:avLst/>
            <a:gdLst/>
            <a:ahLst/>
            <a:cxnLst/>
            <a:rect l="l" t="t" r="r" b="b"/>
            <a:pathLst>
              <a:path w="853932" h="739039">
                <a:moveTo>
                  <a:pt x="0" y="0"/>
                </a:moveTo>
                <a:lnTo>
                  <a:pt x="853932" y="0"/>
                </a:lnTo>
                <a:lnTo>
                  <a:pt x="853932" y="739039"/>
                </a:lnTo>
                <a:lnTo>
                  <a:pt x="0" y="739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37"/>
          <p:cNvSpPr txBox="1"/>
          <p:nvPr/>
        </p:nvSpPr>
        <p:spPr>
          <a:xfrm>
            <a:off x="5443373" y="4760046"/>
            <a:ext cx="9205615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4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5403012" y="7055465"/>
            <a:ext cx="9205615" cy="183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Có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dài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và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2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cạnh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ngắn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bằng</a:t>
            </a:r>
            <a:r>
              <a:rPr lang="en-US" sz="5199" dirty="0">
                <a:solidFill>
                  <a:srgbClr val="3C2E3D"/>
                </a:solidFill>
                <a:latin typeface="DejaVu Serif Bold"/>
              </a:rPr>
              <a:t> </a:t>
            </a:r>
            <a:r>
              <a:rPr lang="en-US" sz="5199" dirty="0" err="1">
                <a:solidFill>
                  <a:srgbClr val="3C2E3D"/>
                </a:solidFill>
                <a:latin typeface="DejaVu Serif Bold"/>
              </a:rPr>
              <a:t>nhau</a:t>
            </a:r>
            <a:endParaRPr lang="en-US" sz="5199" dirty="0">
              <a:solidFill>
                <a:srgbClr val="3C2E3D"/>
              </a:solidFill>
              <a:latin typeface="DejaVu Serif Bold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08298" y="4197976"/>
            <a:ext cx="1524000" cy="147296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011768" y="7148535"/>
            <a:ext cx="2011680" cy="1544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5040668" y="1928767"/>
            <a:ext cx="8526559" cy="6727366"/>
            <a:chOff x="0" y="0"/>
            <a:chExt cx="1013919" cy="79997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13919" cy="799972"/>
            </a:xfrm>
            <a:custGeom>
              <a:avLst/>
              <a:gdLst/>
              <a:ahLst/>
              <a:cxnLst/>
              <a:rect l="l" t="t" r="r" b="b"/>
              <a:pathLst>
                <a:path w="1013919" h="799972">
                  <a:moveTo>
                    <a:pt x="0" y="0"/>
                  </a:moveTo>
                  <a:lnTo>
                    <a:pt x="1013919" y="0"/>
                  </a:lnTo>
                  <a:lnTo>
                    <a:pt x="1013919" y="799972"/>
                  </a:lnTo>
                  <a:lnTo>
                    <a:pt x="0" y="799972"/>
                  </a:lnTo>
                  <a:close/>
                </a:path>
              </a:pathLst>
            </a:custGeom>
            <a:solidFill>
              <a:srgbClr val="3C2E3D">
                <a:alpha val="24706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013919" cy="8380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95667" y="1756977"/>
            <a:ext cx="8616561" cy="6835245"/>
            <a:chOff x="0" y="0"/>
            <a:chExt cx="1024622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024622" cy="812800"/>
            </a:xfrm>
            <a:custGeom>
              <a:avLst/>
              <a:gdLst/>
              <a:ahLst/>
              <a:cxnLst/>
              <a:rect l="l" t="t" r="r" b="b"/>
              <a:pathLst>
                <a:path w="1024622" h="812800">
                  <a:moveTo>
                    <a:pt x="0" y="0"/>
                  </a:moveTo>
                  <a:lnTo>
                    <a:pt x="1024622" y="0"/>
                  </a:lnTo>
                  <a:lnTo>
                    <a:pt x="102462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BEEDE1"/>
            </a:solidFill>
            <a:ln cap="sq">
              <a:noFill/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1024622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 rot="120324">
            <a:off x="7049103" y="1221074"/>
            <a:ext cx="4189793" cy="1081728"/>
          </a:xfrm>
          <a:custGeom>
            <a:avLst/>
            <a:gdLst/>
            <a:ahLst/>
            <a:cxnLst/>
            <a:rect l="l" t="t" r="r" b="b"/>
            <a:pathLst>
              <a:path w="4189793" h="1081728">
                <a:moveTo>
                  <a:pt x="0" y="0"/>
                </a:moveTo>
                <a:lnTo>
                  <a:pt x="4189794" y="0"/>
                </a:lnTo>
                <a:lnTo>
                  <a:pt x="4189794" y="1081729"/>
                </a:lnTo>
                <a:lnTo>
                  <a:pt x="0" y="108172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882458" y="3697038"/>
            <a:ext cx="8684769" cy="3213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37"/>
              </a:lnSpc>
            </a:pPr>
            <a:r>
              <a:rPr lang="en-US" sz="9240">
                <a:solidFill>
                  <a:srgbClr val="3C2E3D"/>
                </a:solidFill>
                <a:latin typeface="Cabin Bold"/>
              </a:rPr>
              <a:t>*Trò chơi 1: “Tinh mắt, nhanh tay”</a:t>
            </a:r>
          </a:p>
        </p:txBody>
      </p:sp>
      <p:sp>
        <p:nvSpPr>
          <p:cNvPr id="31" name="Freeform 31"/>
          <p:cNvSpPr/>
          <p:nvPr/>
        </p:nvSpPr>
        <p:spPr>
          <a:xfrm rot="734499">
            <a:off x="15381820" y="5413957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-999576">
            <a:off x="4387790" y="4916360"/>
            <a:ext cx="951462" cy="938451"/>
          </a:xfrm>
          <a:custGeom>
            <a:avLst/>
            <a:gdLst/>
            <a:ahLst/>
            <a:cxnLst/>
            <a:rect l="l" t="t" r="r" b="b"/>
            <a:pathLst>
              <a:path w="951462" h="938451">
                <a:moveTo>
                  <a:pt x="0" y="0"/>
                </a:moveTo>
                <a:lnTo>
                  <a:pt x="951462" y="0"/>
                </a:lnTo>
                <a:lnTo>
                  <a:pt x="951462" y="938451"/>
                </a:lnTo>
                <a:lnTo>
                  <a:pt x="0" y="93845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-2869965">
            <a:off x="13212401" y="8682972"/>
            <a:ext cx="1342491" cy="1324132"/>
          </a:xfrm>
          <a:custGeom>
            <a:avLst/>
            <a:gdLst/>
            <a:ahLst/>
            <a:cxnLst/>
            <a:rect l="l" t="t" r="r" b="b"/>
            <a:pathLst>
              <a:path w="1342491" h="1324132">
                <a:moveTo>
                  <a:pt x="0" y="0"/>
                </a:moveTo>
                <a:lnTo>
                  <a:pt x="1342491" y="0"/>
                </a:lnTo>
                <a:lnTo>
                  <a:pt x="1342491" y="1324132"/>
                </a:lnTo>
                <a:lnTo>
                  <a:pt x="0" y="132413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1063743">
            <a:off x="2599734" y="-131425"/>
            <a:ext cx="1697838" cy="1674620"/>
          </a:xfrm>
          <a:custGeom>
            <a:avLst/>
            <a:gdLst/>
            <a:ahLst/>
            <a:cxnLst/>
            <a:rect l="l" t="t" r="r" b="b"/>
            <a:pathLst>
              <a:path w="1697838" h="1674620">
                <a:moveTo>
                  <a:pt x="0" y="0"/>
                </a:moveTo>
                <a:lnTo>
                  <a:pt x="1697838" y="0"/>
                </a:lnTo>
                <a:lnTo>
                  <a:pt x="1697838" y="1674620"/>
                </a:lnTo>
                <a:lnTo>
                  <a:pt x="0" y="167462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1063743">
            <a:off x="2705124" y="8608947"/>
            <a:ext cx="660076" cy="651049"/>
          </a:xfrm>
          <a:custGeom>
            <a:avLst/>
            <a:gdLst/>
            <a:ahLst/>
            <a:cxnLst/>
            <a:rect l="l" t="t" r="r" b="b"/>
            <a:pathLst>
              <a:path w="660076" h="651049">
                <a:moveTo>
                  <a:pt x="0" y="0"/>
                </a:moveTo>
                <a:lnTo>
                  <a:pt x="660076" y="0"/>
                </a:lnTo>
                <a:lnTo>
                  <a:pt x="660076" y="651049"/>
                </a:lnTo>
                <a:lnTo>
                  <a:pt x="0" y="6510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292469">
            <a:off x="12908572" y="1246487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09"/>
                </a:lnTo>
                <a:lnTo>
                  <a:pt x="0" y="131730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313</Words>
  <Application>Microsoft Office PowerPoint</Application>
  <PresentationFormat>Custom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Cabin Bold</vt:lpstr>
      <vt:lpstr>Times New Roman</vt:lpstr>
      <vt:lpstr>Calibri</vt:lpstr>
      <vt:lpstr>Cabin</vt:lpstr>
      <vt:lpstr>DejaVu Serif Bold</vt:lpstr>
      <vt:lpstr>DejaVu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LQVT: Phan biệt hình vuông-hình chữ nhật</dc:title>
  <cp:lastModifiedBy>Techsi.vn</cp:lastModifiedBy>
  <cp:revision>4</cp:revision>
  <dcterms:created xsi:type="dcterms:W3CDTF">2006-08-16T00:00:00Z</dcterms:created>
  <dcterms:modified xsi:type="dcterms:W3CDTF">2026-03-30T08:43:30Z</dcterms:modified>
  <dc:identifier>DAFy6QYNiH4</dc:identifier>
</cp:coreProperties>
</file>