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1" r:id="rId2"/>
    <p:sldId id="332" r:id="rId3"/>
    <p:sldId id="286" r:id="rId4"/>
    <p:sldId id="338" r:id="rId5"/>
    <p:sldId id="287" r:id="rId6"/>
    <p:sldId id="279" r:id="rId7"/>
    <p:sldId id="257" r:id="rId8"/>
    <p:sldId id="258" r:id="rId9"/>
    <p:sldId id="301" r:id="rId10"/>
    <p:sldId id="267" r:id="rId11"/>
    <p:sldId id="269" r:id="rId12"/>
    <p:sldId id="335" r:id="rId13"/>
    <p:sldId id="260" r:id="rId14"/>
    <p:sldId id="263" r:id="rId15"/>
    <p:sldId id="265" r:id="rId16"/>
    <p:sldId id="334" r:id="rId17"/>
    <p:sldId id="33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29" autoAdjust="0"/>
  </p:normalViewPr>
  <p:slideViewPr>
    <p:cSldViewPr>
      <p:cViewPr varScale="1">
        <p:scale>
          <a:sx n="58" d="100"/>
          <a:sy n="58" d="100"/>
        </p:scale>
        <p:origin x="912" y="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314FC3-D941-46AC-AE49-5232E15A76B7}" type="slidenum">
              <a:rPr lang="zh-CN" altLang="en-US" smtClean="0">
                <a:solidFill>
                  <a:srgbClr val="000000"/>
                </a:solidFill>
                <a:latin typeface="等线"/>
              </a:rPr>
              <a:pPr eaLnBrk="1" hangingPunct="1"/>
              <a:t>1</a:t>
            </a:fld>
            <a:endParaRPr lang="zh-CN" altLang="en-US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 này e làm bằng copilot nên nó không đẹp bằng Gemini ạ! hẹ hẹ hẹ!!!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5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0B6B-84E2-9CCC-3017-3FEFD19E8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4D9F7D33-4DB5-D203-5742-2133EF1D5A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B6703FFD-15CB-AD83-A6A7-F24A917E4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1ADEA04B-204E-0AE3-87CA-BDED102DC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314FC3-D941-46AC-AE49-5232E15A76B7}" type="slidenum">
              <a:rPr lang="zh-CN" altLang="en-US" smtClean="0">
                <a:solidFill>
                  <a:srgbClr val="000000"/>
                </a:solidFill>
                <a:latin typeface="等线"/>
              </a:rPr>
              <a:pPr eaLnBrk="1" hangingPunct="1"/>
              <a:t>17</a:t>
            </a:fld>
            <a:endParaRPr lang="zh-CN" altLang="en-US">
              <a:solidFill>
                <a:srgbClr val="000000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8880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2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6.jpeg"/><Relationship Id="rId3" Type="http://schemas.microsoft.com/office/2007/relationships/media" Target="../media/media3.mp3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audio" Target="../media/media2.m4a"/><Relationship Id="rId16" Type="http://schemas.openxmlformats.org/officeDocument/2006/relationships/image" Target="../media/image69.png"/><Relationship Id="rId1" Type="http://schemas.microsoft.com/office/2007/relationships/media" Target="../media/media2.m4a"/><Relationship Id="rId6" Type="http://schemas.openxmlformats.org/officeDocument/2006/relationships/image" Target="../media/image50.png"/><Relationship Id="rId11" Type="http://schemas.openxmlformats.org/officeDocument/2006/relationships/image" Target="../media/image64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audio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5.jpeg"/><Relationship Id="rId3" Type="http://schemas.microsoft.com/office/2007/relationships/media" Target="../media/media3.mp3"/><Relationship Id="rId7" Type="http://schemas.openxmlformats.org/officeDocument/2006/relationships/image" Target="../media/image70.png"/><Relationship Id="rId12" Type="http://schemas.openxmlformats.org/officeDocument/2006/relationships/image" Target="../media/image74.jpeg"/><Relationship Id="rId17" Type="http://schemas.openxmlformats.org/officeDocument/2006/relationships/image" Target="../media/image69.png"/><Relationship Id="rId2" Type="http://schemas.openxmlformats.org/officeDocument/2006/relationships/audio" Target="../media/media2.m4a"/><Relationship Id="rId16" Type="http://schemas.openxmlformats.org/officeDocument/2006/relationships/image" Target="../media/image68.png"/><Relationship Id="rId1" Type="http://schemas.microsoft.com/office/2007/relationships/media" Target="../media/media2.m4a"/><Relationship Id="rId6" Type="http://schemas.openxmlformats.org/officeDocument/2006/relationships/image" Target="../media/image50.png"/><Relationship Id="rId11" Type="http://schemas.openxmlformats.org/officeDocument/2006/relationships/image" Target="../media/image73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7.jpg"/><Relationship Id="rId10" Type="http://schemas.openxmlformats.org/officeDocument/2006/relationships/image" Target="../media/image72.png"/><Relationship Id="rId4" Type="http://schemas.openxmlformats.org/officeDocument/2006/relationships/audio" Target="../media/media3.mp3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18" Type="http://schemas.openxmlformats.org/officeDocument/2006/relationships/image" Target="../media/image69.png"/><Relationship Id="rId3" Type="http://schemas.microsoft.com/office/2007/relationships/media" Target="../media/media3.mp3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17" Type="http://schemas.openxmlformats.org/officeDocument/2006/relationships/image" Target="../media/image68.png"/><Relationship Id="rId2" Type="http://schemas.openxmlformats.org/officeDocument/2006/relationships/audio" Target="../media/media2.m4a"/><Relationship Id="rId16" Type="http://schemas.openxmlformats.org/officeDocument/2006/relationships/image" Target="../media/image67.jpg"/><Relationship Id="rId1" Type="http://schemas.microsoft.com/office/2007/relationships/media" Target="../media/media2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1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5.png"/><Relationship Id="rId10" Type="http://schemas.openxmlformats.org/officeDocument/2006/relationships/image" Target="../media/image80.jpeg"/><Relationship Id="rId4" Type="http://schemas.openxmlformats.org/officeDocument/2006/relationships/audio" Target="../media/media3.mp3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8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34" Type="http://schemas.openxmlformats.org/officeDocument/2006/relationships/slide" Target="slide12.xm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slide" Target="slide8.xml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slide" Target="slide5.xml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slide" Target="slide3.xml"/><Relationship Id="rId36" Type="http://schemas.openxmlformats.org/officeDocument/2006/relationships/image" Target="../media/image40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3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7.png"/><Relationship Id="rId35" Type="http://schemas.openxmlformats.org/officeDocument/2006/relationships/image" Target="../media/image39.png"/><Relationship Id="rId8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46" y="3747067"/>
            <a:ext cx="3505200" cy="28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44154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2" y="6467477"/>
            <a:ext cx="593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107" y="1934818"/>
            <a:ext cx="3820699" cy="45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" y="5052194"/>
            <a:ext cx="1894765" cy="17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1" y="6429873"/>
            <a:ext cx="3505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4" y="277672"/>
            <a:ext cx="65341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5" y="5679453"/>
            <a:ext cx="4503736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 bwMode="auto">
          <a:xfrm>
            <a:off x="1524000" y="910051"/>
            <a:ext cx="937260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78299"/>
            <a:ext cx="2792413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8211" y="228601"/>
            <a:ext cx="7257415" cy="8299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endParaRPr lang="en-US" sz="24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5184" y="1600218"/>
            <a:ext cx="7457619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GIÁO ÁN LÀM QUEN VỚI TOÁN</a:t>
            </a:r>
            <a:endParaRPr lang="vi-VN" sz="4400" b="1" dirty="0">
              <a:ln w="22225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rgbClr val="F26B43">
                    <a:satMod val="175000"/>
                    <a:alpha val="40000"/>
                  </a:srgbClr>
                </a:glow>
              </a:effectLst>
              <a:latin typeface="SVN-Cookies" panose="02040603050506020204" pitchFamily="18" charset="0"/>
            </a:endParaRPr>
          </a:p>
          <a:p>
            <a:pPr algn="ctr">
              <a:defRPr/>
            </a:pP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Đề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tài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: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Đếm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đến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4.</a:t>
            </a:r>
          </a:p>
          <a:p>
            <a:pPr algn="ctr">
              <a:defRPr/>
            </a:pP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Nhận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biết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nhóm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số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lượng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4</a:t>
            </a:r>
          </a:p>
          <a:p>
            <a:pPr algn="ctr">
              <a:defRPr/>
            </a:pP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Nhận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biết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số</a:t>
            </a:r>
            <a:r>
              <a:rPr lang="en-US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4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59211" y="4423411"/>
            <a:ext cx="554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Đỗ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Thanh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Tâm</a:t>
            </a:r>
            <a:endParaRPr lang="en-US" sz="24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8D732-E7BD-2395-C6F3-51D590F22ED7}"/>
              </a:ext>
            </a:extLst>
          </p:cNvPr>
          <p:cNvSpPr txBox="1"/>
          <p:nvPr/>
        </p:nvSpPr>
        <p:spPr>
          <a:xfrm>
            <a:off x="3377406" y="119574"/>
            <a:ext cx="6718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UỶ BAN NHÂN DÂN PHƯỜNG PHÚC LỢI</a:t>
            </a:r>
          </a:p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TRƯỜNG MẦM NON TUỔI HOA</a:t>
            </a:r>
          </a:p>
        </p:txBody>
      </p:sp>
    </p:spTree>
    <p:extLst>
      <p:ext uri="{BB962C8B-B14F-4D97-AF65-F5344CB8AC3E}">
        <p14:creationId xmlns:p14="http://schemas.microsoft.com/office/powerpoint/2010/main" val="73386277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200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đâu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11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537193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92967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904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D28A9D88-F3B9-6A9C-DD40-EEB4661D7A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96" y="3866827"/>
            <a:ext cx="2189971" cy="30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86800" y="3810751"/>
            <a:ext cx="1352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0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2769" y="3777672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1535" y="3647326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1171218"/>
            <a:ext cx="1623397" cy="22366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302" y="1109334"/>
            <a:ext cx="1623397" cy="2236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1837" y="1192318"/>
            <a:ext cx="1616422" cy="2227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323" y="1123101"/>
            <a:ext cx="1587357" cy="21870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406262" y="3657600"/>
            <a:ext cx="717938" cy="1407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4001534" y="3647326"/>
            <a:ext cx="717938" cy="1407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899944" y="3739360"/>
            <a:ext cx="717938" cy="14070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7467600" y="3657600"/>
            <a:ext cx="717938" cy="140706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915400" y="1397676"/>
            <a:ext cx="1352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0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7601" y="3703400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1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  <p:bldP spid="27" grpId="0"/>
      <p:bldP spid="27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FBB9B-C301-7A05-22DC-2E175B1E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90C3BD26-A27A-8AA2-4AA5-809C4C24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532"/>
            <a:ext cx="10727460" cy="65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29B381-C471-B64B-62FE-1F3B15B58DD5}"/>
              </a:ext>
            </a:extLst>
          </p:cNvPr>
          <p:cNvSpPr txBox="1"/>
          <p:nvPr/>
        </p:nvSpPr>
        <p:spPr>
          <a:xfrm>
            <a:off x="3657600" y="3581400"/>
            <a:ext cx="6095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1: </a:t>
            </a:r>
            <a:r>
              <a:rPr lang="en-US" sz="4000" b="1" dirty="0" err="1">
                <a:solidFill>
                  <a:srgbClr val="0070C0"/>
                </a:solidFill>
              </a:rPr>
              <a:t>Hãy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chọn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đúng</a:t>
            </a:r>
            <a:endParaRPr lang="en-SG" sz="4000" dirty="0"/>
          </a:p>
        </p:txBody>
      </p:sp>
    </p:spTree>
    <p:extLst>
      <p:ext uri="{BB962C8B-B14F-4D97-AF65-F5344CB8AC3E}">
        <p14:creationId xmlns:p14="http://schemas.microsoft.com/office/powerpoint/2010/main" val="121589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hàng sai 3-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8" y="-58112"/>
            <a:ext cx="12285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mặt cười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68040"/>
            <a:ext cx="1414211" cy="1502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8708" y="430197"/>
            <a:ext cx="5091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09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860378" y="5085439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600200" y="2041277"/>
            <a:ext cx="5943600" cy="11978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hàng sai1-12">
            <a:extLst>
              <a:ext uri="{FF2B5EF4-FFF2-40B4-BE49-F238E27FC236}">
                <a16:creationId xmlns:a16="http://schemas.microsoft.com/office/drawing/2014/main" id="{B8D3BCC0-4F93-C638-69E4-83A763B401C9}"/>
              </a:ext>
            </a:extLst>
          </p:cNvPr>
          <p:cNvGrpSpPr/>
          <p:nvPr/>
        </p:nvGrpSpPr>
        <p:grpSpPr>
          <a:xfrm>
            <a:off x="1972682" y="486598"/>
            <a:ext cx="4960803" cy="1201165"/>
            <a:chOff x="2047561" y="511478"/>
            <a:chExt cx="4960803" cy="1201165"/>
          </a:xfrm>
        </p:grpSpPr>
        <p:pic>
          <p:nvPicPr>
            <p:cNvPr id="1026" name="Picture 2" descr="Sở Giáo Dục Và Đào Tạo Vĩnh Phúc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561" y="524341"/>
              <a:ext cx="1714500" cy="118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Sở Giáo Dục Và Đào Tạo Vĩnh Phúc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012" y="511478"/>
              <a:ext cx="1600200" cy="118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Sở Giáo Dục Và Đào Tạo Vĩnh Phúc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164" y="524342"/>
              <a:ext cx="1600200" cy="118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hàng đúng">
            <a:extLst>
              <a:ext uri="{FF2B5EF4-FFF2-40B4-BE49-F238E27FC236}">
                <a16:creationId xmlns:a16="http://schemas.microsoft.com/office/drawing/2014/main" id="{9140678C-9F86-58F5-B90E-C06D08929403}"/>
              </a:ext>
            </a:extLst>
          </p:cNvPr>
          <p:cNvGrpSpPr/>
          <p:nvPr/>
        </p:nvGrpSpPr>
        <p:grpSpPr>
          <a:xfrm>
            <a:off x="1611083" y="2069603"/>
            <a:ext cx="5919357" cy="1169566"/>
            <a:chOff x="1611083" y="2069603"/>
            <a:chExt cx="5919357" cy="1169566"/>
          </a:xfrm>
        </p:grpSpPr>
        <p:pic>
          <p:nvPicPr>
            <p:cNvPr id="1028" name="Picture 4" descr="Tuyển chọn 20+ hình ảnh con gà con hoạt hình sống động và dễ thươ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083" y="2069604"/>
              <a:ext cx="1414211" cy="115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Tuyển chọn 20+ hình ảnh con gà con hoạt hình sống động và dễ thươ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060" y="2069603"/>
              <a:ext cx="1414211" cy="115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Tuyển chọn 20+ hình ảnh con gà con hoạt hình sống động và dễ thươ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229" y="2086554"/>
              <a:ext cx="1414211" cy="115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Tuyển chọn 20+ hình ảnh con gà con hoạt hình sống động và dễ thươ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601" y="2069605"/>
              <a:ext cx="1414211" cy="115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hàng sai 2-12">
            <a:extLst>
              <a:ext uri="{FF2B5EF4-FFF2-40B4-BE49-F238E27FC236}">
                <a16:creationId xmlns:a16="http://schemas.microsoft.com/office/drawing/2014/main" id="{C9454EA9-F86B-50E8-1D26-2260884C7C64}"/>
              </a:ext>
            </a:extLst>
          </p:cNvPr>
          <p:cNvGrpSpPr/>
          <p:nvPr/>
        </p:nvGrpSpPr>
        <p:grpSpPr>
          <a:xfrm>
            <a:off x="2343981" y="3505203"/>
            <a:ext cx="3167383" cy="1260751"/>
            <a:chOff x="2343981" y="3505203"/>
            <a:chExt cx="3167383" cy="1260751"/>
          </a:xfrm>
        </p:grpSpPr>
        <p:pic>
          <p:nvPicPr>
            <p:cNvPr id="1030" name="Picture 6" descr="Cách vẽ con vịt - Dạy Vẽ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981" y="3505203"/>
              <a:ext cx="1444725" cy="1219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Cách vẽ con vịt - Dạy Vẽ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639" y="3546760"/>
              <a:ext cx="1444725" cy="1219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hàn sai 3" descr="101 hình ảnh con thỏ hoạt hình dễ thươ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15" y="5170049"/>
            <a:ext cx="1234469" cy="13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ặt khóc 1-12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7D797FBB-45C6-44B6-1592-88719CE1CA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9504"/>
            <a:ext cx="1502849" cy="1502849"/>
          </a:xfrm>
          <a:prstGeom prst="rect">
            <a:avLst/>
          </a:prstGeom>
        </p:spPr>
      </p:pic>
      <p:pic>
        <p:nvPicPr>
          <p:cNvPr id="6" name="mặt khóc 2-12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B0EBFDF9-E1BC-B6A4-8036-A08C39C465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05" y="3396205"/>
            <a:ext cx="1502849" cy="1502849"/>
          </a:xfrm>
          <a:prstGeom prst="rect">
            <a:avLst/>
          </a:prstGeom>
        </p:spPr>
      </p:pic>
      <p:pic>
        <p:nvPicPr>
          <p:cNvPr id="7" name="mặt khóc 3-12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4A8FFE2F-AE8C-9007-1E39-4E2E5758D0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257800"/>
            <a:ext cx="1502849" cy="1502849"/>
          </a:xfrm>
          <a:prstGeom prst="rect">
            <a:avLst/>
          </a:prstGeom>
        </p:spPr>
      </p:pic>
      <p:pic>
        <p:nvPicPr>
          <p:cNvPr id="13" name="ố ồ">
            <a:hlinkClick r:id="" action="ppaction://media"/>
            <a:extLst>
              <a:ext uri="{FF2B5EF4-FFF2-40B4-BE49-F238E27FC236}">
                <a16:creationId xmlns:a16="http://schemas.microsoft.com/office/drawing/2014/main" id="{43AF556C-0EA8-BE4F-E632-83A86D1FD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2811" y="4156357"/>
            <a:ext cx="304800" cy="304800"/>
          </a:xfrm>
          <a:prstGeom prst="rect">
            <a:avLst/>
          </a:prstGeom>
        </p:spPr>
      </p:pic>
      <p:pic>
        <p:nvPicPr>
          <p:cNvPr id="14" name="ố ồ">
            <a:hlinkClick r:id="" action="ppaction://media"/>
            <a:extLst>
              <a:ext uri="{FF2B5EF4-FFF2-40B4-BE49-F238E27FC236}">
                <a16:creationId xmlns:a16="http://schemas.microsoft.com/office/drawing/2014/main" id="{FAEE99A9-29B0-4F11-E64E-A1FD5E2C1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51500" y="6009224"/>
            <a:ext cx="304800" cy="304800"/>
          </a:xfrm>
          <a:prstGeom prst="rect">
            <a:avLst/>
          </a:prstGeom>
        </p:spPr>
      </p:pic>
      <p:pic>
        <p:nvPicPr>
          <p:cNvPr id="15" name="ố ồ">
            <a:hlinkClick r:id="" action="ppaction://media"/>
            <a:extLst>
              <a:ext uri="{FF2B5EF4-FFF2-40B4-BE49-F238E27FC236}">
                <a16:creationId xmlns:a16="http://schemas.microsoft.com/office/drawing/2014/main" id="{0966EB41-C206-7076-F87D-FAC6A17A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22214" y="763671"/>
            <a:ext cx="304800" cy="304800"/>
          </a:xfrm>
          <a:prstGeom prst="rect">
            <a:avLst/>
          </a:prstGeom>
        </p:spPr>
      </p:pic>
      <p:pic>
        <p:nvPicPr>
          <p:cNvPr id="16" name="ok chọn đúng.mp3">
            <a:hlinkClick r:id="" action="ppaction://media"/>
            <a:extLst>
              <a:ext uri="{FF2B5EF4-FFF2-40B4-BE49-F238E27FC236}">
                <a16:creationId xmlns:a16="http://schemas.microsoft.com/office/drawing/2014/main" id="{9F8D52AF-BFF6-778B-67B4-F347CFE8BD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27014" y="2419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05"/>
            <a:ext cx="121158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45920" y="0"/>
            <a:ext cx="4495800" cy="16002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00200" y="1828800"/>
            <a:ext cx="6096000" cy="16764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36231" y="3673485"/>
            <a:ext cx="2115179" cy="13715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0544" y="5304647"/>
            <a:ext cx="4429581" cy="143501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76" y="1815690"/>
            <a:ext cx="1711762" cy="1752476"/>
          </a:xfrm>
          <a:prstGeom prst="rect">
            <a:avLst/>
          </a:prstGeom>
        </p:spPr>
      </p:pic>
      <p:pic>
        <p:nvPicPr>
          <p:cNvPr id="2054" name="hình sai 2-13" descr="Những hình ảnh con voi đẹp nhất - SGO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60" y="3818743"/>
            <a:ext cx="1726703" cy="10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hình sai 3-13">
            <a:extLst>
              <a:ext uri="{FF2B5EF4-FFF2-40B4-BE49-F238E27FC236}">
                <a16:creationId xmlns:a16="http://schemas.microsoft.com/office/drawing/2014/main" id="{AE7AB904-935A-3988-4DF2-1D50786086C2}"/>
              </a:ext>
            </a:extLst>
          </p:cNvPr>
          <p:cNvGrpSpPr/>
          <p:nvPr/>
        </p:nvGrpSpPr>
        <p:grpSpPr>
          <a:xfrm>
            <a:off x="1882969" y="5531237"/>
            <a:ext cx="4045039" cy="1080112"/>
            <a:chOff x="1882969" y="5531237"/>
            <a:chExt cx="4045039" cy="1080112"/>
          </a:xfrm>
        </p:grpSpPr>
        <p:pic>
          <p:nvPicPr>
            <p:cNvPr id="2056" name="Picture 8" descr="Con Bướm Côn Trùng Đầy Màu Sắc - Miễn Phí vector hình ảnh trên Pixabay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969" y="5564871"/>
              <a:ext cx="1161745" cy="104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Con Bướm Côn Trùng Đầy Màu Sắc - Miễn Phí vector hình ảnh trên Pixabay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2038" y="5564871"/>
              <a:ext cx="1161745" cy="104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Con Bướm Côn Trùng Đầy Màu Sắc - Miễn Phí vector hình ảnh trên Pixabay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63" y="5531237"/>
              <a:ext cx="1161745" cy="104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hình sai 1-13">
            <a:extLst>
              <a:ext uri="{FF2B5EF4-FFF2-40B4-BE49-F238E27FC236}">
                <a16:creationId xmlns:a16="http://schemas.microsoft.com/office/drawing/2014/main" id="{E93B2A6A-E8F1-222A-4083-0441A1967BFE}"/>
              </a:ext>
            </a:extLst>
          </p:cNvPr>
          <p:cNvGrpSpPr/>
          <p:nvPr/>
        </p:nvGrpSpPr>
        <p:grpSpPr>
          <a:xfrm>
            <a:off x="2157135" y="151749"/>
            <a:ext cx="3320698" cy="1359058"/>
            <a:chOff x="2173871" y="139835"/>
            <a:chExt cx="3320698" cy="1359058"/>
          </a:xfrm>
        </p:grpSpPr>
        <p:pic>
          <p:nvPicPr>
            <p:cNvPr id="2050" name="Picture 2" descr="99+ Ảnh Con Chó Cute Đáng Yêu, Trung Thành Với Chủ Nhân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59"/>
            <a:stretch/>
          </p:blipFill>
          <p:spPr bwMode="auto">
            <a:xfrm>
              <a:off x="2173871" y="178362"/>
              <a:ext cx="1524000" cy="13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99+ Ảnh Con Chó Cute Đáng Yêu, Trung Thành Với Chủ Nhân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59"/>
            <a:stretch/>
          </p:blipFill>
          <p:spPr bwMode="auto">
            <a:xfrm>
              <a:off x="3970569" y="139835"/>
              <a:ext cx="1524000" cy="13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hình đúng 2">
            <a:extLst>
              <a:ext uri="{FF2B5EF4-FFF2-40B4-BE49-F238E27FC236}">
                <a16:creationId xmlns:a16="http://schemas.microsoft.com/office/drawing/2014/main" id="{B0ACD314-3123-372E-3F52-CC33AAA8E3FA}"/>
              </a:ext>
            </a:extLst>
          </p:cNvPr>
          <p:cNvGrpSpPr/>
          <p:nvPr/>
        </p:nvGrpSpPr>
        <p:grpSpPr>
          <a:xfrm>
            <a:off x="1629185" y="1924171"/>
            <a:ext cx="5491398" cy="1538735"/>
            <a:chOff x="1629185" y="1924171"/>
            <a:chExt cx="5491398" cy="1538735"/>
          </a:xfrm>
        </p:grpSpPr>
        <p:pic>
          <p:nvPicPr>
            <p:cNvPr id="2052" name="Picture 4" descr="Hình ảnh Con Khỉ Nghịch Ngợm PNG , Khỉ, Con Khỉ, Hoạt Hình PNG miễn phí tải  tập tin PSDComment và Vecto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185" y="1930634"/>
              <a:ext cx="1393639" cy="150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Hình ảnh Con Khỉ Nghịch Ngợm PNG , Khỉ, Con Khỉ, Hoạt Hình PNG miễn phí tải  tập tin PSDComment và Vector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670" y="1953419"/>
              <a:ext cx="1326519" cy="150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ình ảnh Con Khỉ Nghịch Ngợm PNG , Khỉ, Con Khỉ, Hoạt Hình PNG miễn phí tải  tập tin PSDComment và Vector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189" y="1946044"/>
              <a:ext cx="1367197" cy="150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ình ảnh Con Khỉ Nghịch Ngợm PNG , Khỉ, Con Khỉ, Hoạt Hình PNG miễn phí tải  tập tin PSDComment và Vector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386" y="1924171"/>
              <a:ext cx="1367197" cy="150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1B2BD435-3F61-1FB7-68FB-367F7B08D2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62" y="-26726"/>
            <a:ext cx="1752600" cy="1752600"/>
          </a:xfrm>
          <a:prstGeom prst="rect">
            <a:avLst/>
          </a:prstGeom>
        </p:spPr>
      </p:pic>
      <p:pic>
        <p:nvPicPr>
          <p:cNvPr id="6" name="Picture 5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622A7143-1C53-BC16-C951-BA551AD7AD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29" y="5212915"/>
            <a:ext cx="1828800" cy="1828800"/>
          </a:xfrm>
          <a:prstGeom prst="rect">
            <a:avLst/>
          </a:prstGeom>
        </p:spPr>
      </p:pic>
      <p:pic>
        <p:nvPicPr>
          <p:cNvPr id="7" name="Picture 6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D3810105-23DD-C2DF-6F55-ADABB642F9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83" y="3579805"/>
            <a:ext cx="1828800" cy="1828800"/>
          </a:xfrm>
          <a:prstGeom prst="rect">
            <a:avLst/>
          </a:prstGeom>
        </p:spPr>
      </p:pic>
      <p:pic>
        <p:nvPicPr>
          <p:cNvPr id="9" name="ố ồ">
            <a:hlinkClick r:id="" action="ppaction://media"/>
            <a:extLst>
              <a:ext uri="{FF2B5EF4-FFF2-40B4-BE49-F238E27FC236}">
                <a16:creationId xmlns:a16="http://schemas.microsoft.com/office/drawing/2014/main" id="{C6C7D980-28A1-8DE7-E10C-EFC174251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67800" y="655982"/>
            <a:ext cx="304800" cy="304800"/>
          </a:xfrm>
          <a:prstGeom prst="rect">
            <a:avLst/>
          </a:prstGeom>
        </p:spPr>
      </p:pic>
      <p:pic>
        <p:nvPicPr>
          <p:cNvPr id="13" name="ok chọn đúng.mp3">
            <a:hlinkClick r:id="" action="ppaction://media"/>
            <a:extLst>
              <a:ext uri="{FF2B5EF4-FFF2-40B4-BE49-F238E27FC236}">
                <a16:creationId xmlns:a16="http://schemas.microsoft.com/office/drawing/2014/main" id="{B616830C-F52F-FA08-4670-72B8BC8260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27014" y="2419179"/>
            <a:ext cx="487363" cy="487363"/>
          </a:xfrm>
          <a:prstGeom prst="rect">
            <a:avLst/>
          </a:prstGeom>
        </p:spPr>
      </p:pic>
      <p:pic>
        <p:nvPicPr>
          <p:cNvPr id="15" name="ố ồ">
            <a:hlinkClick r:id="" action="ppaction://media"/>
            <a:extLst>
              <a:ext uri="{FF2B5EF4-FFF2-40B4-BE49-F238E27FC236}">
                <a16:creationId xmlns:a16="http://schemas.microsoft.com/office/drawing/2014/main" id="{EF95676F-D7EF-0CF1-7954-82A9504FF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5769" y="4359058"/>
            <a:ext cx="304800" cy="304800"/>
          </a:xfrm>
          <a:prstGeom prst="rect">
            <a:avLst/>
          </a:prstGeom>
        </p:spPr>
      </p:pic>
      <p:pic>
        <p:nvPicPr>
          <p:cNvPr id="16" name="ố ồ">
            <a:hlinkClick r:id="" action="ppaction://media"/>
            <a:extLst>
              <a:ext uri="{FF2B5EF4-FFF2-40B4-BE49-F238E27FC236}">
                <a16:creationId xmlns:a16="http://schemas.microsoft.com/office/drawing/2014/main" id="{BD7D03BC-4A98-E323-1844-F93FB2AB9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52054" y="61273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1974" y="3429000"/>
            <a:ext cx="5630826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52600" y="1676400"/>
            <a:ext cx="4419600" cy="1595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77160" y="86360"/>
            <a:ext cx="1960880" cy="1483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52600" y="5475542"/>
            <a:ext cx="3581400" cy="1286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413" y="3505200"/>
            <a:ext cx="1856722" cy="185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ình sai1" descr="600000+ Con Ong &amp; ảnh Côn Trùng miễn phí -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66" y="209436"/>
            <a:ext cx="1628553" cy="11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hình sai 2">
            <a:extLst>
              <a:ext uri="{FF2B5EF4-FFF2-40B4-BE49-F238E27FC236}">
                <a16:creationId xmlns:a16="http://schemas.microsoft.com/office/drawing/2014/main" id="{854CAE63-4440-2B8F-4ECD-3FC70B6368A3}"/>
              </a:ext>
            </a:extLst>
          </p:cNvPr>
          <p:cNvGrpSpPr/>
          <p:nvPr/>
        </p:nvGrpSpPr>
        <p:grpSpPr>
          <a:xfrm>
            <a:off x="1893037" y="1860298"/>
            <a:ext cx="4199622" cy="1227323"/>
            <a:chOff x="1893037" y="1860298"/>
            <a:chExt cx="4199622" cy="1227323"/>
          </a:xfrm>
        </p:grpSpPr>
        <p:pic>
          <p:nvPicPr>
            <p:cNvPr id="3076" name="Picture 4" descr="Tải miễn phí hình ảnh cua biển PNG mới nhấ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037" y="1860300"/>
              <a:ext cx="1284657" cy="1227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Tải miễn phí hình ảnh cua biển PNG mới nhấ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843" y="1860299"/>
              <a:ext cx="1238345" cy="1227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Tải miễn phí hình ảnh cua biển PNG mới nhấ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187" y="1860298"/>
              <a:ext cx="1337472" cy="1227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hình đúng 3">
            <a:extLst>
              <a:ext uri="{FF2B5EF4-FFF2-40B4-BE49-F238E27FC236}">
                <a16:creationId xmlns:a16="http://schemas.microsoft.com/office/drawing/2014/main" id="{707FF924-0EB9-8D9D-8AF1-DAE2129C89F8}"/>
              </a:ext>
            </a:extLst>
          </p:cNvPr>
          <p:cNvGrpSpPr/>
          <p:nvPr/>
        </p:nvGrpSpPr>
        <p:grpSpPr>
          <a:xfrm>
            <a:off x="1619676" y="3586683"/>
            <a:ext cx="5217207" cy="1633299"/>
            <a:chOff x="1619676" y="3586683"/>
            <a:chExt cx="5217207" cy="1633299"/>
          </a:xfrm>
        </p:grpSpPr>
        <p:pic>
          <p:nvPicPr>
            <p:cNvPr id="3078" name="Picture 6" descr="Vì sao Cá Con bị va vào đá mà không bị đau ? Đọc truyện Tôm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6" y="3586683"/>
              <a:ext cx="1234523" cy="15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Vì sao Cá Con bị va vào đá mà không bị đau ? Đọc truyện Tôm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842" y="3620930"/>
              <a:ext cx="1234523" cy="15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Vì sao Cá Con bị va vào đá mà không bị đau ? Đọc truyện Tôm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778" y="3644903"/>
              <a:ext cx="1234523" cy="15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Vì sao Cá Con bị va vào đá mà không bị đau ? Đọc truyện Tôm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360" y="3644902"/>
              <a:ext cx="1234523" cy="157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hình sai 3">
            <a:extLst>
              <a:ext uri="{FF2B5EF4-FFF2-40B4-BE49-F238E27FC236}">
                <a16:creationId xmlns:a16="http://schemas.microsoft.com/office/drawing/2014/main" id="{D7B881C1-DDBA-245C-3DD4-6A81E240A14B}"/>
              </a:ext>
            </a:extLst>
          </p:cNvPr>
          <p:cNvGrpSpPr/>
          <p:nvPr/>
        </p:nvGrpSpPr>
        <p:grpSpPr>
          <a:xfrm>
            <a:off x="1919750" y="5584538"/>
            <a:ext cx="3261851" cy="1071614"/>
            <a:chOff x="1919750" y="5584538"/>
            <a:chExt cx="3261851" cy="1071614"/>
          </a:xfrm>
        </p:grpSpPr>
        <p:pic>
          <p:nvPicPr>
            <p:cNvPr id="3080" name="Picture 8" descr="Sở Giáo Dục Và Đào Tạo Vĩnh Phúc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750" y="5584538"/>
              <a:ext cx="1509251" cy="104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Sở Giáo Dục Và Đào Tạo Vĩnh Phúc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120" y="5608974"/>
              <a:ext cx="1502481" cy="104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8D0CCDA9-72C5-4283-B346-7CB84C9BFE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30" y="-147371"/>
            <a:ext cx="1752600" cy="1752600"/>
          </a:xfrm>
          <a:prstGeom prst="rect">
            <a:avLst/>
          </a:prstGeom>
        </p:spPr>
      </p:pic>
      <p:pic>
        <p:nvPicPr>
          <p:cNvPr id="4" name="Picture 3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C2CD6829-E8EE-9ED3-B87C-2B3FDDBBCB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10" y="1649674"/>
            <a:ext cx="1752600" cy="1752600"/>
          </a:xfrm>
          <a:prstGeom prst="rect">
            <a:avLst/>
          </a:prstGeom>
        </p:spPr>
      </p:pic>
      <p:pic>
        <p:nvPicPr>
          <p:cNvPr id="6" name="Picture 5" descr="A yellow emoji crying with blue tears&#10;&#10;AI-generated content may be incorrect.">
            <a:extLst>
              <a:ext uri="{FF2B5EF4-FFF2-40B4-BE49-F238E27FC236}">
                <a16:creationId xmlns:a16="http://schemas.microsoft.com/office/drawing/2014/main" id="{E79BEE5E-872D-F309-896D-45A9F4B2A0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19" y="5343132"/>
            <a:ext cx="1752600" cy="1752600"/>
          </a:xfrm>
          <a:prstGeom prst="rect">
            <a:avLst/>
          </a:prstGeom>
        </p:spPr>
      </p:pic>
      <p:pic>
        <p:nvPicPr>
          <p:cNvPr id="7" name="ố ồ">
            <a:hlinkClick r:id="" action="ppaction://media"/>
            <a:extLst>
              <a:ext uri="{FF2B5EF4-FFF2-40B4-BE49-F238E27FC236}">
                <a16:creationId xmlns:a16="http://schemas.microsoft.com/office/drawing/2014/main" id="{330BC1E9-35BB-87CF-0346-290192D80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67800" y="655982"/>
            <a:ext cx="304800" cy="304800"/>
          </a:xfrm>
          <a:prstGeom prst="rect">
            <a:avLst/>
          </a:prstGeom>
        </p:spPr>
      </p:pic>
      <p:pic>
        <p:nvPicPr>
          <p:cNvPr id="8" name="ố ồ">
            <a:hlinkClick r:id="" action="ppaction://media"/>
            <a:extLst>
              <a:ext uri="{FF2B5EF4-FFF2-40B4-BE49-F238E27FC236}">
                <a16:creationId xmlns:a16="http://schemas.microsoft.com/office/drawing/2014/main" id="{40DCE96D-6ADC-1BBA-DE7C-C4B53C18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25063" y="2579934"/>
            <a:ext cx="304800" cy="304800"/>
          </a:xfrm>
          <a:prstGeom prst="rect">
            <a:avLst/>
          </a:prstGeom>
        </p:spPr>
      </p:pic>
      <p:pic>
        <p:nvPicPr>
          <p:cNvPr id="9" name="ố ồ">
            <a:hlinkClick r:id="" action="ppaction://media"/>
            <a:extLst>
              <a:ext uri="{FF2B5EF4-FFF2-40B4-BE49-F238E27FC236}">
                <a16:creationId xmlns:a16="http://schemas.microsoft.com/office/drawing/2014/main" id="{905A513F-D36E-BAB2-1EFB-D9605DB94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93696" y="6132563"/>
            <a:ext cx="304800" cy="304800"/>
          </a:xfrm>
          <a:prstGeom prst="rect">
            <a:avLst/>
          </a:prstGeom>
        </p:spPr>
      </p:pic>
      <p:pic>
        <p:nvPicPr>
          <p:cNvPr id="10" name="ok chọn đúng.mp3">
            <a:hlinkClick r:id="" action="ppaction://media"/>
            <a:extLst>
              <a:ext uri="{FF2B5EF4-FFF2-40B4-BE49-F238E27FC236}">
                <a16:creationId xmlns:a16="http://schemas.microsoft.com/office/drawing/2014/main" id="{62B3A3E8-D269-3044-7191-1B5481F311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83066" y="4384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45CA3-F593-F0F0-9EF9-0F57BC1F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8066E05-81A0-0345-BEC6-A7281AC2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532"/>
            <a:ext cx="10727460" cy="65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B3459-4411-3F85-86EB-C99D5051BAF5}"/>
              </a:ext>
            </a:extLst>
          </p:cNvPr>
          <p:cNvSpPr txBox="1"/>
          <p:nvPr/>
        </p:nvSpPr>
        <p:spPr>
          <a:xfrm>
            <a:off x="2743200" y="2971800"/>
            <a:ext cx="129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Trò chơi kết bạn</a:t>
            </a:r>
            <a:endParaRPr lang="en-SG" sz="4400" dirty="0"/>
          </a:p>
        </p:txBody>
      </p:sp>
      <p:pic>
        <p:nvPicPr>
          <p:cNvPr id="4" name="Nhac_nen">
            <a:hlinkClick r:id="" action="ppaction://media"/>
            <a:extLst>
              <a:ext uri="{FF2B5EF4-FFF2-40B4-BE49-F238E27FC236}">
                <a16:creationId xmlns:a16="http://schemas.microsoft.com/office/drawing/2014/main" id="{6F3E0446-F388-AB33-5C96-BD2C3ABCB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DB24F-FE01-4D87-6E17-165D119EE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29">
            <a:extLst>
              <a:ext uri="{FF2B5EF4-FFF2-40B4-BE49-F238E27FC236}">
                <a16:creationId xmlns:a16="http://schemas.microsoft.com/office/drawing/2014/main" id="{00009E3C-6CF1-1350-A180-C0277D993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46" y="3747067"/>
            <a:ext cx="3505200" cy="28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325">
            <a:extLst>
              <a:ext uri="{FF2B5EF4-FFF2-40B4-BE49-F238E27FC236}">
                <a16:creationId xmlns:a16="http://schemas.microsoft.com/office/drawing/2014/main" id="{03F4ECD6-B246-12D2-B446-AFF9BB38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44154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327">
            <a:extLst>
              <a:ext uri="{FF2B5EF4-FFF2-40B4-BE49-F238E27FC236}">
                <a16:creationId xmlns:a16="http://schemas.microsoft.com/office/drawing/2014/main" id="{E5C7E339-467E-A5A2-6CAB-B6300D37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02" y="6467477"/>
            <a:ext cx="593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F7444ED9-7330-0D80-B33B-402ECAF1F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107" y="1934818"/>
            <a:ext cx="3820699" cy="457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6E14E728-B2B6-DC28-BF1C-9FD6F5968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" y="5052194"/>
            <a:ext cx="1894765" cy="17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7138F4F4-D5B4-86D8-D331-93A43A7D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1" y="6429873"/>
            <a:ext cx="3505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D7200401-A1BE-7699-3C68-47C74005E9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4" y="277672"/>
            <a:ext cx="65341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6BC661BE-72BA-AD38-4948-85FB65379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5" y="5679453"/>
            <a:ext cx="4503736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B591B7D7-9917-41D2-EAD7-5C5950EB6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78299"/>
            <a:ext cx="2792413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4864B7-263C-62F4-34A0-A916A1DF0092}"/>
              </a:ext>
            </a:extLst>
          </p:cNvPr>
          <p:cNvSpPr/>
          <p:nvPr/>
        </p:nvSpPr>
        <p:spPr>
          <a:xfrm>
            <a:off x="2188211" y="228601"/>
            <a:ext cx="7257415" cy="8299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endParaRPr lang="en-US" sz="24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35F74A-D3C9-4DA2-5596-1ED6F4BA2A22}"/>
              </a:ext>
            </a:extLst>
          </p:cNvPr>
          <p:cNvSpPr/>
          <p:nvPr/>
        </p:nvSpPr>
        <p:spPr>
          <a:xfrm>
            <a:off x="3505200" y="1600218"/>
            <a:ext cx="60198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Bài học của chúng mình hôm nay </a:t>
            </a:r>
          </a:p>
          <a:p>
            <a:pPr algn="ctr">
              <a:defRPr/>
            </a:pPr>
            <a:r>
              <a:rPr lang="vi-VN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đến đây là hết rồi</a:t>
            </a:r>
          </a:p>
          <a:p>
            <a:pPr algn="ctr">
              <a:defRPr/>
            </a:pPr>
            <a:r>
              <a:rPr lang="vi-VN" sz="4400" b="1" dirty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latin typeface="SVN-Cookies" panose="02040603050506020204" pitchFamily="18" charset="0"/>
              </a:rPr>
              <a:t> hẹn gặp lại các bạn vào buổi học sau nha!</a:t>
            </a:r>
          </a:p>
        </p:txBody>
      </p:sp>
    </p:spTree>
    <p:extLst>
      <p:ext uri="{BB962C8B-B14F-4D97-AF65-F5344CB8AC3E}">
        <p14:creationId xmlns:p14="http://schemas.microsoft.com/office/powerpoint/2010/main" val="2853803031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30289" y="-1651575"/>
            <a:ext cx="5328012" cy="3678615"/>
          </a:xfrm>
          <a:custGeom>
            <a:avLst/>
            <a:gdLst/>
            <a:ahLst/>
            <a:cxnLst/>
            <a:rect l="l" t="t" r="r" b="b"/>
            <a:pathLst>
              <a:path w="7992018" h="5517923">
                <a:moveTo>
                  <a:pt x="0" y="0"/>
                </a:moveTo>
                <a:lnTo>
                  <a:pt x="7992018" y="0"/>
                </a:lnTo>
                <a:lnTo>
                  <a:pt x="7992018" y="5517923"/>
                </a:lnTo>
                <a:lnTo>
                  <a:pt x="0" y="5517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1184" b="-82202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 rot="-1448817" flipH="1">
            <a:off x="9117194" y="-2190335"/>
            <a:ext cx="4306833" cy="5466572"/>
          </a:xfrm>
          <a:custGeom>
            <a:avLst/>
            <a:gdLst/>
            <a:ahLst/>
            <a:cxnLst/>
            <a:rect l="l" t="t" r="r" b="b"/>
            <a:pathLst>
              <a:path w="6460250" h="8199858">
                <a:moveTo>
                  <a:pt x="6460250" y="0"/>
                </a:moveTo>
                <a:lnTo>
                  <a:pt x="0" y="0"/>
                </a:lnTo>
                <a:lnTo>
                  <a:pt x="0" y="8199858"/>
                </a:lnTo>
                <a:lnTo>
                  <a:pt x="6460250" y="8199858"/>
                </a:lnTo>
                <a:lnTo>
                  <a:pt x="64602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3381" b="-29848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 rot="-350398">
            <a:off x="3736946" y="6092177"/>
            <a:ext cx="9438910" cy="3186771"/>
          </a:xfrm>
          <a:custGeom>
            <a:avLst/>
            <a:gdLst/>
            <a:ahLst/>
            <a:cxnLst/>
            <a:rect l="l" t="t" r="r" b="b"/>
            <a:pathLst>
              <a:path w="14158365" h="4780156">
                <a:moveTo>
                  <a:pt x="0" y="0"/>
                </a:moveTo>
                <a:lnTo>
                  <a:pt x="14158365" y="0"/>
                </a:lnTo>
                <a:lnTo>
                  <a:pt x="14158365" y="4780155"/>
                </a:lnTo>
                <a:lnTo>
                  <a:pt x="0" y="478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5" name="Freeform 5"/>
          <p:cNvSpPr/>
          <p:nvPr/>
        </p:nvSpPr>
        <p:spPr>
          <a:xfrm rot="378699" flipH="1">
            <a:off x="-2349282" y="4061088"/>
            <a:ext cx="8690593" cy="5268672"/>
          </a:xfrm>
          <a:custGeom>
            <a:avLst/>
            <a:gdLst/>
            <a:ahLst/>
            <a:cxnLst/>
            <a:rect l="l" t="t" r="r" b="b"/>
            <a:pathLst>
              <a:path w="13035889" h="7903008">
                <a:moveTo>
                  <a:pt x="13035888" y="0"/>
                </a:moveTo>
                <a:lnTo>
                  <a:pt x="0" y="0"/>
                </a:lnTo>
                <a:lnTo>
                  <a:pt x="0" y="7903007"/>
                </a:lnTo>
                <a:lnTo>
                  <a:pt x="13035888" y="7903007"/>
                </a:lnTo>
                <a:lnTo>
                  <a:pt x="1303588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6" name="Freeform 6"/>
          <p:cNvSpPr/>
          <p:nvPr/>
        </p:nvSpPr>
        <p:spPr>
          <a:xfrm>
            <a:off x="243372" y="3971694"/>
            <a:ext cx="1930389" cy="1932805"/>
          </a:xfrm>
          <a:custGeom>
            <a:avLst/>
            <a:gdLst/>
            <a:ahLst/>
            <a:cxnLst/>
            <a:rect l="l" t="t" r="r" b="b"/>
            <a:pathLst>
              <a:path w="2895584" h="2899208">
                <a:moveTo>
                  <a:pt x="0" y="0"/>
                </a:moveTo>
                <a:lnTo>
                  <a:pt x="2895584" y="0"/>
                </a:lnTo>
                <a:lnTo>
                  <a:pt x="2895584" y="2899207"/>
                </a:lnTo>
                <a:lnTo>
                  <a:pt x="0" y="2899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10088562" y="3522497"/>
            <a:ext cx="1447258" cy="2911500"/>
          </a:xfrm>
          <a:custGeom>
            <a:avLst/>
            <a:gdLst/>
            <a:ahLst/>
            <a:cxnLst/>
            <a:rect l="l" t="t" r="r" b="b"/>
            <a:pathLst>
              <a:path w="2170887" h="4367250">
                <a:moveTo>
                  <a:pt x="0" y="0"/>
                </a:moveTo>
                <a:lnTo>
                  <a:pt x="2170887" y="0"/>
                </a:lnTo>
                <a:lnTo>
                  <a:pt x="2170887" y="4367250"/>
                </a:lnTo>
                <a:lnTo>
                  <a:pt x="0" y="4367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8" name="Freeform 8"/>
          <p:cNvSpPr/>
          <p:nvPr/>
        </p:nvSpPr>
        <p:spPr>
          <a:xfrm flipH="1">
            <a:off x="1999655" y="4693603"/>
            <a:ext cx="1735945" cy="1542097"/>
          </a:xfrm>
          <a:custGeom>
            <a:avLst/>
            <a:gdLst/>
            <a:ahLst/>
            <a:cxnLst/>
            <a:rect l="l" t="t" r="r" b="b"/>
            <a:pathLst>
              <a:path w="2603917" h="2313146">
                <a:moveTo>
                  <a:pt x="2603917" y="0"/>
                </a:moveTo>
                <a:lnTo>
                  <a:pt x="0" y="0"/>
                </a:lnTo>
                <a:lnTo>
                  <a:pt x="0" y="2313146"/>
                </a:lnTo>
                <a:lnTo>
                  <a:pt x="2603917" y="2313146"/>
                </a:lnTo>
                <a:lnTo>
                  <a:pt x="260391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9" name="Freeform 9"/>
          <p:cNvSpPr/>
          <p:nvPr/>
        </p:nvSpPr>
        <p:spPr>
          <a:xfrm>
            <a:off x="8102201" y="4523360"/>
            <a:ext cx="2022739" cy="1782539"/>
          </a:xfrm>
          <a:custGeom>
            <a:avLst/>
            <a:gdLst/>
            <a:ahLst/>
            <a:cxnLst/>
            <a:rect l="l" t="t" r="r" b="b"/>
            <a:pathLst>
              <a:path w="3034109" h="2673808">
                <a:moveTo>
                  <a:pt x="0" y="0"/>
                </a:moveTo>
                <a:lnTo>
                  <a:pt x="3034109" y="0"/>
                </a:lnTo>
                <a:lnTo>
                  <a:pt x="3034109" y="2673808"/>
                </a:lnTo>
                <a:lnTo>
                  <a:pt x="0" y="2673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9747036" y="5414630"/>
            <a:ext cx="755809" cy="1146613"/>
          </a:xfrm>
          <a:custGeom>
            <a:avLst/>
            <a:gdLst/>
            <a:ahLst/>
            <a:cxnLst/>
            <a:rect l="l" t="t" r="r" b="b"/>
            <a:pathLst>
              <a:path w="1133713" h="1719919">
                <a:moveTo>
                  <a:pt x="0" y="0"/>
                </a:moveTo>
                <a:lnTo>
                  <a:pt x="1133713" y="0"/>
                </a:lnTo>
                <a:lnTo>
                  <a:pt x="1133713" y="1719918"/>
                </a:lnTo>
                <a:lnTo>
                  <a:pt x="0" y="17199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Freeform 11"/>
          <p:cNvSpPr/>
          <p:nvPr/>
        </p:nvSpPr>
        <p:spPr>
          <a:xfrm flipH="1">
            <a:off x="1173300" y="5414630"/>
            <a:ext cx="1227965" cy="1146613"/>
          </a:xfrm>
          <a:custGeom>
            <a:avLst/>
            <a:gdLst/>
            <a:ahLst/>
            <a:cxnLst/>
            <a:rect l="l" t="t" r="r" b="b"/>
            <a:pathLst>
              <a:path w="1841948" h="1719919">
                <a:moveTo>
                  <a:pt x="1841948" y="0"/>
                </a:moveTo>
                <a:lnTo>
                  <a:pt x="0" y="0"/>
                </a:lnTo>
                <a:lnTo>
                  <a:pt x="0" y="1719918"/>
                </a:lnTo>
                <a:lnTo>
                  <a:pt x="1841948" y="1719918"/>
                </a:lnTo>
                <a:lnTo>
                  <a:pt x="184194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2" name="Freeform 12"/>
          <p:cNvSpPr/>
          <p:nvPr/>
        </p:nvSpPr>
        <p:spPr>
          <a:xfrm>
            <a:off x="3779183" y="5313346"/>
            <a:ext cx="1029131" cy="1120651"/>
          </a:xfrm>
          <a:custGeom>
            <a:avLst/>
            <a:gdLst/>
            <a:ahLst/>
            <a:cxnLst/>
            <a:rect l="l" t="t" r="r" b="b"/>
            <a:pathLst>
              <a:path w="1543697" h="1680976">
                <a:moveTo>
                  <a:pt x="0" y="0"/>
                </a:moveTo>
                <a:lnTo>
                  <a:pt x="1543697" y="0"/>
                </a:lnTo>
                <a:lnTo>
                  <a:pt x="1543697" y="1680976"/>
                </a:lnTo>
                <a:lnTo>
                  <a:pt x="0" y="16809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7126104" y="5047318"/>
            <a:ext cx="1061387" cy="1386679"/>
          </a:xfrm>
          <a:custGeom>
            <a:avLst/>
            <a:gdLst/>
            <a:ahLst/>
            <a:cxnLst/>
            <a:rect l="l" t="t" r="r" b="b"/>
            <a:pathLst>
              <a:path w="1592081" h="2080019">
                <a:moveTo>
                  <a:pt x="0" y="0"/>
                </a:moveTo>
                <a:lnTo>
                  <a:pt x="1592082" y="0"/>
                </a:lnTo>
                <a:lnTo>
                  <a:pt x="1592082" y="2080019"/>
                </a:lnTo>
                <a:lnTo>
                  <a:pt x="0" y="208001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7" name="TextBox 17"/>
          <p:cNvSpPr txBox="1"/>
          <p:nvPr/>
        </p:nvSpPr>
        <p:spPr>
          <a:xfrm>
            <a:off x="3717270" y="1090750"/>
            <a:ext cx="4717334" cy="839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r>
              <a:rPr lang="en-US" sz="6000" b="1" dirty="0">
                <a:solidFill>
                  <a:srgbClr val="643325"/>
                </a:solidFill>
                <a:latin typeface="iCiel Novecento sans ExtBd" panose="00000900000000000000" pitchFamily="50" charset="-93"/>
              </a:rPr>
              <a:t>TIẾN TRÌNH 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C8E9D430-798B-DD2C-A39D-186EF717F63F}"/>
              </a:ext>
            </a:extLst>
          </p:cNvPr>
          <p:cNvGrpSpPr/>
          <p:nvPr/>
        </p:nvGrpSpPr>
        <p:grpSpPr>
          <a:xfrm>
            <a:off x="467689" y="2454657"/>
            <a:ext cx="3907396" cy="1277784"/>
            <a:chOff x="467689" y="2454657"/>
            <a:chExt cx="3907396" cy="1277784"/>
          </a:xfrm>
        </p:grpSpPr>
        <p:sp>
          <p:nvSpPr>
            <p:cNvPr id="14" name="Freeform 14">
              <a:hlinkClick r:id="" action="ppaction://noaction"/>
            </p:cNvPr>
            <p:cNvSpPr/>
            <p:nvPr/>
          </p:nvSpPr>
          <p:spPr>
            <a:xfrm>
              <a:off x="950702" y="2454657"/>
              <a:ext cx="3110949" cy="1277784"/>
            </a:xfrm>
            <a:custGeom>
              <a:avLst/>
              <a:gdLst/>
              <a:ahLst/>
              <a:cxnLst/>
              <a:rect l="l" t="t" r="r" b="b"/>
              <a:pathLst>
                <a:path w="3272635" h="1133150">
                  <a:moveTo>
                    <a:pt x="0" y="0"/>
                  </a:moveTo>
                  <a:lnTo>
                    <a:pt x="3272635" y="0"/>
                  </a:lnTo>
                  <a:lnTo>
                    <a:pt x="3272635" y="1133150"/>
                  </a:lnTo>
                  <a:lnTo>
                    <a:pt x="0" y="113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54" name="Google Shape;370;p30">
              <a:hlinkClick r:id="rId28" action="ppaction://hlinksldjump"/>
              <a:extLst>
                <a:ext uri="{FF2B5EF4-FFF2-40B4-BE49-F238E27FC236}">
                  <a16:creationId xmlns:a16="http://schemas.microsoft.com/office/drawing/2014/main" id="{B3312103-B655-2DB2-9551-B5A990194C37}"/>
                </a:ext>
              </a:extLst>
            </p:cNvPr>
            <p:cNvSpPr txBox="1"/>
            <p:nvPr/>
          </p:nvSpPr>
          <p:spPr>
            <a:xfrm>
              <a:off x="467689" y="2560341"/>
              <a:ext cx="3907396" cy="991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kern="0" dirty="0">
                  <a:latin typeface="iCiel Baliho Script" pitchFamily="50" charset="-93"/>
                  <a:ea typeface="Mulish"/>
                  <a:cs typeface="Mulish"/>
                  <a:sym typeface="Mulish"/>
                </a:rPr>
                <a:t>Ôn bài </a:t>
              </a:r>
              <a:r>
                <a:rPr lang="en-US" sz="4800" kern="0" dirty="0" err="1">
                  <a:latin typeface="iCiel Baliho Script" pitchFamily="50" charset="-93"/>
                  <a:ea typeface="Mulish"/>
                  <a:cs typeface="Mulish"/>
                  <a:sym typeface="Mulish"/>
                </a:rPr>
                <a:t>cũ</a:t>
              </a:r>
              <a:endParaRPr lang="en-US" sz="4800" kern="0" dirty="0">
                <a:latin typeface="iCiel Baliho Script" pitchFamily="50" charset="-93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49BC7BC6-AB07-B37D-0BE0-7F4989040DD5}"/>
              </a:ext>
            </a:extLst>
          </p:cNvPr>
          <p:cNvGrpSpPr/>
          <p:nvPr/>
        </p:nvGrpSpPr>
        <p:grpSpPr>
          <a:xfrm>
            <a:off x="4353314" y="2389869"/>
            <a:ext cx="3702813" cy="1277784"/>
            <a:chOff x="4701535" y="2440062"/>
            <a:chExt cx="3192278" cy="1277784"/>
          </a:xfrm>
        </p:grpSpPr>
        <p:sp>
          <p:nvSpPr>
            <p:cNvPr id="57" name="Freeform 1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56CB5C7-2570-2886-83F7-3C0E382B6C19}"/>
                </a:ext>
              </a:extLst>
            </p:cNvPr>
            <p:cNvSpPr/>
            <p:nvPr/>
          </p:nvSpPr>
          <p:spPr>
            <a:xfrm>
              <a:off x="4701535" y="2440062"/>
              <a:ext cx="3110949" cy="1277784"/>
            </a:xfrm>
            <a:custGeom>
              <a:avLst/>
              <a:gdLst/>
              <a:ahLst/>
              <a:cxnLst/>
              <a:rect l="l" t="t" r="r" b="b"/>
              <a:pathLst>
                <a:path w="3272635" h="1133150">
                  <a:moveTo>
                    <a:pt x="0" y="0"/>
                  </a:moveTo>
                  <a:lnTo>
                    <a:pt x="3272635" y="0"/>
                  </a:lnTo>
                  <a:lnTo>
                    <a:pt x="3272635" y="1133150"/>
                  </a:lnTo>
                  <a:lnTo>
                    <a:pt x="0" y="113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55" name="Google Shape;371;p30">
              <a:hlinkClick r:id="rId32" action="ppaction://hlinksldjump"/>
              <a:extLst>
                <a:ext uri="{FF2B5EF4-FFF2-40B4-BE49-F238E27FC236}">
                  <a16:creationId xmlns:a16="http://schemas.microsoft.com/office/drawing/2014/main" id="{F4A5725F-D4C0-900D-8416-0231FA505F39}"/>
                </a:ext>
              </a:extLst>
            </p:cNvPr>
            <p:cNvSpPr txBox="1"/>
            <p:nvPr/>
          </p:nvSpPr>
          <p:spPr>
            <a:xfrm>
              <a:off x="4899754" y="2568597"/>
              <a:ext cx="2994059" cy="595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 err="1">
                  <a:latin typeface="iCiel Baliho Script" pitchFamily="50" charset="-93"/>
                  <a:ea typeface="Mulish"/>
                  <a:cs typeface="Mulish"/>
                  <a:sym typeface="Mulish"/>
                  <a:hlinkClick r:id="rId33" action="ppaction://hlinksldjump"/>
                </a:rPr>
                <a:t>Khám</a:t>
              </a:r>
              <a:r>
                <a:rPr lang="vi-VN" sz="4800" kern="0" dirty="0">
                  <a:latin typeface="iCiel Baliho Script" pitchFamily="50" charset="-93"/>
                  <a:ea typeface="Mulish"/>
                  <a:cs typeface="Mulish"/>
                  <a:sym typeface="Mulish"/>
                  <a:hlinkClick r:id="rId33" action="ppaction://hlinksldjump"/>
                </a:rPr>
                <a:t> </a:t>
              </a:r>
              <a:r>
                <a:rPr lang="en-US" sz="4800" kern="0" dirty="0" err="1">
                  <a:latin typeface="iCiel Baliho Script" pitchFamily="50" charset="-93"/>
                  <a:ea typeface="Mulish"/>
                  <a:cs typeface="Mulish"/>
                  <a:sym typeface="Mulish"/>
                  <a:hlinkClick r:id="rId33" action="ppaction://hlinksldjump"/>
                </a:rPr>
                <a:t>phá</a:t>
              </a:r>
              <a:endParaRPr lang="en-US" sz="4800" kern="0" dirty="0">
                <a:latin typeface="iCiel Baliho Script" pitchFamily="50" charset="-93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1F85862B-912F-4478-5272-1994D6C5D175}"/>
              </a:ext>
            </a:extLst>
          </p:cNvPr>
          <p:cNvGrpSpPr/>
          <p:nvPr/>
        </p:nvGrpSpPr>
        <p:grpSpPr>
          <a:xfrm>
            <a:off x="8106161" y="2389869"/>
            <a:ext cx="3110949" cy="1277784"/>
            <a:chOff x="8106161" y="2389869"/>
            <a:chExt cx="3110949" cy="1277784"/>
          </a:xfrm>
        </p:grpSpPr>
        <p:sp>
          <p:nvSpPr>
            <p:cNvPr id="58" name="Freeform 14">
              <a:hlinkClick r:id="rId34" action="ppaction://hlinksldjump"/>
              <a:extLst>
                <a:ext uri="{FF2B5EF4-FFF2-40B4-BE49-F238E27FC236}">
                  <a16:creationId xmlns:a16="http://schemas.microsoft.com/office/drawing/2014/main" id="{2054794A-C90C-9C70-FE70-00C00A49F2C7}"/>
                </a:ext>
              </a:extLst>
            </p:cNvPr>
            <p:cNvSpPr/>
            <p:nvPr/>
          </p:nvSpPr>
          <p:spPr>
            <a:xfrm>
              <a:off x="8106161" y="2389869"/>
              <a:ext cx="3110949" cy="1277784"/>
            </a:xfrm>
            <a:custGeom>
              <a:avLst/>
              <a:gdLst/>
              <a:ahLst/>
              <a:cxnLst/>
              <a:rect l="l" t="t" r="r" b="b"/>
              <a:pathLst>
                <a:path w="3272635" h="1133150">
                  <a:moveTo>
                    <a:pt x="0" y="0"/>
                  </a:moveTo>
                  <a:lnTo>
                    <a:pt x="3272635" y="0"/>
                  </a:lnTo>
                  <a:lnTo>
                    <a:pt x="3272635" y="1133150"/>
                  </a:lnTo>
                  <a:lnTo>
                    <a:pt x="0" y="113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56" name="Google Shape;372;p30">
              <a:hlinkClick r:id="rId34" action="ppaction://hlinksldjump"/>
              <a:extLst>
                <a:ext uri="{FF2B5EF4-FFF2-40B4-BE49-F238E27FC236}">
                  <a16:creationId xmlns:a16="http://schemas.microsoft.com/office/drawing/2014/main" id="{00B18C6D-43CF-891E-E341-723705E47704}"/>
                </a:ext>
              </a:extLst>
            </p:cNvPr>
            <p:cNvSpPr txBox="1"/>
            <p:nvPr/>
          </p:nvSpPr>
          <p:spPr>
            <a:xfrm>
              <a:off x="8251419" y="2623593"/>
              <a:ext cx="2924000" cy="595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 defTabSz="1219170">
                <a:buClr>
                  <a:srgbClr val="1C343A"/>
                </a:buClr>
              </a:pPr>
              <a:r>
                <a:rPr lang="vi-VN" sz="4800" kern="0" dirty="0">
                  <a:latin typeface="iCiel Baliho Script" pitchFamily="50" charset="-93"/>
                  <a:ea typeface="Mulish"/>
                  <a:cs typeface="Mulish"/>
                  <a:sym typeface="Mulish"/>
                  <a:hlinkClick r:id="rId34" action="ppaction://hlinksldjump"/>
                </a:rPr>
                <a:t>Trò chơi</a:t>
              </a:r>
              <a:endParaRPr lang="en-US" sz="4800" kern="0" dirty="0">
                <a:latin typeface="iCiel Baliho Script" pitchFamily="50" charset="-93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8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23C6869B-A004-E068-8E3F-688D6096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532"/>
            <a:ext cx="10727460" cy="65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A1519B-53B7-F096-C94F-595AD03291F4}"/>
              </a:ext>
            </a:extLst>
          </p:cNvPr>
          <p:cNvSpPr txBox="1"/>
          <p:nvPr/>
        </p:nvSpPr>
        <p:spPr>
          <a:xfrm>
            <a:off x="2362200" y="28956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/>
              <a:t>Ôn bài </a:t>
            </a:r>
            <a:r>
              <a:rPr lang="en-US" sz="4400" dirty="0" err="1"/>
              <a:t>cũ</a:t>
            </a:r>
            <a:endParaRPr lang="en-SG" sz="4400" dirty="0"/>
          </a:p>
        </p:txBody>
      </p:sp>
    </p:spTree>
    <p:extLst>
      <p:ext uri="{BB962C8B-B14F-4D97-AF65-F5344CB8AC3E}">
        <p14:creationId xmlns:p14="http://schemas.microsoft.com/office/powerpoint/2010/main" val="14224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622" y="1447801"/>
            <a:ext cx="1552622" cy="225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1447801"/>
            <a:ext cx="1600199" cy="226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9" y="1371601"/>
            <a:ext cx="1600199" cy="226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1389202"/>
            <a:ext cx="1600199" cy="226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762000"/>
            <a:ext cx="3090863" cy="36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1"/>
            <a:ext cx="36703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81481E-6 L 0.375 0.0067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7.40741E-7 L 0.52917 -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63489 -0.008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1" y="0"/>
            <a:ext cx="9908719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352800" y="3767233"/>
            <a:ext cx="4497323" cy="1065147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2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373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373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373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373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373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5116" y="648209"/>
            <a:ext cx="1794077" cy="22366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4999" y="697621"/>
            <a:ext cx="1752600" cy="2193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400" y="664087"/>
            <a:ext cx="1752600" cy="2227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9999" y="697865"/>
            <a:ext cx="1752600" cy="21870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541430" y="3352800"/>
            <a:ext cx="811371" cy="137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4343401" y="3429000"/>
            <a:ext cx="811371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6218575" y="3398178"/>
            <a:ext cx="811371" cy="1371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8090614" y="3347663"/>
            <a:ext cx="81137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4800" y="588082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Giới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thiệu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số</a:t>
            </a:r>
            <a:r>
              <a:rPr lang="en-US" sz="4800" b="1" dirty="0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5" name="Picture 4" descr="A cartoon character in a classroom&#10;&#10;AI-generated content may be incorrect.">
            <a:extLst>
              <a:ext uri="{FF2B5EF4-FFF2-40B4-BE49-F238E27FC236}">
                <a16:creationId xmlns:a16="http://schemas.microsoft.com/office/drawing/2014/main" id="{92BBCC2E-11D3-AD78-4089-E22181AA7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987" y="179312"/>
            <a:ext cx="6158026" cy="55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59908" y="230035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xiên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bên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trái</a:t>
              </a:r>
              <a:endParaRPr lang="en-US" sz="2400" b="1" dirty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45707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9486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188102" y="284501"/>
            <a:ext cx="6946498" cy="6376987"/>
            <a:chOff x="6025980" y="-1767393"/>
            <a:chExt cx="6946498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80" y="-1767393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</a:rPr>
                <a:t>nét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sổ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53) cách viết số 4 cỡ nhỏ cách 2 - có lời - YouTube">
            <a:hlinkClick r:id="" action="ppaction://media"/>
            <a:extLst>
              <a:ext uri="{FF2B5EF4-FFF2-40B4-BE49-F238E27FC236}">
                <a16:creationId xmlns:a16="http://schemas.microsoft.com/office/drawing/2014/main" id="{28E948A4-603E-ABE2-233A-0D136A8E6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467" y="643467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157</Words>
  <Application>Microsoft Office PowerPoint</Application>
  <PresentationFormat>Widescreen</PresentationFormat>
  <Paragraphs>34</Paragraphs>
  <Slides>17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.VnAvant</vt:lpstr>
      <vt:lpstr>Arial</vt:lpstr>
      <vt:lpstr>Calibri</vt:lpstr>
      <vt:lpstr>iCiel Baliho Script</vt:lpstr>
      <vt:lpstr>iCiel Novecento sans ExtBd</vt:lpstr>
      <vt:lpstr>Roboto Medium</vt:lpstr>
      <vt:lpstr>SVN-Cookies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92</cp:revision>
  <dcterms:created xsi:type="dcterms:W3CDTF">2021-12-30T15:55:29Z</dcterms:created>
  <dcterms:modified xsi:type="dcterms:W3CDTF">2026-02-07T02:31:49Z</dcterms:modified>
</cp:coreProperties>
</file>