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57"/>
  </p:notesMasterIdLst>
  <p:sldIdLst>
    <p:sldId id="346" r:id="rId2"/>
    <p:sldId id="257" r:id="rId3"/>
    <p:sldId id="348" r:id="rId4"/>
    <p:sldId id="259" r:id="rId5"/>
    <p:sldId id="356" r:id="rId6"/>
    <p:sldId id="367" r:id="rId7"/>
    <p:sldId id="355" r:id="rId8"/>
    <p:sldId id="349" r:id="rId9"/>
    <p:sldId id="350" r:id="rId10"/>
    <p:sldId id="351" r:id="rId11"/>
    <p:sldId id="352" r:id="rId12"/>
    <p:sldId id="322" r:id="rId13"/>
    <p:sldId id="316" r:id="rId14"/>
    <p:sldId id="317" r:id="rId15"/>
    <p:sldId id="315" r:id="rId16"/>
    <p:sldId id="371" r:id="rId17"/>
    <p:sldId id="353" r:id="rId18"/>
    <p:sldId id="338" r:id="rId19"/>
    <p:sldId id="357" r:id="rId20"/>
    <p:sldId id="339" r:id="rId21"/>
    <p:sldId id="368" r:id="rId22"/>
    <p:sldId id="378" r:id="rId23"/>
    <p:sldId id="369" r:id="rId24"/>
    <p:sldId id="359" r:id="rId25"/>
    <p:sldId id="340" r:id="rId26"/>
    <p:sldId id="341" r:id="rId27"/>
    <p:sldId id="364" r:id="rId28"/>
    <p:sldId id="365" r:id="rId29"/>
    <p:sldId id="327" r:id="rId30"/>
    <p:sldId id="328" r:id="rId31"/>
    <p:sldId id="329" r:id="rId32"/>
    <p:sldId id="330" r:id="rId33"/>
    <p:sldId id="370" r:id="rId34"/>
    <p:sldId id="374" r:id="rId35"/>
    <p:sldId id="372" r:id="rId36"/>
    <p:sldId id="373" r:id="rId37"/>
    <p:sldId id="375" r:id="rId38"/>
    <p:sldId id="376" r:id="rId39"/>
    <p:sldId id="326" r:id="rId40"/>
    <p:sldId id="304" r:id="rId41"/>
    <p:sldId id="303" r:id="rId42"/>
    <p:sldId id="333" r:id="rId43"/>
    <p:sldId id="360" r:id="rId44"/>
    <p:sldId id="318" r:id="rId45"/>
    <p:sldId id="319" r:id="rId46"/>
    <p:sldId id="377" r:id="rId47"/>
    <p:sldId id="320" r:id="rId48"/>
    <p:sldId id="331" r:id="rId49"/>
    <p:sldId id="361" r:id="rId50"/>
    <p:sldId id="335" r:id="rId51"/>
    <p:sldId id="342" r:id="rId52"/>
    <p:sldId id="363" r:id="rId53"/>
    <p:sldId id="343" r:id="rId54"/>
    <p:sldId id="345" r:id="rId55"/>
    <p:sldId id="362" r:id="rId56"/>
  </p:sldIdLst>
  <p:sldSz cx="6858000" cy="5143500"/>
  <p:notesSz cx="6858000" cy="9144000"/>
  <p:embeddedFontLst>
    <p:embeddedFont>
      <p:font typeface="Calibri" panose="020F0502020204030204" pitchFamily="34" charset="0"/>
      <p:regular r:id="rId58"/>
      <p:bold r:id="rId59"/>
      <p:italic r:id="rId60"/>
      <p:boldItalic r:id="rId61"/>
    </p:embeddedFont>
    <p:embeddedFont>
      <p:font typeface="Red Hat Text" panose="020B0604020202020204" charset="0"/>
      <p:regular r:id="rId62"/>
      <p:bold r:id="rId63"/>
      <p:italic r:id="rId64"/>
      <p:boldItalic r:id="rId65"/>
    </p:embeddedFont>
    <p:embeddedFont>
      <p:font typeface="Segoe MDL2 Assets" panose="050A0102010101010101" pitchFamily="18" charset="0"/>
      <p:regular r:id="rId66"/>
    </p:embeddedFont>
    <p:embeddedFont>
      <p:font typeface="Times" panose="02020603050405020304" pitchFamily="18" charset="0"/>
      <p:regular r:id="rId67"/>
      <p:bold r:id="rId68"/>
      <p:italic r:id="rId69"/>
      <p:boldItalic r:id="rId70"/>
    </p:embeddedFont>
    <p:embeddedFont>
      <p:font typeface="Zilla Slab" panose="020B0604020202020204" charset="0"/>
      <p:regular r:id="rId71"/>
      <p:bold r:id="rId72"/>
      <p: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905850-DA82-4F7D-B1E8-8B3E4BB2DB8A}">
  <a:tblStyle styleId="{30905850-DA82-4F7D-B1E8-8B3E4BB2DB8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258A258-484F-489F-9975-5C46AB3A274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1636" autoAdjust="0"/>
  </p:normalViewPr>
  <p:slideViewPr>
    <p:cSldViewPr>
      <p:cViewPr varScale="1">
        <p:scale>
          <a:sx n="59" d="100"/>
          <a:sy n="59" d="100"/>
        </p:scale>
        <p:origin x="2136" y="60"/>
      </p:cViewPr>
      <p:guideLst>
        <p:guide orient="horz" pos="1620"/>
        <p:guide pos="2160"/>
      </p:guideLst>
    </p:cSldViewPr>
  </p:slideViewPr>
  <p:outlineViewPr>
    <p:cViewPr>
      <p:scale>
        <a:sx n="33" d="100"/>
        <a:sy n="33" d="100"/>
      </p:scale>
      <p:origin x="0" y="15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E2ADE-D22A-4025-9699-C97A8CB83C8E}"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n-US"/>
        </a:p>
      </dgm:t>
    </dgm:pt>
    <dgm:pt modelId="{FAEB4C75-6E18-4479-99FC-6B79C52CB05F}">
      <dgm:prSet phldrT="[Text]" custT="1"/>
      <dgm:spPr/>
      <dgm:t>
        <a:bodyPr/>
        <a:lstStyle/>
        <a:p>
          <a:r>
            <a:rPr lang="en-US" sz="4000" dirty="0" err="1"/>
            <a:t>Nguyên</a:t>
          </a:r>
          <a:r>
            <a:rPr lang="en-US" sz="4000" dirty="0"/>
            <a:t> </a:t>
          </a:r>
          <a:r>
            <a:rPr lang="en-US" sz="4000" dirty="0" err="1"/>
            <a:t>nhân</a:t>
          </a:r>
          <a:endParaRPr lang="en-US" sz="4000" dirty="0"/>
        </a:p>
      </dgm:t>
    </dgm:pt>
    <dgm:pt modelId="{F691FAFE-8133-421C-B88F-0CFE5C7B0EF6}" type="parTrans" cxnId="{3F811367-D927-4595-82CF-2EFA0767EBC6}">
      <dgm:prSet/>
      <dgm:spPr/>
      <dgm:t>
        <a:bodyPr/>
        <a:lstStyle/>
        <a:p>
          <a:endParaRPr lang="en-US" sz="2400"/>
        </a:p>
      </dgm:t>
    </dgm:pt>
    <dgm:pt modelId="{6D88D5CA-04DA-4DB7-A81E-6F3C9CCE1EA0}" type="sibTrans" cxnId="{3F811367-D927-4595-82CF-2EFA0767EBC6}">
      <dgm:prSet/>
      <dgm:spPr/>
      <dgm:t>
        <a:bodyPr/>
        <a:lstStyle/>
        <a:p>
          <a:endParaRPr lang="en-US" sz="2400"/>
        </a:p>
      </dgm:t>
    </dgm:pt>
    <dgm:pt modelId="{342B72CC-5DE1-4AD0-84B6-108FDA690871}">
      <dgm:prSet phldrT="[Text]" custT="1"/>
      <dgm:spPr/>
      <dgm:t>
        <a:bodyPr/>
        <a:lstStyle/>
        <a:p>
          <a:r>
            <a:rPr lang="en-US" sz="1600" dirty="0" err="1"/>
            <a:t>Béo</a:t>
          </a:r>
          <a:r>
            <a:rPr lang="en-US" sz="1600" dirty="0"/>
            <a:t> </a:t>
          </a:r>
          <a:r>
            <a:rPr lang="en-US" sz="1600" dirty="0" err="1"/>
            <a:t>phì</a:t>
          </a:r>
          <a:r>
            <a:rPr lang="en-US" sz="1600" dirty="0"/>
            <a:t> </a:t>
          </a:r>
        </a:p>
        <a:p>
          <a:r>
            <a:rPr lang="en-US" sz="1600" dirty="0" err="1"/>
            <a:t>đơn</a:t>
          </a:r>
          <a:r>
            <a:rPr lang="en-US" sz="1600" dirty="0"/>
            <a:t> </a:t>
          </a:r>
          <a:r>
            <a:rPr lang="en-US" sz="1600" dirty="0" err="1"/>
            <a:t>thuần</a:t>
          </a:r>
          <a:endParaRPr lang="en-US" sz="1600" dirty="0"/>
        </a:p>
      </dgm:t>
    </dgm:pt>
    <dgm:pt modelId="{CE4C546A-DEF8-4855-B9A2-5F3DFF6EF6E8}" type="parTrans" cxnId="{02146026-BFB6-4CBD-9FF5-5E3C0D5ED4A7}">
      <dgm:prSet custT="1"/>
      <dgm:spPr/>
      <dgm:t>
        <a:bodyPr/>
        <a:lstStyle/>
        <a:p>
          <a:endParaRPr lang="en-US" sz="700"/>
        </a:p>
      </dgm:t>
    </dgm:pt>
    <dgm:pt modelId="{06A95B0D-4907-4C0C-AB30-EBF2F9A70CDA}" type="sibTrans" cxnId="{02146026-BFB6-4CBD-9FF5-5E3C0D5ED4A7}">
      <dgm:prSet/>
      <dgm:spPr/>
      <dgm:t>
        <a:bodyPr/>
        <a:lstStyle/>
        <a:p>
          <a:endParaRPr lang="en-US" sz="2400"/>
        </a:p>
      </dgm:t>
    </dgm:pt>
    <dgm:pt modelId="{8E2847FA-5979-4347-9BD8-7296A04C4886}">
      <dgm:prSet phldrT="[Text]" custT="1"/>
      <dgm:spPr/>
      <dgm:t>
        <a:bodyPr/>
        <a:lstStyle/>
        <a:p>
          <a:r>
            <a:rPr lang="en-US" sz="1600" dirty="0" err="1"/>
            <a:t>Dinh</a:t>
          </a:r>
          <a:r>
            <a:rPr lang="en-US" sz="1600" dirty="0"/>
            <a:t> </a:t>
          </a:r>
          <a:r>
            <a:rPr lang="en-US" sz="1600" dirty="0" err="1"/>
            <a:t>dưỡng</a:t>
          </a:r>
          <a:endParaRPr lang="en-US" sz="1600" dirty="0"/>
        </a:p>
      </dgm:t>
    </dgm:pt>
    <dgm:pt modelId="{7C810D25-E4EC-45F1-BBA3-B81542283D36}" type="parTrans" cxnId="{4742C957-5859-4676-BA6A-FFD278540E89}">
      <dgm:prSet custT="1"/>
      <dgm:spPr/>
      <dgm:t>
        <a:bodyPr/>
        <a:lstStyle/>
        <a:p>
          <a:endParaRPr lang="en-US" sz="700"/>
        </a:p>
      </dgm:t>
    </dgm:pt>
    <dgm:pt modelId="{B35031FC-EC0F-4CE9-8E5D-01E78A33589C}" type="sibTrans" cxnId="{4742C957-5859-4676-BA6A-FFD278540E89}">
      <dgm:prSet/>
      <dgm:spPr/>
      <dgm:t>
        <a:bodyPr/>
        <a:lstStyle/>
        <a:p>
          <a:endParaRPr lang="en-US" sz="2400"/>
        </a:p>
      </dgm:t>
    </dgm:pt>
    <dgm:pt modelId="{E65FB116-5484-461D-AD72-336AE6B7E93E}">
      <dgm:prSet phldrT="[Text]" custT="1"/>
      <dgm:spPr/>
      <dgm:t>
        <a:bodyPr/>
        <a:lstStyle/>
        <a:p>
          <a:r>
            <a:rPr lang="en-US" sz="1600" dirty="0" err="1"/>
            <a:t>Vận</a:t>
          </a:r>
          <a:r>
            <a:rPr lang="en-US" sz="1600" dirty="0"/>
            <a:t> </a:t>
          </a:r>
          <a:r>
            <a:rPr lang="en-US" sz="1600" dirty="0" err="1"/>
            <a:t>động</a:t>
          </a:r>
          <a:endParaRPr lang="en-US" sz="1600" dirty="0"/>
        </a:p>
      </dgm:t>
    </dgm:pt>
    <dgm:pt modelId="{080E4512-F135-4643-B4EA-307552535C77}" type="parTrans" cxnId="{9598B0F5-6D7C-459C-B50F-2127C55EEF09}">
      <dgm:prSet custT="1"/>
      <dgm:spPr/>
      <dgm:t>
        <a:bodyPr/>
        <a:lstStyle/>
        <a:p>
          <a:endParaRPr lang="en-US" sz="700"/>
        </a:p>
      </dgm:t>
    </dgm:pt>
    <dgm:pt modelId="{DB6947A4-1FB1-4707-BC58-A6C712732A90}" type="sibTrans" cxnId="{9598B0F5-6D7C-459C-B50F-2127C55EEF09}">
      <dgm:prSet/>
      <dgm:spPr/>
      <dgm:t>
        <a:bodyPr/>
        <a:lstStyle/>
        <a:p>
          <a:endParaRPr lang="en-US" sz="2400"/>
        </a:p>
      </dgm:t>
    </dgm:pt>
    <dgm:pt modelId="{E5938DA8-4B79-4853-B61D-D672B01EE463}">
      <dgm:prSet phldrT="[Text]" custT="1"/>
      <dgm:spPr/>
      <dgm:t>
        <a:bodyPr/>
        <a:lstStyle/>
        <a:p>
          <a:r>
            <a:rPr lang="en-US" sz="1600" dirty="0" err="1"/>
            <a:t>Béo</a:t>
          </a:r>
          <a:r>
            <a:rPr lang="en-US" sz="1600" dirty="0"/>
            <a:t> </a:t>
          </a:r>
          <a:r>
            <a:rPr lang="en-US" sz="1600" dirty="0" err="1"/>
            <a:t>phì</a:t>
          </a:r>
          <a:r>
            <a:rPr lang="en-US" sz="1600" dirty="0"/>
            <a:t> </a:t>
          </a:r>
          <a:r>
            <a:rPr lang="en-US" sz="1600" dirty="0" err="1"/>
            <a:t>bệnh</a:t>
          </a:r>
          <a:r>
            <a:rPr lang="en-US" sz="1600" dirty="0"/>
            <a:t> </a:t>
          </a:r>
          <a:r>
            <a:rPr lang="en-US" sz="1600" dirty="0" err="1"/>
            <a:t>lý</a:t>
          </a:r>
          <a:endParaRPr lang="en-US" sz="1600" dirty="0"/>
        </a:p>
      </dgm:t>
    </dgm:pt>
    <dgm:pt modelId="{95F3B259-A7A8-4F19-9B94-7E6038E213A5}" type="parTrans" cxnId="{BB753318-8C18-4B82-A50F-9D828AF07B06}">
      <dgm:prSet custT="1"/>
      <dgm:spPr/>
      <dgm:t>
        <a:bodyPr/>
        <a:lstStyle/>
        <a:p>
          <a:endParaRPr lang="en-US" sz="700"/>
        </a:p>
      </dgm:t>
    </dgm:pt>
    <dgm:pt modelId="{68E1CFAD-6DB3-4E34-8382-5938E8ACFF3B}" type="sibTrans" cxnId="{BB753318-8C18-4B82-A50F-9D828AF07B06}">
      <dgm:prSet/>
      <dgm:spPr/>
      <dgm:t>
        <a:bodyPr/>
        <a:lstStyle/>
        <a:p>
          <a:endParaRPr lang="en-US" sz="2400"/>
        </a:p>
      </dgm:t>
    </dgm:pt>
    <dgm:pt modelId="{DEFD3617-87F8-4762-A6BE-79D4D7BA542E}">
      <dgm:prSet phldrT="[Text]" custT="1"/>
      <dgm:spPr/>
      <dgm:t>
        <a:bodyPr/>
        <a:lstStyle/>
        <a:p>
          <a:r>
            <a:rPr lang="en-US" sz="1600" dirty="0" err="1"/>
            <a:t>Rối</a:t>
          </a:r>
          <a:r>
            <a:rPr lang="en-US" sz="1600" dirty="0"/>
            <a:t> </a:t>
          </a:r>
          <a:r>
            <a:rPr lang="en-US" sz="1600" dirty="0" err="1"/>
            <a:t>loạn</a:t>
          </a:r>
          <a:r>
            <a:rPr lang="en-US" sz="1600" dirty="0"/>
            <a:t> </a:t>
          </a:r>
          <a:r>
            <a:rPr lang="en-US" sz="1600" dirty="0" err="1"/>
            <a:t>chuyển</a:t>
          </a:r>
          <a:r>
            <a:rPr lang="en-US" sz="1600" dirty="0"/>
            <a:t> </a:t>
          </a:r>
          <a:r>
            <a:rPr lang="en-US" sz="1600" dirty="0" err="1"/>
            <a:t>hóa</a:t>
          </a:r>
          <a:r>
            <a:rPr lang="en-US" sz="1600" dirty="0"/>
            <a:t> </a:t>
          </a:r>
          <a:r>
            <a:rPr lang="en-US" sz="1600" dirty="0" err="1"/>
            <a:t>bẩm</a:t>
          </a:r>
          <a:r>
            <a:rPr lang="en-US" sz="1600" dirty="0"/>
            <a:t> </a:t>
          </a:r>
          <a:r>
            <a:rPr lang="en-US" sz="1600" dirty="0" err="1"/>
            <a:t>sinh</a:t>
          </a:r>
          <a:endParaRPr lang="en-US" sz="1600" dirty="0"/>
        </a:p>
      </dgm:t>
    </dgm:pt>
    <dgm:pt modelId="{0600F3DA-5460-42F6-9058-08310388A174}" type="parTrans" cxnId="{25AEE9F3-6DE1-46B1-AB53-7A3FAE35A5B8}">
      <dgm:prSet custT="1"/>
      <dgm:spPr/>
      <dgm:t>
        <a:bodyPr/>
        <a:lstStyle/>
        <a:p>
          <a:endParaRPr lang="en-US" sz="700"/>
        </a:p>
      </dgm:t>
    </dgm:pt>
    <dgm:pt modelId="{2DD6D018-E1A4-44E2-8F99-9C4DCD1BC8E1}" type="sibTrans" cxnId="{25AEE9F3-6DE1-46B1-AB53-7A3FAE35A5B8}">
      <dgm:prSet/>
      <dgm:spPr/>
      <dgm:t>
        <a:bodyPr/>
        <a:lstStyle/>
        <a:p>
          <a:endParaRPr lang="en-US" sz="2400"/>
        </a:p>
      </dgm:t>
    </dgm:pt>
    <dgm:pt modelId="{9386DAC1-AC34-40FA-A2D4-524F7646C3F8}">
      <dgm:prSet phldrT="[Text]" custT="1"/>
      <dgm:spPr/>
      <dgm:t>
        <a:bodyPr/>
        <a:lstStyle/>
        <a:p>
          <a:r>
            <a:rPr lang="en-US" sz="1600" dirty="0"/>
            <a:t>Di </a:t>
          </a:r>
          <a:r>
            <a:rPr lang="en-US" sz="1600" dirty="0" err="1"/>
            <a:t>truyền</a:t>
          </a:r>
          <a:endParaRPr lang="en-US" sz="1600" dirty="0"/>
        </a:p>
      </dgm:t>
    </dgm:pt>
    <dgm:pt modelId="{E46C22CC-1139-40F1-AA41-875C12A62E51}" type="parTrans" cxnId="{CBEBEB6F-6C01-4B38-A2D6-6670888B5E84}">
      <dgm:prSet custT="1"/>
      <dgm:spPr/>
      <dgm:t>
        <a:bodyPr/>
        <a:lstStyle/>
        <a:p>
          <a:endParaRPr lang="en-US" sz="700"/>
        </a:p>
      </dgm:t>
    </dgm:pt>
    <dgm:pt modelId="{8CFA0A36-6D8E-4CF3-B192-88EE5819FA3E}" type="sibTrans" cxnId="{CBEBEB6F-6C01-4B38-A2D6-6670888B5E84}">
      <dgm:prSet/>
      <dgm:spPr/>
      <dgm:t>
        <a:bodyPr/>
        <a:lstStyle/>
        <a:p>
          <a:endParaRPr lang="en-US" sz="2400"/>
        </a:p>
      </dgm:t>
    </dgm:pt>
    <dgm:pt modelId="{541BAEFF-287D-49BC-B90B-D3243D5CDD4D}">
      <dgm:prSet phldrT="[Text]" custT="1"/>
      <dgm:spPr/>
      <dgm:t>
        <a:bodyPr/>
        <a:lstStyle/>
        <a:p>
          <a:r>
            <a:rPr lang="en-US" sz="1600" dirty="0" err="1"/>
            <a:t>Ngủ</a:t>
          </a:r>
          <a:r>
            <a:rPr lang="en-US" sz="1600" dirty="0"/>
            <a:t> </a:t>
          </a:r>
          <a:r>
            <a:rPr lang="en-US" sz="1600" dirty="0" err="1"/>
            <a:t>ít</a:t>
          </a:r>
          <a:endParaRPr lang="en-US" sz="1600" dirty="0"/>
        </a:p>
      </dgm:t>
    </dgm:pt>
    <dgm:pt modelId="{2EFC6151-993E-4748-836A-CC140EA053A7}" type="parTrans" cxnId="{CD7316FF-D103-41E1-BFDA-0647C37F7484}">
      <dgm:prSet custT="1"/>
      <dgm:spPr/>
      <dgm:t>
        <a:bodyPr/>
        <a:lstStyle/>
        <a:p>
          <a:endParaRPr lang="en-US" sz="700"/>
        </a:p>
      </dgm:t>
    </dgm:pt>
    <dgm:pt modelId="{9E5D08E3-066C-4018-8500-54C455F3090B}" type="sibTrans" cxnId="{CD7316FF-D103-41E1-BFDA-0647C37F7484}">
      <dgm:prSet/>
      <dgm:spPr/>
      <dgm:t>
        <a:bodyPr/>
        <a:lstStyle/>
        <a:p>
          <a:endParaRPr lang="en-US" sz="2400"/>
        </a:p>
      </dgm:t>
    </dgm:pt>
    <dgm:pt modelId="{3CCCC8E9-E53A-4F85-8544-14D2575F938E}">
      <dgm:prSet phldrT="[Text]" custT="1"/>
      <dgm:spPr/>
      <dgm:t>
        <a:bodyPr/>
        <a:lstStyle/>
        <a:p>
          <a:r>
            <a:rPr lang="en-US" sz="1600" dirty="0" err="1"/>
            <a:t>Suy</a:t>
          </a:r>
          <a:r>
            <a:rPr lang="en-US" sz="1600" dirty="0"/>
            <a:t> </a:t>
          </a:r>
          <a:r>
            <a:rPr lang="en-US" sz="1600" dirty="0" err="1"/>
            <a:t>tuyến</a:t>
          </a:r>
          <a:r>
            <a:rPr lang="en-US" sz="1600" dirty="0"/>
            <a:t> </a:t>
          </a:r>
          <a:r>
            <a:rPr lang="en-US" sz="1600" dirty="0" err="1"/>
            <a:t>giáp</a:t>
          </a:r>
          <a:r>
            <a:rPr lang="en-US" sz="1600" dirty="0"/>
            <a:t>, </a:t>
          </a:r>
          <a:r>
            <a:rPr lang="en-US" sz="1600" dirty="0" err="1"/>
            <a:t>cường</a:t>
          </a:r>
          <a:r>
            <a:rPr lang="en-US" sz="1600" dirty="0"/>
            <a:t> insulin, </a:t>
          </a:r>
          <a:r>
            <a:rPr lang="en-US" sz="1600" dirty="0" err="1"/>
            <a:t>cường</a:t>
          </a:r>
          <a:r>
            <a:rPr lang="en-US" sz="1600" dirty="0"/>
            <a:t> </a:t>
          </a:r>
          <a:r>
            <a:rPr lang="en-US" sz="1600" dirty="0" err="1"/>
            <a:t>tuyến</a:t>
          </a:r>
          <a:r>
            <a:rPr lang="en-US" sz="1600" dirty="0"/>
            <a:t> </a:t>
          </a:r>
          <a:r>
            <a:rPr lang="en-US" sz="1600" dirty="0" err="1"/>
            <a:t>thg</a:t>
          </a:r>
          <a:r>
            <a:rPr lang="en-US" sz="1600" dirty="0"/>
            <a:t> </a:t>
          </a:r>
          <a:r>
            <a:rPr lang="en-US" sz="1600" dirty="0" err="1"/>
            <a:t>thận</a:t>
          </a:r>
          <a:endParaRPr lang="en-US" sz="1600" dirty="0"/>
        </a:p>
      </dgm:t>
    </dgm:pt>
    <dgm:pt modelId="{872786B5-CA22-45E9-9215-CC64F93FAB76}" type="parTrans" cxnId="{97C6F5CB-7D46-4CAC-9253-F658DDCBFFB2}">
      <dgm:prSet custT="1"/>
      <dgm:spPr/>
      <dgm:t>
        <a:bodyPr/>
        <a:lstStyle/>
        <a:p>
          <a:endParaRPr lang="en-US" sz="700"/>
        </a:p>
      </dgm:t>
    </dgm:pt>
    <dgm:pt modelId="{D5B1854A-32C4-4020-B07A-7458D402EDE2}" type="sibTrans" cxnId="{97C6F5CB-7D46-4CAC-9253-F658DDCBFFB2}">
      <dgm:prSet/>
      <dgm:spPr/>
      <dgm:t>
        <a:bodyPr/>
        <a:lstStyle/>
        <a:p>
          <a:endParaRPr lang="en-US" sz="2400"/>
        </a:p>
      </dgm:t>
    </dgm:pt>
    <dgm:pt modelId="{B9CB2D8E-F919-4A92-9443-C717E89B6C9D}">
      <dgm:prSet phldrT="[Text]" custT="1"/>
      <dgm:spPr/>
      <dgm:t>
        <a:bodyPr/>
        <a:lstStyle/>
        <a:p>
          <a:r>
            <a:rPr lang="en-US" sz="1600" dirty="0" err="1"/>
            <a:t>Dùng</a:t>
          </a:r>
          <a:r>
            <a:rPr lang="en-US" sz="1600" dirty="0"/>
            <a:t> </a:t>
          </a:r>
          <a:r>
            <a:rPr lang="en-US" sz="1600" dirty="0" err="1"/>
            <a:t>thuốc</a:t>
          </a:r>
          <a:r>
            <a:rPr lang="en-US" sz="1600" dirty="0"/>
            <a:t> corticoid</a:t>
          </a:r>
        </a:p>
      </dgm:t>
    </dgm:pt>
    <dgm:pt modelId="{69E05CEB-0C11-44F8-A11B-E442F60284F7}" type="parTrans" cxnId="{7980DFAD-500E-422B-967C-092F30627D03}">
      <dgm:prSet custT="1"/>
      <dgm:spPr/>
      <dgm:t>
        <a:bodyPr/>
        <a:lstStyle/>
        <a:p>
          <a:endParaRPr lang="en-US" sz="700"/>
        </a:p>
      </dgm:t>
    </dgm:pt>
    <dgm:pt modelId="{789B0697-7028-478B-9161-77B5A0C5A495}" type="sibTrans" cxnId="{7980DFAD-500E-422B-967C-092F30627D03}">
      <dgm:prSet/>
      <dgm:spPr/>
      <dgm:t>
        <a:bodyPr/>
        <a:lstStyle/>
        <a:p>
          <a:endParaRPr lang="en-US" sz="2400"/>
        </a:p>
      </dgm:t>
    </dgm:pt>
    <dgm:pt modelId="{E94DF9B8-AAA8-4AE8-9293-2FD2E80D9451}" type="pres">
      <dgm:prSet presAssocID="{45BE2ADE-D22A-4025-9699-C97A8CB83C8E}" presName="Name0" presStyleCnt="0">
        <dgm:presLayoutVars>
          <dgm:chPref val="1"/>
          <dgm:dir/>
          <dgm:animOne val="branch"/>
          <dgm:animLvl val="lvl"/>
          <dgm:resizeHandles val="exact"/>
        </dgm:presLayoutVars>
      </dgm:prSet>
      <dgm:spPr/>
    </dgm:pt>
    <dgm:pt modelId="{BFB897D7-37D9-418A-8A7A-FD2C2A6E0FE8}" type="pres">
      <dgm:prSet presAssocID="{FAEB4C75-6E18-4479-99FC-6B79C52CB05F}" presName="root1" presStyleCnt="0"/>
      <dgm:spPr/>
    </dgm:pt>
    <dgm:pt modelId="{019896E5-3D57-4DCE-B649-8A86AE7E1E62}" type="pres">
      <dgm:prSet presAssocID="{FAEB4C75-6E18-4479-99FC-6B79C52CB05F}" presName="LevelOneTextNode" presStyleLbl="node0" presStyleIdx="0" presStyleCnt="1" custScaleX="191402">
        <dgm:presLayoutVars>
          <dgm:chPref val="3"/>
        </dgm:presLayoutVars>
      </dgm:prSet>
      <dgm:spPr/>
    </dgm:pt>
    <dgm:pt modelId="{4D7F2D3B-503B-437F-A2F3-D7561AAD60CF}" type="pres">
      <dgm:prSet presAssocID="{FAEB4C75-6E18-4479-99FC-6B79C52CB05F}" presName="level2hierChild" presStyleCnt="0"/>
      <dgm:spPr/>
    </dgm:pt>
    <dgm:pt modelId="{289CD4CD-6DA2-4913-8581-FBF14991F3BF}" type="pres">
      <dgm:prSet presAssocID="{CE4C546A-DEF8-4855-B9A2-5F3DFF6EF6E8}" presName="conn2-1" presStyleLbl="parChTrans1D2" presStyleIdx="0" presStyleCnt="2"/>
      <dgm:spPr/>
    </dgm:pt>
    <dgm:pt modelId="{106BE862-9004-4083-B1C0-D8FFB199AE13}" type="pres">
      <dgm:prSet presAssocID="{CE4C546A-DEF8-4855-B9A2-5F3DFF6EF6E8}" presName="connTx" presStyleLbl="parChTrans1D2" presStyleIdx="0" presStyleCnt="2"/>
      <dgm:spPr/>
    </dgm:pt>
    <dgm:pt modelId="{B2FA4357-7F84-467D-97FD-1E037FDA8416}" type="pres">
      <dgm:prSet presAssocID="{342B72CC-5DE1-4AD0-84B6-108FDA690871}" presName="root2" presStyleCnt="0"/>
      <dgm:spPr/>
    </dgm:pt>
    <dgm:pt modelId="{D0CC7BCA-AEF5-4B2E-8469-C1BA3665FCEA}" type="pres">
      <dgm:prSet presAssocID="{342B72CC-5DE1-4AD0-84B6-108FDA690871}" presName="LevelTwoTextNode" presStyleLbl="node2" presStyleIdx="0" presStyleCnt="2">
        <dgm:presLayoutVars>
          <dgm:chPref val="3"/>
        </dgm:presLayoutVars>
      </dgm:prSet>
      <dgm:spPr/>
    </dgm:pt>
    <dgm:pt modelId="{CD73A847-1475-465A-98DC-C89FD8BB6D9A}" type="pres">
      <dgm:prSet presAssocID="{342B72CC-5DE1-4AD0-84B6-108FDA690871}" presName="level3hierChild" presStyleCnt="0"/>
      <dgm:spPr/>
    </dgm:pt>
    <dgm:pt modelId="{65DE5ED1-BB05-4E05-AEED-1E5FF3D76C4A}" type="pres">
      <dgm:prSet presAssocID="{E46C22CC-1139-40F1-AA41-875C12A62E51}" presName="conn2-1" presStyleLbl="parChTrans1D3" presStyleIdx="0" presStyleCnt="7"/>
      <dgm:spPr/>
    </dgm:pt>
    <dgm:pt modelId="{4FBCAD5D-C6A6-4142-B742-0BB57C60C544}" type="pres">
      <dgm:prSet presAssocID="{E46C22CC-1139-40F1-AA41-875C12A62E51}" presName="connTx" presStyleLbl="parChTrans1D3" presStyleIdx="0" presStyleCnt="7"/>
      <dgm:spPr/>
    </dgm:pt>
    <dgm:pt modelId="{609E6107-36C8-485F-A697-E90629210F20}" type="pres">
      <dgm:prSet presAssocID="{9386DAC1-AC34-40FA-A2D4-524F7646C3F8}" presName="root2" presStyleCnt="0"/>
      <dgm:spPr/>
    </dgm:pt>
    <dgm:pt modelId="{70C7BD57-22C0-41C8-AAD0-D1424E7DF92E}" type="pres">
      <dgm:prSet presAssocID="{9386DAC1-AC34-40FA-A2D4-524F7646C3F8}" presName="LevelTwoTextNode" presStyleLbl="node3" presStyleIdx="0" presStyleCnt="7">
        <dgm:presLayoutVars>
          <dgm:chPref val="3"/>
        </dgm:presLayoutVars>
      </dgm:prSet>
      <dgm:spPr/>
    </dgm:pt>
    <dgm:pt modelId="{4F86CC92-8EC8-429A-B7BB-98085D09E1A0}" type="pres">
      <dgm:prSet presAssocID="{9386DAC1-AC34-40FA-A2D4-524F7646C3F8}" presName="level3hierChild" presStyleCnt="0"/>
      <dgm:spPr/>
    </dgm:pt>
    <dgm:pt modelId="{D3A0B651-B246-4249-82BE-218E92986451}" type="pres">
      <dgm:prSet presAssocID="{7C810D25-E4EC-45F1-BBA3-B81542283D36}" presName="conn2-1" presStyleLbl="parChTrans1D3" presStyleIdx="1" presStyleCnt="7"/>
      <dgm:spPr/>
    </dgm:pt>
    <dgm:pt modelId="{634D36FF-4CB8-4C0C-9801-AF6EE7B3F5CA}" type="pres">
      <dgm:prSet presAssocID="{7C810D25-E4EC-45F1-BBA3-B81542283D36}" presName="connTx" presStyleLbl="parChTrans1D3" presStyleIdx="1" presStyleCnt="7"/>
      <dgm:spPr/>
    </dgm:pt>
    <dgm:pt modelId="{04C3A429-BF2A-49E3-A1FF-50B01C38FE8A}" type="pres">
      <dgm:prSet presAssocID="{8E2847FA-5979-4347-9BD8-7296A04C4886}" presName="root2" presStyleCnt="0"/>
      <dgm:spPr/>
    </dgm:pt>
    <dgm:pt modelId="{B1FC7F7E-E100-4AFD-BBE6-24915F990E79}" type="pres">
      <dgm:prSet presAssocID="{8E2847FA-5979-4347-9BD8-7296A04C4886}" presName="LevelTwoTextNode" presStyleLbl="node3" presStyleIdx="1" presStyleCnt="7">
        <dgm:presLayoutVars>
          <dgm:chPref val="3"/>
        </dgm:presLayoutVars>
      </dgm:prSet>
      <dgm:spPr/>
    </dgm:pt>
    <dgm:pt modelId="{5CF2AE2B-E4AB-4917-B2A0-12AFF5E20F52}" type="pres">
      <dgm:prSet presAssocID="{8E2847FA-5979-4347-9BD8-7296A04C4886}" presName="level3hierChild" presStyleCnt="0"/>
      <dgm:spPr/>
    </dgm:pt>
    <dgm:pt modelId="{59E99484-D027-45B2-8293-AB471AE3E271}" type="pres">
      <dgm:prSet presAssocID="{080E4512-F135-4643-B4EA-307552535C77}" presName="conn2-1" presStyleLbl="parChTrans1D3" presStyleIdx="2" presStyleCnt="7"/>
      <dgm:spPr/>
    </dgm:pt>
    <dgm:pt modelId="{CA634D44-2B0B-4649-9CCE-AD0D3D22C7EC}" type="pres">
      <dgm:prSet presAssocID="{080E4512-F135-4643-B4EA-307552535C77}" presName="connTx" presStyleLbl="parChTrans1D3" presStyleIdx="2" presStyleCnt="7"/>
      <dgm:spPr/>
    </dgm:pt>
    <dgm:pt modelId="{B0C0C42A-BD88-45B2-A30C-48D3186173A1}" type="pres">
      <dgm:prSet presAssocID="{E65FB116-5484-461D-AD72-336AE6B7E93E}" presName="root2" presStyleCnt="0"/>
      <dgm:spPr/>
    </dgm:pt>
    <dgm:pt modelId="{ADF63FF4-0BB6-4358-8B38-6C09D881E2C5}" type="pres">
      <dgm:prSet presAssocID="{E65FB116-5484-461D-AD72-336AE6B7E93E}" presName="LevelTwoTextNode" presStyleLbl="node3" presStyleIdx="2" presStyleCnt="7">
        <dgm:presLayoutVars>
          <dgm:chPref val="3"/>
        </dgm:presLayoutVars>
      </dgm:prSet>
      <dgm:spPr/>
    </dgm:pt>
    <dgm:pt modelId="{5E7885D9-F3EE-4B82-A145-97BE5412D218}" type="pres">
      <dgm:prSet presAssocID="{E65FB116-5484-461D-AD72-336AE6B7E93E}" presName="level3hierChild" presStyleCnt="0"/>
      <dgm:spPr/>
    </dgm:pt>
    <dgm:pt modelId="{FC1BAC02-DCF1-4326-9DAA-9906CE30FF5C}" type="pres">
      <dgm:prSet presAssocID="{2EFC6151-993E-4748-836A-CC140EA053A7}" presName="conn2-1" presStyleLbl="parChTrans1D3" presStyleIdx="3" presStyleCnt="7"/>
      <dgm:spPr/>
    </dgm:pt>
    <dgm:pt modelId="{C04EF6DC-60BB-4239-B2B4-71A6367A9C7E}" type="pres">
      <dgm:prSet presAssocID="{2EFC6151-993E-4748-836A-CC140EA053A7}" presName="connTx" presStyleLbl="parChTrans1D3" presStyleIdx="3" presStyleCnt="7"/>
      <dgm:spPr/>
    </dgm:pt>
    <dgm:pt modelId="{91337208-7B9D-44E4-A1F8-DE4FFEF8F8E3}" type="pres">
      <dgm:prSet presAssocID="{541BAEFF-287D-49BC-B90B-D3243D5CDD4D}" presName="root2" presStyleCnt="0"/>
      <dgm:spPr/>
    </dgm:pt>
    <dgm:pt modelId="{4FDA92C3-0B2A-4030-9374-1FB60F6A09C9}" type="pres">
      <dgm:prSet presAssocID="{541BAEFF-287D-49BC-B90B-D3243D5CDD4D}" presName="LevelTwoTextNode" presStyleLbl="node3" presStyleIdx="3" presStyleCnt="7">
        <dgm:presLayoutVars>
          <dgm:chPref val="3"/>
        </dgm:presLayoutVars>
      </dgm:prSet>
      <dgm:spPr/>
    </dgm:pt>
    <dgm:pt modelId="{4E0EF205-7142-4E4A-9DEA-CFECAFB4F897}" type="pres">
      <dgm:prSet presAssocID="{541BAEFF-287D-49BC-B90B-D3243D5CDD4D}" presName="level3hierChild" presStyleCnt="0"/>
      <dgm:spPr/>
    </dgm:pt>
    <dgm:pt modelId="{0A4E8220-5458-4510-864A-AD0C36BEA500}" type="pres">
      <dgm:prSet presAssocID="{95F3B259-A7A8-4F19-9B94-7E6038E213A5}" presName="conn2-1" presStyleLbl="parChTrans1D2" presStyleIdx="1" presStyleCnt="2"/>
      <dgm:spPr/>
    </dgm:pt>
    <dgm:pt modelId="{BD1493B2-F915-4ABD-829B-4893CD54C2DB}" type="pres">
      <dgm:prSet presAssocID="{95F3B259-A7A8-4F19-9B94-7E6038E213A5}" presName="connTx" presStyleLbl="parChTrans1D2" presStyleIdx="1" presStyleCnt="2"/>
      <dgm:spPr/>
    </dgm:pt>
    <dgm:pt modelId="{DEE73982-56AA-4123-93A3-B663C0BAA206}" type="pres">
      <dgm:prSet presAssocID="{E5938DA8-4B79-4853-B61D-D672B01EE463}" presName="root2" presStyleCnt="0"/>
      <dgm:spPr/>
    </dgm:pt>
    <dgm:pt modelId="{2A6F36B4-16A4-4F6B-8C7F-314A314ACF81}" type="pres">
      <dgm:prSet presAssocID="{E5938DA8-4B79-4853-B61D-D672B01EE463}" presName="LevelTwoTextNode" presStyleLbl="node2" presStyleIdx="1" presStyleCnt="2">
        <dgm:presLayoutVars>
          <dgm:chPref val="3"/>
        </dgm:presLayoutVars>
      </dgm:prSet>
      <dgm:spPr/>
    </dgm:pt>
    <dgm:pt modelId="{840EC6C0-8CFD-4EBA-A80A-CBB6D7CE1A55}" type="pres">
      <dgm:prSet presAssocID="{E5938DA8-4B79-4853-B61D-D672B01EE463}" presName="level3hierChild" presStyleCnt="0"/>
      <dgm:spPr/>
    </dgm:pt>
    <dgm:pt modelId="{8BF93DE5-ADB9-4A33-BCB2-6E1CB540E9F8}" type="pres">
      <dgm:prSet presAssocID="{0600F3DA-5460-42F6-9058-08310388A174}" presName="conn2-1" presStyleLbl="parChTrans1D3" presStyleIdx="4" presStyleCnt="7"/>
      <dgm:spPr/>
    </dgm:pt>
    <dgm:pt modelId="{3B74571B-363D-4A3C-9149-B5D40AFE738F}" type="pres">
      <dgm:prSet presAssocID="{0600F3DA-5460-42F6-9058-08310388A174}" presName="connTx" presStyleLbl="parChTrans1D3" presStyleIdx="4" presStyleCnt="7"/>
      <dgm:spPr/>
    </dgm:pt>
    <dgm:pt modelId="{C628C08C-7888-4CE0-BE89-BFF167FE478A}" type="pres">
      <dgm:prSet presAssocID="{DEFD3617-87F8-4762-A6BE-79D4D7BA542E}" presName="root2" presStyleCnt="0"/>
      <dgm:spPr/>
    </dgm:pt>
    <dgm:pt modelId="{8D6693F4-2ABC-4034-A506-1B6C608E5284}" type="pres">
      <dgm:prSet presAssocID="{DEFD3617-87F8-4762-A6BE-79D4D7BA542E}" presName="LevelTwoTextNode" presStyleLbl="node3" presStyleIdx="4" presStyleCnt="7" custScaleX="173201">
        <dgm:presLayoutVars>
          <dgm:chPref val="3"/>
        </dgm:presLayoutVars>
      </dgm:prSet>
      <dgm:spPr/>
    </dgm:pt>
    <dgm:pt modelId="{024AFB09-B194-4E69-9AD3-85DA3083A6DF}" type="pres">
      <dgm:prSet presAssocID="{DEFD3617-87F8-4762-A6BE-79D4D7BA542E}" presName="level3hierChild" presStyleCnt="0"/>
      <dgm:spPr/>
    </dgm:pt>
    <dgm:pt modelId="{D4583034-B966-4C91-B394-414B5A73C83E}" type="pres">
      <dgm:prSet presAssocID="{872786B5-CA22-45E9-9215-CC64F93FAB76}" presName="conn2-1" presStyleLbl="parChTrans1D3" presStyleIdx="5" presStyleCnt="7"/>
      <dgm:spPr/>
    </dgm:pt>
    <dgm:pt modelId="{4FFB5556-3E10-4DDF-9321-8B4140CAD21B}" type="pres">
      <dgm:prSet presAssocID="{872786B5-CA22-45E9-9215-CC64F93FAB76}" presName="connTx" presStyleLbl="parChTrans1D3" presStyleIdx="5" presStyleCnt="7"/>
      <dgm:spPr/>
    </dgm:pt>
    <dgm:pt modelId="{9FFFC3ED-AEE1-4D34-B3BC-FDD288F8538C}" type="pres">
      <dgm:prSet presAssocID="{3CCCC8E9-E53A-4F85-8544-14D2575F938E}" presName="root2" presStyleCnt="0"/>
      <dgm:spPr/>
    </dgm:pt>
    <dgm:pt modelId="{AEA7F84B-9B06-4E6A-BBE9-46B11894AB17}" type="pres">
      <dgm:prSet presAssocID="{3CCCC8E9-E53A-4F85-8544-14D2575F938E}" presName="LevelTwoTextNode" presStyleLbl="node3" presStyleIdx="5" presStyleCnt="7" custScaleX="191778">
        <dgm:presLayoutVars>
          <dgm:chPref val="3"/>
        </dgm:presLayoutVars>
      </dgm:prSet>
      <dgm:spPr/>
    </dgm:pt>
    <dgm:pt modelId="{57B161CB-E8F4-4EE8-9888-10FD25F49280}" type="pres">
      <dgm:prSet presAssocID="{3CCCC8E9-E53A-4F85-8544-14D2575F938E}" presName="level3hierChild" presStyleCnt="0"/>
      <dgm:spPr/>
    </dgm:pt>
    <dgm:pt modelId="{4E60C2C0-2FF0-4F71-B915-946F15851E3D}" type="pres">
      <dgm:prSet presAssocID="{69E05CEB-0C11-44F8-A11B-E442F60284F7}" presName="conn2-1" presStyleLbl="parChTrans1D3" presStyleIdx="6" presStyleCnt="7"/>
      <dgm:spPr/>
    </dgm:pt>
    <dgm:pt modelId="{7EFB5056-F6C1-4CE5-BB3C-A22773778606}" type="pres">
      <dgm:prSet presAssocID="{69E05CEB-0C11-44F8-A11B-E442F60284F7}" presName="connTx" presStyleLbl="parChTrans1D3" presStyleIdx="6" presStyleCnt="7"/>
      <dgm:spPr/>
    </dgm:pt>
    <dgm:pt modelId="{7B676C3A-7820-45C6-9D4F-40160C12976A}" type="pres">
      <dgm:prSet presAssocID="{B9CB2D8E-F919-4A92-9443-C717E89B6C9D}" presName="root2" presStyleCnt="0"/>
      <dgm:spPr/>
    </dgm:pt>
    <dgm:pt modelId="{49184CCF-5222-4B3F-9C05-E144208D2D79}" type="pres">
      <dgm:prSet presAssocID="{B9CB2D8E-F919-4A92-9443-C717E89B6C9D}" presName="LevelTwoTextNode" presStyleLbl="node3" presStyleIdx="6" presStyleCnt="7">
        <dgm:presLayoutVars>
          <dgm:chPref val="3"/>
        </dgm:presLayoutVars>
      </dgm:prSet>
      <dgm:spPr/>
    </dgm:pt>
    <dgm:pt modelId="{8379E335-44CC-42D8-A74A-F50EA27E2384}" type="pres">
      <dgm:prSet presAssocID="{B9CB2D8E-F919-4A92-9443-C717E89B6C9D}" presName="level3hierChild" presStyleCnt="0"/>
      <dgm:spPr/>
    </dgm:pt>
  </dgm:ptLst>
  <dgm:cxnLst>
    <dgm:cxn modelId="{69930500-C99E-49FB-929E-7B533D544000}" type="presOf" srcId="{DEFD3617-87F8-4762-A6BE-79D4D7BA542E}" destId="{8D6693F4-2ABC-4034-A506-1B6C608E5284}" srcOrd="0" destOrd="0" presId="urn:microsoft.com/office/officeart/2008/layout/HorizontalMultiLevelHierarchy"/>
    <dgm:cxn modelId="{BB753318-8C18-4B82-A50F-9D828AF07B06}" srcId="{FAEB4C75-6E18-4479-99FC-6B79C52CB05F}" destId="{E5938DA8-4B79-4853-B61D-D672B01EE463}" srcOrd="1" destOrd="0" parTransId="{95F3B259-A7A8-4F19-9B94-7E6038E213A5}" sibTransId="{68E1CFAD-6DB3-4E34-8382-5938E8ACFF3B}"/>
    <dgm:cxn modelId="{6F9D721A-07B0-497F-A61B-3DBB8208C415}" type="presOf" srcId="{95F3B259-A7A8-4F19-9B94-7E6038E213A5}" destId="{BD1493B2-F915-4ABD-829B-4893CD54C2DB}" srcOrd="1" destOrd="0" presId="urn:microsoft.com/office/officeart/2008/layout/HorizontalMultiLevelHierarchy"/>
    <dgm:cxn modelId="{A4B92D1F-1644-4840-B7EA-8FCD34C7F0D9}" type="presOf" srcId="{080E4512-F135-4643-B4EA-307552535C77}" destId="{CA634D44-2B0B-4649-9CCE-AD0D3D22C7EC}" srcOrd="1" destOrd="0" presId="urn:microsoft.com/office/officeart/2008/layout/HorizontalMultiLevelHierarchy"/>
    <dgm:cxn modelId="{02146026-BFB6-4CBD-9FF5-5E3C0D5ED4A7}" srcId="{FAEB4C75-6E18-4479-99FC-6B79C52CB05F}" destId="{342B72CC-5DE1-4AD0-84B6-108FDA690871}" srcOrd="0" destOrd="0" parTransId="{CE4C546A-DEF8-4855-B9A2-5F3DFF6EF6E8}" sibTransId="{06A95B0D-4907-4C0C-AB30-EBF2F9A70CDA}"/>
    <dgm:cxn modelId="{48E5E82F-4B29-4B20-ADDF-1B0C4396994A}" type="presOf" srcId="{8E2847FA-5979-4347-9BD8-7296A04C4886}" destId="{B1FC7F7E-E100-4AFD-BBE6-24915F990E79}" srcOrd="0" destOrd="0" presId="urn:microsoft.com/office/officeart/2008/layout/HorizontalMultiLevelHierarchy"/>
    <dgm:cxn modelId="{4BA94233-D08F-4405-B219-7F0C71751B7A}" type="presOf" srcId="{080E4512-F135-4643-B4EA-307552535C77}" destId="{59E99484-D027-45B2-8293-AB471AE3E271}" srcOrd="0" destOrd="0" presId="urn:microsoft.com/office/officeart/2008/layout/HorizontalMultiLevelHierarchy"/>
    <dgm:cxn modelId="{8744313F-F42A-486C-9D52-E40D8899D8AC}" type="presOf" srcId="{3CCCC8E9-E53A-4F85-8544-14D2575F938E}" destId="{AEA7F84B-9B06-4E6A-BBE9-46B11894AB17}" srcOrd="0" destOrd="0" presId="urn:microsoft.com/office/officeart/2008/layout/HorizontalMultiLevelHierarchy"/>
    <dgm:cxn modelId="{3F811367-D927-4595-82CF-2EFA0767EBC6}" srcId="{45BE2ADE-D22A-4025-9699-C97A8CB83C8E}" destId="{FAEB4C75-6E18-4479-99FC-6B79C52CB05F}" srcOrd="0" destOrd="0" parTransId="{F691FAFE-8133-421C-B88F-0CFE5C7B0EF6}" sibTransId="{6D88D5CA-04DA-4DB7-A81E-6F3C9CCE1EA0}"/>
    <dgm:cxn modelId="{6AC15A67-6839-49A5-B734-63352BB51314}" type="presOf" srcId="{95F3B259-A7A8-4F19-9B94-7E6038E213A5}" destId="{0A4E8220-5458-4510-864A-AD0C36BEA500}" srcOrd="0" destOrd="0" presId="urn:microsoft.com/office/officeart/2008/layout/HorizontalMultiLevelHierarchy"/>
    <dgm:cxn modelId="{CF170668-CE5C-4B4D-90E9-9F11CC0D4117}" type="presOf" srcId="{E65FB116-5484-461D-AD72-336AE6B7E93E}" destId="{ADF63FF4-0BB6-4358-8B38-6C09D881E2C5}" srcOrd="0" destOrd="0" presId="urn:microsoft.com/office/officeart/2008/layout/HorizontalMultiLevelHierarchy"/>
    <dgm:cxn modelId="{CBEBEB6F-6C01-4B38-A2D6-6670888B5E84}" srcId="{342B72CC-5DE1-4AD0-84B6-108FDA690871}" destId="{9386DAC1-AC34-40FA-A2D4-524F7646C3F8}" srcOrd="0" destOrd="0" parTransId="{E46C22CC-1139-40F1-AA41-875C12A62E51}" sibTransId="{8CFA0A36-6D8E-4CF3-B192-88EE5819FA3E}"/>
    <dgm:cxn modelId="{78F34350-15BE-4DBF-9917-27D9E26E4E68}" type="presOf" srcId="{E46C22CC-1139-40F1-AA41-875C12A62E51}" destId="{4FBCAD5D-C6A6-4142-B742-0BB57C60C544}" srcOrd="1" destOrd="0" presId="urn:microsoft.com/office/officeart/2008/layout/HorizontalMultiLevelHierarchy"/>
    <dgm:cxn modelId="{A805D670-7518-4EEF-829F-5D5814DFEAF9}" type="presOf" srcId="{CE4C546A-DEF8-4855-B9A2-5F3DFF6EF6E8}" destId="{289CD4CD-6DA2-4913-8581-FBF14991F3BF}" srcOrd="0" destOrd="0" presId="urn:microsoft.com/office/officeart/2008/layout/HorizontalMultiLevelHierarchy"/>
    <dgm:cxn modelId="{A839DE54-3738-4EAD-9884-EF94BD215079}" type="presOf" srcId="{FAEB4C75-6E18-4479-99FC-6B79C52CB05F}" destId="{019896E5-3D57-4DCE-B649-8A86AE7E1E62}" srcOrd="0" destOrd="0" presId="urn:microsoft.com/office/officeart/2008/layout/HorizontalMultiLevelHierarchy"/>
    <dgm:cxn modelId="{4742C957-5859-4676-BA6A-FFD278540E89}" srcId="{342B72CC-5DE1-4AD0-84B6-108FDA690871}" destId="{8E2847FA-5979-4347-9BD8-7296A04C4886}" srcOrd="1" destOrd="0" parTransId="{7C810D25-E4EC-45F1-BBA3-B81542283D36}" sibTransId="{B35031FC-EC0F-4CE9-8E5D-01E78A33589C}"/>
    <dgm:cxn modelId="{D699EE7F-3D3C-406A-808F-8D2C412605AC}" type="presOf" srcId="{2EFC6151-993E-4748-836A-CC140EA053A7}" destId="{C04EF6DC-60BB-4239-B2B4-71A6367A9C7E}" srcOrd="1" destOrd="0" presId="urn:microsoft.com/office/officeart/2008/layout/HorizontalMultiLevelHierarchy"/>
    <dgm:cxn modelId="{FD06AB8A-3B16-44D0-9B0C-480070866253}" type="presOf" srcId="{E46C22CC-1139-40F1-AA41-875C12A62E51}" destId="{65DE5ED1-BB05-4E05-AEED-1E5FF3D76C4A}" srcOrd="0" destOrd="0" presId="urn:microsoft.com/office/officeart/2008/layout/HorizontalMultiLevelHierarchy"/>
    <dgm:cxn modelId="{75D1A293-C484-4B73-BEE2-715BE618BA8B}" type="presOf" srcId="{872786B5-CA22-45E9-9215-CC64F93FAB76}" destId="{D4583034-B966-4C91-B394-414B5A73C83E}" srcOrd="0" destOrd="0" presId="urn:microsoft.com/office/officeart/2008/layout/HorizontalMultiLevelHierarchy"/>
    <dgm:cxn modelId="{071FC894-2588-4811-89F6-BDDA3391D246}" type="presOf" srcId="{541BAEFF-287D-49BC-B90B-D3243D5CDD4D}" destId="{4FDA92C3-0B2A-4030-9374-1FB60F6A09C9}" srcOrd="0" destOrd="0" presId="urn:microsoft.com/office/officeart/2008/layout/HorizontalMultiLevelHierarchy"/>
    <dgm:cxn modelId="{E8DB3D9E-81EC-48FC-97A8-92D3FBCFF699}" type="presOf" srcId="{7C810D25-E4EC-45F1-BBA3-B81542283D36}" destId="{D3A0B651-B246-4249-82BE-218E92986451}" srcOrd="0" destOrd="0" presId="urn:microsoft.com/office/officeart/2008/layout/HorizontalMultiLevelHierarchy"/>
    <dgm:cxn modelId="{6A6F8E9E-5873-4AC6-A9AE-09F358DFEB9B}" type="presOf" srcId="{7C810D25-E4EC-45F1-BBA3-B81542283D36}" destId="{634D36FF-4CB8-4C0C-9801-AF6EE7B3F5CA}" srcOrd="1" destOrd="0" presId="urn:microsoft.com/office/officeart/2008/layout/HorizontalMultiLevelHierarchy"/>
    <dgm:cxn modelId="{46FEBBAB-D075-4AAC-82CE-D2467CFAC0AF}" type="presOf" srcId="{CE4C546A-DEF8-4855-B9A2-5F3DFF6EF6E8}" destId="{106BE862-9004-4083-B1C0-D8FFB199AE13}" srcOrd="1" destOrd="0" presId="urn:microsoft.com/office/officeart/2008/layout/HorizontalMultiLevelHierarchy"/>
    <dgm:cxn modelId="{7980DFAD-500E-422B-967C-092F30627D03}" srcId="{E5938DA8-4B79-4853-B61D-D672B01EE463}" destId="{B9CB2D8E-F919-4A92-9443-C717E89B6C9D}" srcOrd="2" destOrd="0" parTransId="{69E05CEB-0C11-44F8-A11B-E442F60284F7}" sibTransId="{789B0697-7028-478B-9161-77B5A0C5A495}"/>
    <dgm:cxn modelId="{C71FF9B2-77F7-4B6B-8601-651ED3A70918}" type="presOf" srcId="{2EFC6151-993E-4748-836A-CC140EA053A7}" destId="{FC1BAC02-DCF1-4326-9DAA-9906CE30FF5C}" srcOrd="0" destOrd="0" presId="urn:microsoft.com/office/officeart/2008/layout/HorizontalMultiLevelHierarchy"/>
    <dgm:cxn modelId="{394955BE-CBCE-4BA8-A301-26FB5AA35755}" type="presOf" srcId="{45BE2ADE-D22A-4025-9699-C97A8CB83C8E}" destId="{E94DF9B8-AAA8-4AE8-9293-2FD2E80D9451}" srcOrd="0" destOrd="0" presId="urn:microsoft.com/office/officeart/2008/layout/HorizontalMultiLevelHierarchy"/>
    <dgm:cxn modelId="{97C6F5CB-7D46-4CAC-9253-F658DDCBFFB2}" srcId="{E5938DA8-4B79-4853-B61D-D672B01EE463}" destId="{3CCCC8E9-E53A-4F85-8544-14D2575F938E}" srcOrd="1" destOrd="0" parTransId="{872786B5-CA22-45E9-9215-CC64F93FAB76}" sibTransId="{D5B1854A-32C4-4020-B07A-7458D402EDE2}"/>
    <dgm:cxn modelId="{218F78CF-BA50-4E20-8BF8-29444AAAD6DA}" type="presOf" srcId="{0600F3DA-5460-42F6-9058-08310388A174}" destId="{8BF93DE5-ADB9-4A33-BCB2-6E1CB540E9F8}" srcOrd="0" destOrd="0" presId="urn:microsoft.com/office/officeart/2008/layout/HorizontalMultiLevelHierarchy"/>
    <dgm:cxn modelId="{F7046CE0-B59F-4535-8614-98CFA6215B7F}" type="presOf" srcId="{69E05CEB-0C11-44F8-A11B-E442F60284F7}" destId="{7EFB5056-F6C1-4CE5-BB3C-A22773778606}" srcOrd="1" destOrd="0" presId="urn:microsoft.com/office/officeart/2008/layout/HorizontalMultiLevelHierarchy"/>
    <dgm:cxn modelId="{2DEADBE7-5160-4115-BFEA-EDDA0460C9BB}" type="presOf" srcId="{9386DAC1-AC34-40FA-A2D4-524F7646C3F8}" destId="{70C7BD57-22C0-41C8-AAD0-D1424E7DF92E}" srcOrd="0" destOrd="0" presId="urn:microsoft.com/office/officeart/2008/layout/HorizontalMultiLevelHierarchy"/>
    <dgm:cxn modelId="{8E9279E8-C48C-4BC5-9480-13F96BA48BD5}" type="presOf" srcId="{B9CB2D8E-F919-4A92-9443-C717E89B6C9D}" destId="{49184CCF-5222-4B3F-9C05-E144208D2D79}" srcOrd="0" destOrd="0" presId="urn:microsoft.com/office/officeart/2008/layout/HorizontalMultiLevelHierarchy"/>
    <dgm:cxn modelId="{B34247EC-6578-441B-9C48-C63F22E488B0}" type="presOf" srcId="{0600F3DA-5460-42F6-9058-08310388A174}" destId="{3B74571B-363D-4A3C-9149-B5D40AFE738F}" srcOrd="1" destOrd="0" presId="urn:microsoft.com/office/officeart/2008/layout/HorizontalMultiLevelHierarchy"/>
    <dgm:cxn modelId="{613D76F0-B83E-4FDD-9FAC-FD0CDB3E7839}" type="presOf" srcId="{E5938DA8-4B79-4853-B61D-D672B01EE463}" destId="{2A6F36B4-16A4-4F6B-8C7F-314A314ACF81}" srcOrd="0" destOrd="0" presId="urn:microsoft.com/office/officeart/2008/layout/HorizontalMultiLevelHierarchy"/>
    <dgm:cxn modelId="{CFE0CFF0-DE6C-4AEB-BF96-7A1590284807}" type="presOf" srcId="{69E05CEB-0C11-44F8-A11B-E442F60284F7}" destId="{4E60C2C0-2FF0-4F71-B915-946F15851E3D}" srcOrd="0" destOrd="0" presId="urn:microsoft.com/office/officeart/2008/layout/HorizontalMultiLevelHierarchy"/>
    <dgm:cxn modelId="{25AEE9F3-6DE1-46B1-AB53-7A3FAE35A5B8}" srcId="{E5938DA8-4B79-4853-B61D-D672B01EE463}" destId="{DEFD3617-87F8-4762-A6BE-79D4D7BA542E}" srcOrd="0" destOrd="0" parTransId="{0600F3DA-5460-42F6-9058-08310388A174}" sibTransId="{2DD6D018-E1A4-44E2-8F99-9C4DCD1BC8E1}"/>
    <dgm:cxn modelId="{9598B0F5-6D7C-459C-B50F-2127C55EEF09}" srcId="{342B72CC-5DE1-4AD0-84B6-108FDA690871}" destId="{E65FB116-5484-461D-AD72-336AE6B7E93E}" srcOrd="2" destOrd="0" parTransId="{080E4512-F135-4643-B4EA-307552535C77}" sibTransId="{DB6947A4-1FB1-4707-BC58-A6C712732A90}"/>
    <dgm:cxn modelId="{0AE460F6-6BE5-4442-B239-253ECDBD3904}" type="presOf" srcId="{342B72CC-5DE1-4AD0-84B6-108FDA690871}" destId="{D0CC7BCA-AEF5-4B2E-8469-C1BA3665FCEA}" srcOrd="0" destOrd="0" presId="urn:microsoft.com/office/officeart/2008/layout/HorizontalMultiLevelHierarchy"/>
    <dgm:cxn modelId="{CD7316FF-D103-41E1-BFDA-0647C37F7484}" srcId="{342B72CC-5DE1-4AD0-84B6-108FDA690871}" destId="{541BAEFF-287D-49BC-B90B-D3243D5CDD4D}" srcOrd="3" destOrd="0" parTransId="{2EFC6151-993E-4748-836A-CC140EA053A7}" sibTransId="{9E5D08E3-066C-4018-8500-54C455F3090B}"/>
    <dgm:cxn modelId="{EA04C7FF-085B-42C8-9980-24680602A16C}" type="presOf" srcId="{872786B5-CA22-45E9-9215-CC64F93FAB76}" destId="{4FFB5556-3E10-4DDF-9321-8B4140CAD21B}" srcOrd="1" destOrd="0" presId="urn:microsoft.com/office/officeart/2008/layout/HorizontalMultiLevelHierarchy"/>
    <dgm:cxn modelId="{D2AB5CB8-37E8-4935-900E-625F16829B86}" type="presParOf" srcId="{E94DF9B8-AAA8-4AE8-9293-2FD2E80D9451}" destId="{BFB897D7-37D9-418A-8A7A-FD2C2A6E0FE8}" srcOrd="0" destOrd="0" presId="urn:microsoft.com/office/officeart/2008/layout/HorizontalMultiLevelHierarchy"/>
    <dgm:cxn modelId="{4F2C0F20-AD8A-4C4E-81CB-30CBF57D6AFB}" type="presParOf" srcId="{BFB897D7-37D9-418A-8A7A-FD2C2A6E0FE8}" destId="{019896E5-3D57-4DCE-B649-8A86AE7E1E62}" srcOrd="0" destOrd="0" presId="urn:microsoft.com/office/officeart/2008/layout/HorizontalMultiLevelHierarchy"/>
    <dgm:cxn modelId="{D75B4CA9-524E-47DC-9B11-FEF8791FCBC3}" type="presParOf" srcId="{BFB897D7-37D9-418A-8A7A-FD2C2A6E0FE8}" destId="{4D7F2D3B-503B-437F-A2F3-D7561AAD60CF}" srcOrd="1" destOrd="0" presId="urn:microsoft.com/office/officeart/2008/layout/HorizontalMultiLevelHierarchy"/>
    <dgm:cxn modelId="{19783B14-2A98-4153-895D-5AE7D4750084}" type="presParOf" srcId="{4D7F2D3B-503B-437F-A2F3-D7561AAD60CF}" destId="{289CD4CD-6DA2-4913-8581-FBF14991F3BF}" srcOrd="0" destOrd="0" presId="urn:microsoft.com/office/officeart/2008/layout/HorizontalMultiLevelHierarchy"/>
    <dgm:cxn modelId="{F5ADECB1-11C6-44E4-A485-3BF5C8243DDB}" type="presParOf" srcId="{289CD4CD-6DA2-4913-8581-FBF14991F3BF}" destId="{106BE862-9004-4083-B1C0-D8FFB199AE13}" srcOrd="0" destOrd="0" presId="urn:microsoft.com/office/officeart/2008/layout/HorizontalMultiLevelHierarchy"/>
    <dgm:cxn modelId="{CFE4F242-B9C9-4B57-AC43-837FBF9BD165}" type="presParOf" srcId="{4D7F2D3B-503B-437F-A2F3-D7561AAD60CF}" destId="{B2FA4357-7F84-467D-97FD-1E037FDA8416}" srcOrd="1" destOrd="0" presId="urn:microsoft.com/office/officeart/2008/layout/HorizontalMultiLevelHierarchy"/>
    <dgm:cxn modelId="{F75B95E1-8832-4601-91EB-CC9917E6A316}" type="presParOf" srcId="{B2FA4357-7F84-467D-97FD-1E037FDA8416}" destId="{D0CC7BCA-AEF5-4B2E-8469-C1BA3665FCEA}" srcOrd="0" destOrd="0" presId="urn:microsoft.com/office/officeart/2008/layout/HorizontalMultiLevelHierarchy"/>
    <dgm:cxn modelId="{C3DE9FFE-64A2-4DC0-846A-8FF54B0565AF}" type="presParOf" srcId="{B2FA4357-7F84-467D-97FD-1E037FDA8416}" destId="{CD73A847-1475-465A-98DC-C89FD8BB6D9A}" srcOrd="1" destOrd="0" presId="urn:microsoft.com/office/officeart/2008/layout/HorizontalMultiLevelHierarchy"/>
    <dgm:cxn modelId="{6BB53171-06DE-4CF3-A408-3864A7A313C7}" type="presParOf" srcId="{CD73A847-1475-465A-98DC-C89FD8BB6D9A}" destId="{65DE5ED1-BB05-4E05-AEED-1E5FF3D76C4A}" srcOrd="0" destOrd="0" presId="urn:microsoft.com/office/officeart/2008/layout/HorizontalMultiLevelHierarchy"/>
    <dgm:cxn modelId="{7378DA9A-11C4-479E-9C7C-7E1B3D057862}" type="presParOf" srcId="{65DE5ED1-BB05-4E05-AEED-1E5FF3D76C4A}" destId="{4FBCAD5D-C6A6-4142-B742-0BB57C60C544}" srcOrd="0" destOrd="0" presId="urn:microsoft.com/office/officeart/2008/layout/HorizontalMultiLevelHierarchy"/>
    <dgm:cxn modelId="{78F63BE8-4F6F-4BC3-A2B9-46787A42B1B9}" type="presParOf" srcId="{CD73A847-1475-465A-98DC-C89FD8BB6D9A}" destId="{609E6107-36C8-485F-A697-E90629210F20}" srcOrd="1" destOrd="0" presId="urn:microsoft.com/office/officeart/2008/layout/HorizontalMultiLevelHierarchy"/>
    <dgm:cxn modelId="{471BE99B-B0E3-47EF-9196-7F815348AD92}" type="presParOf" srcId="{609E6107-36C8-485F-A697-E90629210F20}" destId="{70C7BD57-22C0-41C8-AAD0-D1424E7DF92E}" srcOrd="0" destOrd="0" presId="urn:microsoft.com/office/officeart/2008/layout/HorizontalMultiLevelHierarchy"/>
    <dgm:cxn modelId="{E52B9F49-6B27-4D3B-BF81-E85DE17F4035}" type="presParOf" srcId="{609E6107-36C8-485F-A697-E90629210F20}" destId="{4F86CC92-8EC8-429A-B7BB-98085D09E1A0}" srcOrd="1" destOrd="0" presId="urn:microsoft.com/office/officeart/2008/layout/HorizontalMultiLevelHierarchy"/>
    <dgm:cxn modelId="{15541D47-24A1-4B2D-ACAF-BDE1C58096E4}" type="presParOf" srcId="{CD73A847-1475-465A-98DC-C89FD8BB6D9A}" destId="{D3A0B651-B246-4249-82BE-218E92986451}" srcOrd="2" destOrd="0" presId="urn:microsoft.com/office/officeart/2008/layout/HorizontalMultiLevelHierarchy"/>
    <dgm:cxn modelId="{950D2746-DBC1-459E-953F-37D0E33F2F69}" type="presParOf" srcId="{D3A0B651-B246-4249-82BE-218E92986451}" destId="{634D36FF-4CB8-4C0C-9801-AF6EE7B3F5CA}" srcOrd="0" destOrd="0" presId="urn:microsoft.com/office/officeart/2008/layout/HorizontalMultiLevelHierarchy"/>
    <dgm:cxn modelId="{486F663F-1C74-4611-8E21-8F03A207BE7F}" type="presParOf" srcId="{CD73A847-1475-465A-98DC-C89FD8BB6D9A}" destId="{04C3A429-BF2A-49E3-A1FF-50B01C38FE8A}" srcOrd="3" destOrd="0" presId="urn:microsoft.com/office/officeart/2008/layout/HorizontalMultiLevelHierarchy"/>
    <dgm:cxn modelId="{C19E8206-FC07-4507-AC04-1074590C001B}" type="presParOf" srcId="{04C3A429-BF2A-49E3-A1FF-50B01C38FE8A}" destId="{B1FC7F7E-E100-4AFD-BBE6-24915F990E79}" srcOrd="0" destOrd="0" presId="urn:microsoft.com/office/officeart/2008/layout/HorizontalMultiLevelHierarchy"/>
    <dgm:cxn modelId="{36B2CAFC-1342-492D-8DB5-4FB9CF7EA49A}" type="presParOf" srcId="{04C3A429-BF2A-49E3-A1FF-50B01C38FE8A}" destId="{5CF2AE2B-E4AB-4917-B2A0-12AFF5E20F52}" srcOrd="1" destOrd="0" presId="urn:microsoft.com/office/officeart/2008/layout/HorizontalMultiLevelHierarchy"/>
    <dgm:cxn modelId="{D6B709E0-3DBA-4A08-A45F-B0FB47B1B964}" type="presParOf" srcId="{CD73A847-1475-465A-98DC-C89FD8BB6D9A}" destId="{59E99484-D027-45B2-8293-AB471AE3E271}" srcOrd="4" destOrd="0" presId="urn:microsoft.com/office/officeart/2008/layout/HorizontalMultiLevelHierarchy"/>
    <dgm:cxn modelId="{14D7D03E-D43F-44AD-AD65-CC3B8ECC0B52}" type="presParOf" srcId="{59E99484-D027-45B2-8293-AB471AE3E271}" destId="{CA634D44-2B0B-4649-9CCE-AD0D3D22C7EC}" srcOrd="0" destOrd="0" presId="urn:microsoft.com/office/officeart/2008/layout/HorizontalMultiLevelHierarchy"/>
    <dgm:cxn modelId="{F987E182-6505-4FC5-8D86-1E5A7539028E}" type="presParOf" srcId="{CD73A847-1475-465A-98DC-C89FD8BB6D9A}" destId="{B0C0C42A-BD88-45B2-A30C-48D3186173A1}" srcOrd="5" destOrd="0" presId="urn:microsoft.com/office/officeart/2008/layout/HorizontalMultiLevelHierarchy"/>
    <dgm:cxn modelId="{D243B293-FA12-45E2-B2D9-E830EB534A43}" type="presParOf" srcId="{B0C0C42A-BD88-45B2-A30C-48D3186173A1}" destId="{ADF63FF4-0BB6-4358-8B38-6C09D881E2C5}" srcOrd="0" destOrd="0" presId="urn:microsoft.com/office/officeart/2008/layout/HorizontalMultiLevelHierarchy"/>
    <dgm:cxn modelId="{E2874E6C-A667-4F15-A580-1DC012CC990C}" type="presParOf" srcId="{B0C0C42A-BD88-45B2-A30C-48D3186173A1}" destId="{5E7885D9-F3EE-4B82-A145-97BE5412D218}" srcOrd="1" destOrd="0" presId="urn:microsoft.com/office/officeart/2008/layout/HorizontalMultiLevelHierarchy"/>
    <dgm:cxn modelId="{D30B5823-7B8D-4FBC-BE95-51953406A3E4}" type="presParOf" srcId="{CD73A847-1475-465A-98DC-C89FD8BB6D9A}" destId="{FC1BAC02-DCF1-4326-9DAA-9906CE30FF5C}" srcOrd="6" destOrd="0" presId="urn:microsoft.com/office/officeart/2008/layout/HorizontalMultiLevelHierarchy"/>
    <dgm:cxn modelId="{946EEAA3-0B11-4238-8C1B-0487804925FA}" type="presParOf" srcId="{FC1BAC02-DCF1-4326-9DAA-9906CE30FF5C}" destId="{C04EF6DC-60BB-4239-B2B4-71A6367A9C7E}" srcOrd="0" destOrd="0" presId="urn:microsoft.com/office/officeart/2008/layout/HorizontalMultiLevelHierarchy"/>
    <dgm:cxn modelId="{06A63D51-89DB-4516-91A9-E1D71C73D5E1}" type="presParOf" srcId="{CD73A847-1475-465A-98DC-C89FD8BB6D9A}" destId="{91337208-7B9D-44E4-A1F8-DE4FFEF8F8E3}" srcOrd="7" destOrd="0" presId="urn:microsoft.com/office/officeart/2008/layout/HorizontalMultiLevelHierarchy"/>
    <dgm:cxn modelId="{19AC29D2-CF22-4428-AF0E-5DE733D8672E}" type="presParOf" srcId="{91337208-7B9D-44E4-A1F8-DE4FFEF8F8E3}" destId="{4FDA92C3-0B2A-4030-9374-1FB60F6A09C9}" srcOrd="0" destOrd="0" presId="urn:microsoft.com/office/officeart/2008/layout/HorizontalMultiLevelHierarchy"/>
    <dgm:cxn modelId="{D87ED99D-2D67-47D9-A9B2-87E177DE47B9}" type="presParOf" srcId="{91337208-7B9D-44E4-A1F8-DE4FFEF8F8E3}" destId="{4E0EF205-7142-4E4A-9DEA-CFECAFB4F897}" srcOrd="1" destOrd="0" presId="urn:microsoft.com/office/officeart/2008/layout/HorizontalMultiLevelHierarchy"/>
    <dgm:cxn modelId="{FE965131-4C60-4C83-A64A-BACF059ABFA1}" type="presParOf" srcId="{4D7F2D3B-503B-437F-A2F3-D7561AAD60CF}" destId="{0A4E8220-5458-4510-864A-AD0C36BEA500}" srcOrd="2" destOrd="0" presId="urn:microsoft.com/office/officeart/2008/layout/HorizontalMultiLevelHierarchy"/>
    <dgm:cxn modelId="{2297023F-FA3D-4609-964C-8753CD4B6B0C}" type="presParOf" srcId="{0A4E8220-5458-4510-864A-AD0C36BEA500}" destId="{BD1493B2-F915-4ABD-829B-4893CD54C2DB}" srcOrd="0" destOrd="0" presId="urn:microsoft.com/office/officeart/2008/layout/HorizontalMultiLevelHierarchy"/>
    <dgm:cxn modelId="{34559DB9-BD87-4437-A8FC-3B1E81CD15C2}" type="presParOf" srcId="{4D7F2D3B-503B-437F-A2F3-D7561AAD60CF}" destId="{DEE73982-56AA-4123-93A3-B663C0BAA206}" srcOrd="3" destOrd="0" presId="urn:microsoft.com/office/officeart/2008/layout/HorizontalMultiLevelHierarchy"/>
    <dgm:cxn modelId="{40589532-B14D-482D-9E5B-D2A48B1D8AA3}" type="presParOf" srcId="{DEE73982-56AA-4123-93A3-B663C0BAA206}" destId="{2A6F36B4-16A4-4F6B-8C7F-314A314ACF81}" srcOrd="0" destOrd="0" presId="urn:microsoft.com/office/officeart/2008/layout/HorizontalMultiLevelHierarchy"/>
    <dgm:cxn modelId="{F7B58CD7-9355-4708-8031-8A18DEA66E8F}" type="presParOf" srcId="{DEE73982-56AA-4123-93A3-B663C0BAA206}" destId="{840EC6C0-8CFD-4EBA-A80A-CBB6D7CE1A55}" srcOrd="1" destOrd="0" presId="urn:microsoft.com/office/officeart/2008/layout/HorizontalMultiLevelHierarchy"/>
    <dgm:cxn modelId="{E4E0BEC5-5412-4CA3-B024-49C28765757C}" type="presParOf" srcId="{840EC6C0-8CFD-4EBA-A80A-CBB6D7CE1A55}" destId="{8BF93DE5-ADB9-4A33-BCB2-6E1CB540E9F8}" srcOrd="0" destOrd="0" presId="urn:microsoft.com/office/officeart/2008/layout/HorizontalMultiLevelHierarchy"/>
    <dgm:cxn modelId="{A902F49C-28FB-4DF4-99A5-F60FA18D081E}" type="presParOf" srcId="{8BF93DE5-ADB9-4A33-BCB2-6E1CB540E9F8}" destId="{3B74571B-363D-4A3C-9149-B5D40AFE738F}" srcOrd="0" destOrd="0" presId="urn:microsoft.com/office/officeart/2008/layout/HorizontalMultiLevelHierarchy"/>
    <dgm:cxn modelId="{CA0C88C7-DFD4-4BCA-8B70-CFBA6E227581}" type="presParOf" srcId="{840EC6C0-8CFD-4EBA-A80A-CBB6D7CE1A55}" destId="{C628C08C-7888-4CE0-BE89-BFF167FE478A}" srcOrd="1" destOrd="0" presId="urn:microsoft.com/office/officeart/2008/layout/HorizontalMultiLevelHierarchy"/>
    <dgm:cxn modelId="{81EA5C35-FA22-49A2-A53B-CF0DF4629999}" type="presParOf" srcId="{C628C08C-7888-4CE0-BE89-BFF167FE478A}" destId="{8D6693F4-2ABC-4034-A506-1B6C608E5284}" srcOrd="0" destOrd="0" presId="urn:microsoft.com/office/officeart/2008/layout/HorizontalMultiLevelHierarchy"/>
    <dgm:cxn modelId="{E4B55FA1-712E-4DE5-B76C-9DD677896D80}" type="presParOf" srcId="{C628C08C-7888-4CE0-BE89-BFF167FE478A}" destId="{024AFB09-B194-4E69-9AD3-85DA3083A6DF}" srcOrd="1" destOrd="0" presId="urn:microsoft.com/office/officeart/2008/layout/HorizontalMultiLevelHierarchy"/>
    <dgm:cxn modelId="{5A147114-1F15-4DD0-BED2-B2C3A132EA3C}" type="presParOf" srcId="{840EC6C0-8CFD-4EBA-A80A-CBB6D7CE1A55}" destId="{D4583034-B966-4C91-B394-414B5A73C83E}" srcOrd="2" destOrd="0" presId="urn:microsoft.com/office/officeart/2008/layout/HorizontalMultiLevelHierarchy"/>
    <dgm:cxn modelId="{DA66E650-141B-4755-A6FD-46A6184D3EAE}" type="presParOf" srcId="{D4583034-B966-4C91-B394-414B5A73C83E}" destId="{4FFB5556-3E10-4DDF-9321-8B4140CAD21B}" srcOrd="0" destOrd="0" presId="urn:microsoft.com/office/officeart/2008/layout/HorizontalMultiLevelHierarchy"/>
    <dgm:cxn modelId="{A8695DC5-D3AC-4C05-8552-DE5BB20B5B30}" type="presParOf" srcId="{840EC6C0-8CFD-4EBA-A80A-CBB6D7CE1A55}" destId="{9FFFC3ED-AEE1-4D34-B3BC-FDD288F8538C}" srcOrd="3" destOrd="0" presId="urn:microsoft.com/office/officeart/2008/layout/HorizontalMultiLevelHierarchy"/>
    <dgm:cxn modelId="{8563F3DE-612A-4AA6-89E6-733C1C71C2CF}" type="presParOf" srcId="{9FFFC3ED-AEE1-4D34-B3BC-FDD288F8538C}" destId="{AEA7F84B-9B06-4E6A-BBE9-46B11894AB17}" srcOrd="0" destOrd="0" presId="urn:microsoft.com/office/officeart/2008/layout/HorizontalMultiLevelHierarchy"/>
    <dgm:cxn modelId="{1E6054DD-A187-4F1B-A6F3-2FB13F18AA54}" type="presParOf" srcId="{9FFFC3ED-AEE1-4D34-B3BC-FDD288F8538C}" destId="{57B161CB-E8F4-4EE8-9888-10FD25F49280}" srcOrd="1" destOrd="0" presId="urn:microsoft.com/office/officeart/2008/layout/HorizontalMultiLevelHierarchy"/>
    <dgm:cxn modelId="{D6E78E31-F870-4DA6-968B-903C9AA0CD3F}" type="presParOf" srcId="{840EC6C0-8CFD-4EBA-A80A-CBB6D7CE1A55}" destId="{4E60C2C0-2FF0-4F71-B915-946F15851E3D}" srcOrd="4" destOrd="0" presId="urn:microsoft.com/office/officeart/2008/layout/HorizontalMultiLevelHierarchy"/>
    <dgm:cxn modelId="{C7C336DD-E217-45FC-A50F-E41E5165236A}" type="presParOf" srcId="{4E60C2C0-2FF0-4F71-B915-946F15851E3D}" destId="{7EFB5056-F6C1-4CE5-BB3C-A22773778606}" srcOrd="0" destOrd="0" presId="urn:microsoft.com/office/officeart/2008/layout/HorizontalMultiLevelHierarchy"/>
    <dgm:cxn modelId="{309F970F-9EBD-4F34-9550-8699B01ED8C2}" type="presParOf" srcId="{840EC6C0-8CFD-4EBA-A80A-CBB6D7CE1A55}" destId="{7B676C3A-7820-45C6-9D4F-40160C12976A}" srcOrd="5" destOrd="0" presId="urn:microsoft.com/office/officeart/2008/layout/HorizontalMultiLevelHierarchy"/>
    <dgm:cxn modelId="{4D273780-5D5B-4108-8E29-03E2E168F037}" type="presParOf" srcId="{7B676C3A-7820-45C6-9D4F-40160C12976A}" destId="{49184CCF-5222-4B3F-9C05-E144208D2D79}" srcOrd="0" destOrd="0" presId="urn:microsoft.com/office/officeart/2008/layout/HorizontalMultiLevelHierarchy"/>
    <dgm:cxn modelId="{326995CB-EEF2-4053-A6DC-F0B84667BD47}" type="presParOf" srcId="{7B676C3A-7820-45C6-9D4F-40160C12976A}" destId="{8379E335-44CC-42D8-A74A-F50EA27E238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FA99525-5B05-4F83-92C9-E036F4CC79E3}" type="doc">
      <dgm:prSet loTypeId="urn:microsoft.com/office/officeart/2005/8/layout/cycle3" loCatId="cycle" qsTypeId="urn:microsoft.com/office/officeart/2005/8/quickstyle/simple1" qsCatId="simple" csTypeId="urn:microsoft.com/office/officeart/2005/8/colors/colorful1#1" csCatId="colorful" phldr="1"/>
      <dgm:spPr/>
      <dgm:t>
        <a:bodyPr/>
        <a:lstStyle/>
        <a:p>
          <a:endParaRPr lang="en-US"/>
        </a:p>
      </dgm:t>
    </dgm:pt>
    <dgm:pt modelId="{31AFBE2B-B29A-4E59-87F3-0795142FB4E8}">
      <dgm:prSet phldrT="[Text]"/>
      <dgm:spPr/>
      <dgm:t>
        <a:bodyPr/>
        <a:lstStyle/>
        <a:p>
          <a:r>
            <a:rPr lang="en-US" dirty="0" err="1"/>
            <a:t>Giảm</a:t>
          </a:r>
          <a:r>
            <a:rPr lang="en-US" dirty="0"/>
            <a:t> </a:t>
          </a:r>
          <a:r>
            <a:rPr lang="en-US" dirty="0" err="1"/>
            <a:t>Leptin</a:t>
          </a:r>
          <a:endParaRPr lang="en-US" dirty="0"/>
        </a:p>
      </dgm:t>
    </dgm:pt>
    <dgm:pt modelId="{96D64B45-858D-4726-BEA4-79B05F0C2A53}" type="parTrans" cxnId="{86FF2303-9908-498C-BC5C-EF617B2C4D76}">
      <dgm:prSet/>
      <dgm:spPr/>
      <dgm:t>
        <a:bodyPr/>
        <a:lstStyle/>
        <a:p>
          <a:endParaRPr lang="en-US"/>
        </a:p>
      </dgm:t>
    </dgm:pt>
    <dgm:pt modelId="{AD75CF65-3DFD-4669-B250-1FC984F02FAA}" type="sibTrans" cxnId="{86FF2303-9908-498C-BC5C-EF617B2C4D76}">
      <dgm:prSet/>
      <dgm:spPr/>
      <dgm:t>
        <a:bodyPr/>
        <a:lstStyle/>
        <a:p>
          <a:endParaRPr lang="en-US"/>
        </a:p>
      </dgm:t>
    </dgm:pt>
    <dgm:pt modelId="{98319231-1463-4B12-9D0B-1BBD492949F3}">
      <dgm:prSet phldrT="[Text]"/>
      <dgm:spPr/>
      <dgm:t>
        <a:bodyPr/>
        <a:lstStyle/>
        <a:p>
          <a:r>
            <a:rPr lang="en-US" dirty="0" err="1"/>
            <a:t>Tăng</a:t>
          </a:r>
          <a:r>
            <a:rPr lang="en-US" dirty="0"/>
            <a:t> Cholesterol </a:t>
          </a:r>
          <a:r>
            <a:rPr lang="en-US" dirty="0" err="1"/>
            <a:t>máu</a:t>
          </a:r>
          <a:endParaRPr lang="en-US" dirty="0"/>
        </a:p>
      </dgm:t>
    </dgm:pt>
    <dgm:pt modelId="{65C7D53A-2E4B-42E1-B6DC-1447BB420ECF}" type="parTrans" cxnId="{2CE41C49-2F71-4A35-A530-4051D8BFCAAD}">
      <dgm:prSet/>
      <dgm:spPr/>
      <dgm:t>
        <a:bodyPr/>
        <a:lstStyle/>
        <a:p>
          <a:endParaRPr lang="en-US"/>
        </a:p>
      </dgm:t>
    </dgm:pt>
    <dgm:pt modelId="{6D34922B-F831-4FEB-9C01-54CB1255C344}" type="sibTrans" cxnId="{2CE41C49-2F71-4A35-A530-4051D8BFCAAD}">
      <dgm:prSet/>
      <dgm:spPr/>
      <dgm:t>
        <a:bodyPr/>
        <a:lstStyle/>
        <a:p>
          <a:endParaRPr lang="en-US"/>
        </a:p>
      </dgm:t>
    </dgm:pt>
    <dgm:pt modelId="{DE8FC2F3-AC2A-43C3-8063-C271AE8D06D2}">
      <dgm:prSet phldrT="[Text]"/>
      <dgm:spPr/>
      <dgm:t>
        <a:bodyPr/>
        <a:lstStyle/>
        <a:p>
          <a:r>
            <a:rPr lang="en-US" dirty="0" err="1"/>
            <a:t>Tăng</a:t>
          </a:r>
          <a:r>
            <a:rPr lang="en-US" dirty="0"/>
            <a:t> </a:t>
          </a:r>
          <a:r>
            <a:rPr lang="en-US" dirty="0" err="1"/>
            <a:t>tích</a:t>
          </a:r>
          <a:r>
            <a:rPr lang="en-US" dirty="0"/>
            <a:t> </a:t>
          </a:r>
          <a:r>
            <a:rPr lang="en-US" dirty="0" err="1"/>
            <a:t>tụ</a:t>
          </a:r>
          <a:r>
            <a:rPr lang="en-US" dirty="0"/>
            <a:t> </a:t>
          </a:r>
          <a:r>
            <a:rPr lang="en-US" dirty="0" err="1"/>
            <a:t>chất</a:t>
          </a:r>
          <a:r>
            <a:rPr lang="en-US" dirty="0"/>
            <a:t> </a:t>
          </a:r>
          <a:r>
            <a:rPr lang="en-US" dirty="0" err="1"/>
            <a:t>béo</a:t>
          </a:r>
          <a:endParaRPr lang="en-US" dirty="0"/>
        </a:p>
      </dgm:t>
    </dgm:pt>
    <dgm:pt modelId="{EC611586-EB02-4140-A8AC-2A33C74C96EB}" type="parTrans" cxnId="{058D0EC6-B97C-4B40-9292-2A183BD2B6AB}">
      <dgm:prSet/>
      <dgm:spPr/>
      <dgm:t>
        <a:bodyPr/>
        <a:lstStyle/>
        <a:p>
          <a:endParaRPr lang="en-US"/>
        </a:p>
      </dgm:t>
    </dgm:pt>
    <dgm:pt modelId="{B90423E0-5FFC-4A14-B80C-0044C64BB4ED}" type="sibTrans" cxnId="{058D0EC6-B97C-4B40-9292-2A183BD2B6AB}">
      <dgm:prSet/>
      <dgm:spPr/>
      <dgm:t>
        <a:bodyPr/>
        <a:lstStyle/>
        <a:p>
          <a:endParaRPr lang="en-US"/>
        </a:p>
      </dgm:t>
    </dgm:pt>
    <dgm:pt modelId="{AC4E0C4B-B94E-4953-ADB5-CED6BB267F53}">
      <dgm:prSet phldrT="[Text]"/>
      <dgm:spPr/>
      <dgm:t>
        <a:bodyPr/>
        <a:lstStyle/>
        <a:p>
          <a:r>
            <a:rPr lang="en-US" dirty="0" err="1"/>
            <a:t>Tăng</a:t>
          </a:r>
          <a:r>
            <a:rPr lang="en-US" dirty="0"/>
            <a:t> </a:t>
          </a:r>
          <a:r>
            <a:rPr lang="en-US" dirty="0" err="1"/>
            <a:t>lượng</a:t>
          </a:r>
          <a:r>
            <a:rPr lang="en-US" dirty="0"/>
            <a:t> </a:t>
          </a:r>
          <a:r>
            <a:rPr lang="en-US" dirty="0" err="1"/>
            <a:t>đường</a:t>
          </a:r>
          <a:endParaRPr lang="en-US" dirty="0"/>
        </a:p>
      </dgm:t>
    </dgm:pt>
    <dgm:pt modelId="{2A828DCD-4AF4-457A-8D33-2163042AC983}" type="parTrans" cxnId="{DD48E427-EC3E-4C9E-847A-CE751BF20B1F}">
      <dgm:prSet/>
      <dgm:spPr/>
      <dgm:t>
        <a:bodyPr/>
        <a:lstStyle/>
        <a:p>
          <a:endParaRPr lang="en-US"/>
        </a:p>
      </dgm:t>
    </dgm:pt>
    <dgm:pt modelId="{BB3A2E1E-A337-456C-8D0D-3B5D4B16BEEF}" type="sibTrans" cxnId="{DD48E427-EC3E-4C9E-847A-CE751BF20B1F}">
      <dgm:prSet/>
      <dgm:spPr/>
      <dgm:t>
        <a:bodyPr/>
        <a:lstStyle/>
        <a:p>
          <a:endParaRPr lang="en-US"/>
        </a:p>
      </dgm:t>
    </dgm:pt>
    <dgm:pt modelId="{2D4E8910-171E-4461-8909-6116B8F2008C}">
      <dgm:prSet phldrT="[Text]"/>
      <dgm:spPr/>
      <dgm:t>
        <a:bodyPr/>
        <a:lstStyle/>
        <a:p>
          <a:r>
            <a:rPr lang="en-US" dirty="0" err="1"/>
            <a:t>Tăng</a:t>
          </a:r>
          <a:r>
            <a:rPr lang="en-US" dirty="0"/>
            <a:t> </a:t>
          </a:r>
          <a:r>
            <a:rPr lang="en-US" dirty="0" err="1"/>
            <a:t>gherlin</a:t>
          </a:r>
          <a:endParaRPr lang="en-US" dirty="0"/>
        </a:p>
      </dgm:t>
    </dgm:pt>
    <dgm:pt modelId="{990B9026-3EB3-4734-A18D-31EE9F57B7CA}" type="parTrans" cxnId="{CF2D4748-8EE0-40CF-B1DA-9A8B9B704FFA}">
      <dgm:prSet/>
      <dgm:spPr/>
      <dgm:t>
        <a:bodyPr/>
        <a:lstStyle/>
        <a:p>
          <a:endParaRPr lang="en-US"/>
        </a:p>
      </dgm:t>
    </dgm:pt>
    <dgm:pt modelId="{973CC678-E358-4047-9413-0BAF152EF87D}" type="sibTrans" cxnId="{CF2D4748-8EE0-40CF-B1DA-9A8B9B704FFA}">
      <dgm:prSet/>
      <dgm:spPr/>
      <dgm:t>
        <a:bodyPr/>
        <a:lstStyle/>
        <a:p>
          <a:endParaRPr lang="en-US"/>
        </a:p>
      </dgm:t>
    </dgm:pt>
    <dgm:pt modelId="{D829CA09-EE7B-4C17-8DC1-6F98126997A3}" type="pres">
      <dgm:prSet presAssocID="{0FA99525-5B05-4F83-92C9-E036F4CC79E3}" presName="Name0" presStyleCnt="0">
        <dgm:presLayoutVars>
          <dgm:dir/>
          <dgm:resizeHandles val="exact"/>
        </dgm:presLayoutVars>
      </dgm:prSet>
      <dgm:spPr/>
    </dgm:pt>
    <dgm:pt modelId="{FFC07C23-BE2A-44EC-A1B1-3242CECCEFB8}" type="pres">
      <dgm:prSet presAssocID="{0FA99525-5B05-4F83-92C9-E036F4CC79E3}" presName="cycle" presStyleCnt="0"/>
      <dgm:spPr/>
    </dgm:pt>
    <dgm:pt modelId="{6195AE54-DCD4-493F-9832-D4701F3617F3}" type="pres">
      <dgm:prSet presAssocID="{31AFBE2B-B29A-4E59-87F3-0795142FB4E8}" presName="nodeFirstNode" presStyleLbl="node1" presStyleIdx="0" presStyleCnt="5">
        <dgm:presLayoutVars>
          <dgm:bulletEnabled val="1"/>
        </dgm:presLayoutVars>
      </dgm:prSet>
      <dgm:spPr/>
    </dgm:pt>
    <dgm:pt modelId="{498AB31F-7F5B-481B-BD7E-EE88BED15E60}" type="pres">
      <dgm:prSet presAssocID="{AD75CF65-3DFD-4669-B250-1FC984F02FAA}" presName="sibTransFirstNode" presStyleLbl="bgShp" presStyleIdx="0" presStyleCnt="1"/>
      <dgm:spPr/>
    </dgm:pt>
    <dgm:pt modelId="{04AABFC3-B5C9-4A7B-9D9C-2B0E5605827C}" type="pres">
      <dgm:prSet presAssocID="{98319231-1463-4B12-9D0B-1BBD492949F3}" presName="nodeFollowingNodes" presStyleLbl="node1" presStyleIdx="1" presStyleCnt="5">
        <dgm:presLayoutVars>
          <dgm:bulletEnabled val="1"/>
        </dgm:presLayoutVars>
      </dgm:prSet>
      <dgm:spPr/>
    </dgm:pt>
    <dgm:pt modelId="{FA5D783B-DE86-48E1-9AE8-36630DF7B39D}" type="pres">
      <dgm:prSet presAssocID="{DE8FC2F3-AC2A-43C3-8063-C271AE8D06D2}" presName="nodeFollowingNodes" presStyleLbl="node1" presStyleIdx="2" presStyleCnt="5">
        <dgm:presLayoutVars>
          <dgm:bulletEnabled val="1"/>
        </dgm:presLayoutVars>
      </dgm:prSet>
      <dgm:spPr/>
    </dgm:pt>
    <dgm:pt modelId="{875752E0-3DBB-4FB2-A851-9EA8A38300AB}" type="pres">
      <dgm:prSet presAssocID="{AC4E0C4B-B94E-4953-ADB5-CED6BB267F53}" presName="nodeFollowingNodes" presStyleLbl="node1" presStyleIdx="3" presStyleCnt="5">
        <dgm:presLayoutVars>
          <dgm:bulletEnabled val="1"/>
        </dgm:presLayoutVars>
      </dgm:prSet>
      <dgm:spPr/>
    </dgm:pt>
    <dgm:pt modelId="{D8EF8A9E-EF19-4290-AF9F-72B98207C2EA}" type="pres">
      <dgm:prSet presAssocID="{2D4E8910-171E-4461-8909-6116B8F2008C}" presName="nodeFollowingNodes" presStyleLbl="node1" presStyleIdx="4" presStyleCnt="5">
        <dgm:presLayoutVars>
          <dgm:bulletEnabled val="1"/>
        </dgm:presLayoutVars>
      </dgm:prSet>
      <dgm:spPr/>
    </dgm:pt>
  </dgm:ptLst>
  <dgm:cxnLst>
    <dgm:cxn modelId="{86FF2303-9908-498C-BC5C-EF617B2C4D76}" srcId="{0FA99525-5B05-4F83-92C9-E036F4CC79E3}" destId="{31AFBE2B-B29A-4E59-87F3-0795142FB4E8}" srcOrd="0" destOrd="0" parTransId="{96D64B45-858D-4726-BEA4-79B05F0C2A53}" sibTransId="{AD75CF65-3DFD-4669-B250-1FC984F02FAA}"/>
    <dgm:cxn modelId="{34C9281B-3869-4BEF-BF86-3942B5E6F802}" type="presOf" srcId="{AC4E0C4B-B94E-4953-ADB5-CED6BB267F53}" destId="{875752E0-3DBB-4FB2-A851-9EA8A38300AB}" srcOrd="0" destOrd="0" presId="urn:microsoft.com/office/officeart/2005/8/layout/cycle3"/>
    <dgm:cxn modelId="{DD48E427-EC3E-4C9E-847A-CE751BF20B1F}" srcId="{0FA99525-5B05-4F83-92C9-E036F4CC79E3}" destId="{AC4E0C4B-B94E-4953-ADB5-CED6BB267F53}" srcOrd="3" destOrd="0" parTransId="{2A828DCD-4AF4-457A-8D33-2163042AC983}" sibTransId="{BB3A2E1E-A337-456C-8D0D-3B5D4B16BEEF}"/>
    <dgm:cxn modelId="{DFDFA45B-5E5D-4802-95C6-5641AC3E548A}" type="presOf" srcId="{0FA99525-5B05-4F83-92C9-E036F4CC79E3}" destId="{D829CA09-EE7B-4C17-8DC1-6F98126997A3}" srcOrd="0" destOrd="0" presId="urn:microsoft.com/office/officeart/2005/8/layout/cycle3"/>
    <dgm:cxn modelId="{CF2D4748-8EE0-40CF-B1DA-9A8B9B704FFA}" srcId="{0FA99525-5B05-4F83-92C9-E036F4CC79E3}" destId="{2D4E8910-171E-4461-8909-6116B8F2008C}" srcOrd="4" destOrd="0" parTransId="{990B9026-3EB3-4734-A18D-31EE9F57B7CA}" sibTransId="{973CC678-E358-4047-9413-0BAF152EF87D}"/>
    <dgm:cxn modelId="{2CE41C49-2F71-4A35-A530-4051D8BFCAAD}" srcId="{0FA99525-5B05-4F83-92C9-E036F4CC79E3}" destId="{98319231-1463-4B12-9D0B-1BBD492949F3}" srcOrd="1" destOrd="0" parTransId="{65C7D53A-2E4B-42E1-B6DC-1447BB420ECF}" sibTransId="{6D34922B-F831-4FEB-9C01-54CB1255C344}"/>
    <dgm:cxn modelId="{8F552971-73C8-40B1-B715-2CDE293B327A}" type="presOf" srcId="{31AFBE2B-B29A-4E59-87F3-0795142FB4E8}" destId="{6195AE54-DCD4-493F-9832-D4701F3617F3}" srcOrd="0" destOrd="0" presId="urn:microsoft.com/office/officeart/2005/8/layout/cycle3"/>
    <dgm:cxn modelId="{DCC6D696-E8A9-4CE5-B62D-9E16DD5E528C}" type="presOf" srcId="{AD75CF65-3DFD-4669-B250-1FC984F02FAA}" destId="{498AB31F-7F5B-481B-BD7E-EE88BED15E60}" srcOrd="0" destOrd="0" presId="urn:microsoft.com/office/officeart/2005/8/layout/cycle3"/>
    <dgm:cxn modelId="{CF08989E-24B5-482B-A8F4-A4AC4129AE1F}" type="presOf" srcId="{DE8FC2F3-AC2A-43C3-8063-C271AE8D06D2}" destId="{FA5D783B-DE86-48E1-9AE8-36630DF7B39D}" srcOrd="0" destOrd="0" presId="urn:microsoft.com/office/officeart/2005/8/layout/cycle3"/>
    <dgm:cxn modelId="{058D0EC6-B97C-4B40-9292-2A183BD2B6AB}" srcId="{0FA99525-5B05-4F83-92C9-E036F4CC79E3}" destId="{DE8FC2F3-AC2A-43C3-8063-C271AE8D06D2}" srcOrd="2" destOrd="0" parTransId="{EC611586-EB02-4140-A8AC-2A33C74C96EB}" sibTransId="{B90423E0-5FFC-4A14-B80C-0044C64BB4ED}"/>
    <dgm:cxn modelId="{360D1BD5-186F-4A2C-8963-1AC822BCF21F}" type="presOf" srcId="{98319231-1463-4B12-9D0B-1BBD492949F3}" destId="{04AABFC3-B5C9-4A7B-9D9C-2B0E5605827C}" srcOrd="0" destOrd="0" presId="urn:microsoft.com/office/officeart/2005/8/layout/cycle3"/>
    <dgm:cxn modelId="{854F7AD5-ED5C-4F00-A151-06A55BBAF3C3}" type="presOf" srcId="{2D4E8910-171E-4461-8909-6116B8F2008C}" destId="{D8EF8A9E-EF19-4290-AF9F-72B98207C2EA}" srcOrd="0" destOrd="0" presId="urn:microsoft.com/office/officeart/2005/8/layout/cycle3"/>
    <dgm:cxn modelId="{24D19356-DE5B-43D7-B5DF-139BA823706A}" type="presParOf" srcId="{D829CA09-EE7B-4C17-8DC1-6F98126997A3}" destId="{FFC07C23-BE2A-44EC-A1B1-3242CECCEFB8}" srcOrd="0" destOrd="0" presId="urn:microsoft.com/office/officeart/2005/8/layout/cycle3"/>
    <dgm:cxn modelId="{C5D4D401-D0A9-49C3-980D-CF3B688C4098}" type="presParOf" srcId="{FFC07C23-BE2A-44EC-A1B1-3242CECCEFB8}" destId="{6195AE54-DCD4-493F-9832-D4701F3617F3}" srcOrd="0" destOrd="0" presId="urn:microsoft.com/office/officeart/2005/8/layout/cycle3"/>
    <dgm:cxn modelId="{901BB03D-8BFC-4D3A-A5F8-674F7D41109B}" type="presParOf" srcId="{FFC07C23-BE2A-44EC-A1B1-3242CECCEFB8}" destId="{498AB31F-7F5B-481B-BD7E-EE88BED15E60}" srcOrd="1" destOrd="0" presId="urn:microsoft.com/office/officeart/2005/8/layout/cycle3"/>
    <dgm:cxn modelId="{D3EEA77F-46B3-44B0-8C63-30F77BE4DA33}" type="presParOf" srcId="{FFC07C23-BE2A-44EC-A1B1-3242CECCEFB8}" destId="{04AABFC3-B5C9-4A7B-9D9C-2B0E5605827C}" srcOrd="2" destOrd="0" presId="urn:microsoft.com/office/officeart/2005/8/layout/cycle3"/>
    <dgm:cxn modelId="{6BB86A22-93C9-4998-85FD-385DFD0AA451}" type="presParOf" srcId="{FFC07C23-BE2A-44EC-A1B1-3242CECCEFB8}" destId="{FA5D783B-DE86-48E1-9AE8-36630DF7B39D}" srcOrd="3" destOrd="0" presId="urn:microsoft.com/office/officeart/2005/8/layout/cycle3"/>
    <dgm:cxn modelId="{A7ABEA51-D0E7-400D-9E06-D14EB36825ED}" type="presParOf" srcId="{FFC07C23-BE2A-44EC-A1B1-3242CECCEFB8}" destId="{875752E0-3DBB-4FB2-A851-9EA8A38300AB}" srcOrd="4" destOrd="0" presId="urn:microsoft.com/office/officeart/2005/8/layout/cycle3"/>
    <dgm:cxn modelId="{E94182F4-802E-4960-B61D-FF4649E646EF}" type="presParOf" srcId="{FFC07C23-BE2A-44EC-A1B1-3242CECCEFB8}" destId="{D8EF8A9E-EF19-4290-AF9F-72B98207C2EA}"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0C2C0-2FF0-4F71-B915-946F15851E3D}">
      <dsp:nvSpPr>
        <dsp:cNvPr id="0" name=""/>
        <dsp:cNvSpPr/>
      </dsp:nvSpPr>
      <dsp:spPr>
        <a:xfrm>
          <a:off x="6507612" y="3378651"/>
          <a:ext cx="328134" cy="625256"/>
        </a:xfrm>
        <a:custGeom>
          <a:avLst/>
          <a:gdLst/>
          <a:ahLst/>
          <a:cxnLst/>
          <a:rect l="0" t="0" r="0" b="0"/>
          <a:pathLst>
            <a:path>
              <a:moveTo>
                <a:pt x="0" y="0"/>
              </a:moveTo>
              <a:lnTo>
                <a:pt x="164067" y="0"/>
              </a:lnTo>
              <a:lnTo>
                <a:pt x="164067" y="625256"/>
              </a:lnTo>
              <a:lnTo>
                <a:pt x="328134" y="6252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654026" y="3673626"/>
        <a:ext cx="35306" cy="35306"/>
      </dsp:txXfrm>
    </dsp:sp>
    <dsp:sp modelId="{D4583034-B966-4C91-B394-414B5A73C83E}">
      <dsp:nvSpPr>
        <dsp:cNvPr id="0" name=""/>
        <dsp:cNvSpPr/>
      </dsp:nvSpPr>
      <dsp:spPr>
        <a:xfrm>
          <a:off x="6507612" y="3332931"/>
          <a:ext cx="328134" cy="91440"/>
        </a:xfrm>
        <a:custGeom>
          <a:avLst/>
          <a:gdLst/>
          <a:ahLst/>
          <a:cxnLst/>
          <a:rect l="0" t="0" r="0" b="0"/>
          <a:pathLst>
            <a:path>
              <a:moveTo>
                <a:pt x="0" y="45720"/>
              </a:moveTo>
              <a:lnTo>
                <a:pt x="32813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663476" y="3370448"/>
        <a:ext cx="16406" cy="16406"/>
      </dsp:txXfrm>
    </dsp:sp>
    <dsp:sp modelId="{8BF93DE5-ADB9-4A33-BCB2-6E1CB540E9F8}">
      <dsp:nvSpPr>
        <dsp:cNvPr id="0" name=""/>
        <dsp:cNvSpPr/>
      </dsp:nvSpPr>
      <dsp:spPr>
        <a:xfrm>
          <a:off x="6507612" y="2753394"/>
          <a:ext cx="328134" cy="625256"/>
        </a:xfrm>
        <a:custGeom>
          <a:avLst/>
          <a:gdLst/>
          <a:ahLst/>
          <a:cxnLst/>
          <a:rect l="0" t="0" r="0" b="0"/>
          <a:pathLst>
            <a:path>
              <a:moveTo>
                <a:pt x="0" y="625256"/>
              </a:moveTo>
              <a:lnTo>
                <a:pt x="164067" y="625256"/>
              </a:lnTo>
              <a:lnTo>
                <a:pt x="164067" y="0"/>
              </a:lnTo>
              <a:lnTo>
                <a:pt x="32813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654026" y="3048369"/>
        <a:ext cx="35306" cy="35306"/>
      </dsp:txXfrm>
    </dsp:sp>
    <dsp:sp modelId="{0A4E8220-5458-4510-864A-AD0C36BEA500}">
      <dsp:nvSpPr>
        <dsp:cNvPr id="0" name=""/>
        <dsp:cNvSpPr/>
      </dsp:nvSpPr>
      <dsp:spPr>
        <a:xfrm>
          <a:off x="4538804" y="2284452"/>
          <a:ext cx="328134" cy="1094199"/>
        </a:xfrm>
        <a:custGeom>
          <a:avLst/>
          <a:gdLst/>
          <a:ahLst/>
          <a:cxnLst/>
          <a:rect l="0" t="0" r="0" b="0"/>
          <a:pathLst>
            <a:path>
              <a:moveTo>
                <a:pt x="0" y="0"/>
              </a:moveTo>
              <a:lnTo>
                <a:pt x="164067" y="0"/>
              </a:lnTo>
              <a:lnTo>
                <a:pt x="164067" y="1094199"/>
              </a:lnTo>
              <a:lnTo>
                <a:pt x="328134" y="10941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674313" y="2802993"/>
        <a:ext cx="57117" cy="57117"/>
      </dsp:txXfrm>
    </dsp:sp>
    <dsp:sp modelId="{FC1BAC02-DCF1-4326-9DAA-9906CE30FF5C}">
      <dsp:nvSpPr>
        <dsp:cNvPr id="0" name=""/>
        <dsp:cNvSpPr/>
      </dsp:nvSpPr>
      <dsp:spPr>
        <a:xfrm>
          <a:off x="6507612" y="1190252"/>
          <a:ext cx="328134" cy="937885"/>
        </a:xfrm>
        <a:custGeom>
          <a:avLst/>
          <a:gdLst/>
          <a:ahLst/>
          <a:cxnLst/>
          <a:rect l="0" t="0" r="0" b="0"/>
          <a:pathLst>
            <a:path>
              <a:moveTo>
                <a:pt x="0" y="0"/>
              </a:moveTo>
              <a:lnTo>
                <a:pt x="164067" y="0"/>
              </a:lnTo>
              <a:lnTo>
                <a:pt x="164067" y="937885"/>
              </a:lnTo>
              <a:lnTo>
                <a:pt x="328134" y="9378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646839" y="1634354"/>
        <a:ext cx="49681" cy="49681"/>
      </dsp:txXfrm>
    </dsp:sp>
    <dsp:sp modelId="{59E99484-D027-45B2-8293-AB471AE3E271}">
      <dsp:nvSpPr>
        <dsp:cNvPr id="0" name=""/>
        <dsp:cNvSpPr/>
      </dsp:nvSpPr>
      <dsp:spPr>
        <a:xfrm>
          <a:off x="6507612" y="1190252"/>
          <a:ext cx="328134" cy="312628"/>
        </a:xfrm>
        <a:custGeom>
          <a:avLst/>
          <a:gdLst/>
          <a:ahLst/>
          <a:cxnLst/>
          <a:rect l="0" t="0" r="0" b="0"/>
          <a:pathLst>
            <a:path>
              <a:moveTo>
                <a:pt x="0" y="0"/>
              </a:moveTo>
              <a:lnTo>
                <a:pt x="164067" y="0"/>
              </a:lnTo>
              <a:lnTo>
                <a:pt x="164067" y="312628"/>
              </a:lnTo>
              <a:lnTo>
                <a:pt x="328134" y="3126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660349" y="1335236"/>
        <a:ext cx="22661" cy="22661"/>
      </dsp:txXfrm>
    </dsp:sp>
    <dsp:sp modelId="{D3A0B651-B246-4249-82BE-218E92986451}">
      <dsp:nvSpPr>
        <dsp:cNvPr id="0" name=""/>
        <dsp:cNvSpPr/>
      </dsp:nvSpPr>
      <dsp:spPr>
        <a:xfrm>
          <a:off x="6507612" y="877624"/>
          <a:ext cx="328134" cy="312628"/>
        </a:xfrm>
        <a:custGeom>
          <a:avLst/>
          <a:gdLst/>
          <a:ahLst/>
          <a:cxnLst/>
          <a:rect l="0" t="0" r="0" b="0"/>
          <a:pathLst>
            <a:path>
              <a:moveTo>
                <a:pt x="0" y="312628"/>
              </a:moveTo>
              <a:lnTo>
                <a:pt x="164067" y="312628"/>
              </a:lnTo>
              <a:lnTo>
                <a:pt x="164067" y="0"/>
              </a:lnTo>
              <a:lnTo>
                <a:pt x="32813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660349" y="1022608"/>
        <a:ext cx="22661" cy="22661"/>
      </dsp:txXfrm>
    </dsp:sp>
    <dsp:sp modelId="{65DE5ED1-BB05-4E05-AEED-1E5FF3D76C4A}">
      <dsp:nvSpPr>
        <dsp:cNvPr id="0" name=""/>
        <dsp:cNvSpPr/>
      </dsp:nvSpPr>
      <dsp:spPr>
        <a:xfrm>
          <a:off x="6507612" y="252367"/>
          <a:ext cx="328134" cy="937885"/>
        </a:xfrm>
        <a:custGeom>
          <a:avLst/>
          <a:gdLst/>
          <a:ahLst/>
          <a:cxnLst/>
          <a:rect l="0" t="0" r="0" b="0"/>
          <a:pathLst>
            <a:path>
              <a:moveTo>
                <a:pt x="0" y="937885"/>
              </a:moveTo>
              <a:lnTo>
                <a:pt x="164067" y="937885"/>
              </a:lnTo>
              <a:lnTo>
                <a:pt x="164067" y="0"/>
              </a:lnTo>
              <a:lnTo>
                <a:pt x="32813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646839" y="696469"/>
        <a:ext cx="49681" cy="49681"/>
      </dsp:txXfrm>
    </dsp:sp>
    <dsp:sp modelId="{289CD4CD-6DA2-4913-8581-FBF14991F3BF}">
      <dsp:nvSpPr>
        <dsp:cNvPr id="0" name=""/>
        <dsp:cNvSpPr/>
      </dsp:nvSpPr>
      <dsp:spPr>
        <a:xfrm>
          <a:off x="4538804" y="1190252"/>
          <a:ext cx="328134" cy="1094199"/>
        </a:xfrm>
        <a:custGeom>
          <a:avLst/>
          <a:gdLst/>
          <a:ahLst/>
          <a:cxnLst/>
          <a:rect l="0" t="0" r="0" b="0"/>
          <a:pathLst>
            <a:path>
              <a:moveTo>
                <a:pt x="0" y="1094199"/>
              </a:moveTo>
              <a:lnTo>
                <a:pt x="164067" y="1094199"/>
              </a:lnTo>
              <a:lnTo>
                <a:pt x="164067" y="0"/>
              </a:lnTo>
              <a:lnTo>
                <a:pt x="32813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674313" y="1708794"/>
        <a:ext cx="57117" cy="57117"/>
      </dsp:txXfrm>
    </dsp:sp>
    <dsp:sp modelId="{019896E5-3D57-4DCE-B649-8A86AE7E1E62}">
      <dsp:nvSpPr>
        <dsp:cNvPr id="0" name=""/>
        <dsp:cNvSpPr/>
      </dsp:nvSpPr>
      <dsp:spPr>
        <a:xfrm rot="16200000">
          <a:off x="2743772" y="1805750"/>
          <a:ext cx="2632659" cy="957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err="1"/>
            <a:t>Nguyên</a:t>
          </a:r>
          <a:r>
            <a:rPr lang="en-US" sz="4000" kern="1200" dirty="0"/>
            <a:t> </a:t>
          </a:r>
          <a:r>
            <a:rPr lang="en-US" sz="4000" kern="1200" dirty="0" err="1"/>
            <a:t>nhân</a:t>
          </a:r>
          <a:endParaRPr lang="en-US" sz="4000" kern="1200" dirty="0"/>
        </a:p>
      </dsp:txBody>
      <dsp:txXfrm>
        <a:off x="2743772" y="1805750"/>
        <a:ext cx="2632659" cy="957403"/>
      </dsp:txXfrm>
    </dsp:sp>
    <dsp:sp modelId="{D0CC7BCA-AEF5-4B2E-8469-C1BA3665FCEA}">
      <dsp:nvSpPr>
        <dsp:cNvPr id="0" name=""/>
        <dsp:cNvSpPr/>
      </dsp:nvSpPr>
      <dsp:spPr>
        <a:xfrm>
          <a:off x="4866939" y="940150"/>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Béo</a:t>
          </a:r>
          <a:r>
            <a:rPr lang="en-US" sz="1600" kern="1200" dirty="0"/>
            <a:t> </a:t>
          </a:r>
          <a:r>
            <a:rPr lang="en-US" sz="1600" kern="1200" dirty="0" err="1"/>
            <a:t>phì</a:t>
          </a:r>
          <a:r>
            <a:rPr lang="en-US" sz="1600" kern="1200" dirty="0"/>
            <a:t> </a:t>
          </a:r>
        </a:p>
        <a:p>
          <a:pPr marL="0" lvl="0" indent="0" algn="ctr" defTabSz="711200">
            <a:lnSpc>
              <a:spcPct val="90000"/>
            </a:lnSpc>
            <a:spcBef>
              <a:spcPct val="0"/>
            </a:spcBef>
            <a:spcAft>
              <a:spcPct val="35000"/>
            </a:spcAft>
            <a:buNone/>
          </a:pPr>
          <a:r>
            <a:rPr lang="en-US" sz="1600" kern="1200" dirty="0" err="1"/>
            <a:t>đơn</a:t>
          </a:r>
          <a:r>
            <a:rPr lang="en-US" sz="1600" kern="1200" dirty="0"/>
            <a:t> </a:t>
          </a:r>
          <a:r>
            <a:rPr lang="en-US" sz="1600" kern="1200" dirty="0" err="1"/>
            <a:t>thuần</a:t>
          </a:r>
          <a:endParaRPr lang="en-US" sz="1600" kern="1200" dirty="0"/>
        </a:p>
      </dsp:txBody>
      <dsp:txXfrm>
        <a:off x="4866939" y="940150"/>
        <a:ext cx="1640673" cy="500205"/>
      </dsp:txXfrm>
    </dsp:sp>
    <dsp:sp modelId="{70C7BD57-22C0-41C8-AAD0-D1424E7DF92E}">
      <dsp:nvSpPr>
        <dsp:cNvPr id="0" name=""/>
        <dsp:cNvSpPr/>
      </dsp:nvSpPr>
      <dsp:spPr>
        <a:xfrm>
          <a:off x="6835747" y="2265"/>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Di </a:t>
          </a:r>
          <a:r>
            <a:rPr lang="en-US" sz="1600" kern="1200" dirty="0" err="1"/>
            <a:t>truyền</a:t>
          </a:r>
          <a:endParaRPr lang="en-US" sz="1600" kern="1200" dirty="0"/>
        </a:p>
      </dsp:txBody>
      <dsp:txXfrm>
        <a:off x="6835747" y="2265"/>
        <a:ext cx="1640673" cy="500205"/>
      </dsp:txXfrm>
    </dsp:sp>
    <dsp:sp modelId="{B1FC7F7E-E100-4AFD-BBE6-24915F990E79}">
      <dsp:nvSpPr>
        <dsp:cNvPr id="0" name=""/>
        <dsp:cNvSpPr/>
      </dsp:nvSpPr>
      <dsp:spPr>
        <a:xfrm>
          <a:off x="6835747" y="627521"/>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Dinh</a:t>
          </a:r>
          <a:r>
            <a:rPr lang="en-US" sz="1600" kern="1200" dirty="0"/>
            <a:t> </a:t>
          </a:r>
          <a:r>
            <a:rPr lang="en-US" sz="1600" kern="1200" dirty="0" err="1"/>
            <a:t>dưỡng</a:t>
          </a:r>
          <a:endParaRPr lang="en-US" sz="1600" kern="1200" dirty="0"/>
        </a:p>
      </dsp:txBody>
      <dsp:txXfrm>
        <a:off x="6835747" y="627521"/>
        <a:ext cx="1640673" cy="500205"/>
      </dsp:txXfrm>
    </dsp:sp>
    <dsp:sp modelId="{ADF63FF4-0BB6-4358-8B38-6C09D881E2C5}">
      <dsp:nvSpPr>
        <dsp:cNvPr id="0" name=""/>
        <dsp:cNvSpPr/>
      </dsp:nvSpPr>
      <dsp:spPr>
        <a:xfrm>
          <a:off x="6835747" y="1252778"/>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Vận</a:t>
          </a:r>
          <a:r>
            <a:rPr lang="en-US" sz="1600" kern="1200" dirty="0"/>
            <a:t> </a:t>
          </a:r>
          <a:r>
            <a:rPr lang="en-US" sz="1600" kern="1200" dirty="0" err="1"/>
            <a:t>động</a:t>
          </a:r>
          <a:endParaRPr lang="en-US" sz="1600" kern="1200" dirty="0"/>
        </a:p>
      </dsp:txBody>
      <dsp:txXfrm>
        <a:off x="6835747" y="1252778"/>
        <a:ext cx="1640673" cy="500205"/>
      </dsp:txXfrm>
    </dsp:sp>
    <dsp:sp modelId="{4FDA92C3-0B2A-4030-9374-1FB60F6A09C9}">
      <dsp:nvSpPr>
        <dsp:cNvPr id="0" name=""/>
        <dsp:cNvSpPr/>
      </dsp:nvSpPr>
      <dsp:spPr>
        <a:xfrm>
          <a:off x="6835747" y="1878035"/>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Ngủ</a:t>
          </a:r>
          <a:r>
            <a:rPr lang="en-US" sz="1600" kern="1200" dirty="0"/>
            <a:t> </a:t>
          </a:r>
          <a:r>
            <a:rPr lang="en-US" sz="1600" kern="1200" dirty="0" err="1"/>
            <a:t>ít</a:t>
          </a:r>
          <a:endParaRPr lang="en-US" sz="1600" kern="1200" dirty="0"/>
        </a:p>
      </dsp:txBody>
      <dsp:txXfrm>
        <a:off x="6835747" y="1878035"/>
        <a:ext cx="1640673" cy="500205"/>
      </dsp:txXfrm>
    </dsp:sp>
    <dsp:sp modelId="{2A6F36B4-16A4-4F6B-8C7F-314A314ACF81}">
      <dsp:nvSpPr>
        <dsp:cNvPr id="0" name=""/>
        <dsp:cNvSpPr/>
      </dsp:nvSpPr>
      <dsp:spPr>
        <a:xfrm>
          <a:off x="4866939" y="3128548"/>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Béo</a:t>
          </a:r>
          <a:r>
            <a:rPr lang="en-US" sz="1600" kern="1200" dirty="0"/>
            <a:t> </a:t>
          </a:r>
          <a:r>
            <a:rPr lang="en-US" sz="1600" kern="1200" dirty="0" err="1"/>
            <a:t>phì</a:t>
          </a:r>
          <a:r>
            <a:rPr lang="en-US" sz="1600" kern="1200" dirty="0"/>
            <a:t> </a:t>
          </a:r>
          <a:r>
            <a:rPr lang="en-US" sz="1600" kern="1200" dirty="0" err="1"/>
            <a:t>bệnh</a:t>
          </a:r>
          <a:r>
            <a:rPr lang="en-US" sz="1600" kern="1200" dirty="0"/>
            <a:t> </a:t>
          </a:r>
          <a:r>
            <a:rPr lang="en-US" sz="1600" kern="1200" dirty="0" err="1"/>
            <a:t>lý</a:t>
          </a:r>
          <a:endParaRPr lang="en-US" sz="1600" kern="1200" dirty="0"/>
        </a:p>
      </dsp:txBody>
      <dsp:txXfrm>
        <a:off x="4866939" y="3128548"/>
        <a:ext cx="1640673" cy="500205"/>
      </dsp:txXfrm>
    </dsp:sp>
    <dsp:sp modelId="{8D6693F4-2ABC-4034-A506-1B6C608E5284}">
      <dsp:nvSpPr>
        <dsp:cNvPr id="0" name=""/>
        <dsp:cNvSpPr/>
      </dsp:nvSpPr>
      <dsp:spPr>
        <a:xfrm>
          <a:off x="6835747" y="2503292"/>
          <a:ext cx="284166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Rối</a:t>
          </a:r>
          <a:r>
            <a:rPr lang="en-US" sz="1600" kern="1200" dirty="0"/>
            <a:t> </a:t>
          </a:r>
          <a:r>
            <a:rPr lang="en-US" sz="1600" kern="1200" dirty="0" err="1"/>
            <a:t>loạn</a:t>
          </a:r>
          <a:r>
            <a:rPr lang="en-US" sz="1600" kern="1200" dirty="0"/>
            <a:t> </a:t>
          </a:r>
          <a:r>
            <a:rPr lang="en-US" sz="1600" kern="1200" dirty="0" err="1"/>
            <a:t>chuyển</a:t>
          </a:r>
          <a:r>
            <a:rPr lang="en-US" sz="1600" kern="1200" dirty="0"/>
            <a:t> </a:t>
          </a:r>
          <a:r>
            <a:rPr lang="en-US" sz="1600" kern="1200" dirty="0" err="1"/>
            <a:t>hóa</a:t>
          </a:r>
          <a:r>
            <a:rPr lang="en-US" sz="1600" kern="1200" dirty="0"/>
            <a:t> </a:t>
          </a:r>
          <a:r>
            <a:rPr lang="en-US" sz="1600" kern="1200" dirty="0" err="1"/>
            <a:t>bẩm</a:t>
          </a:r>
          <a:r>
            <a:rPr lang="en-US" sz="1600" kern="1200" dirty="0"/>
            <a:t> </a:t>
          </a:r>
          <a:r>
            <a:rPr lang="en-US" sz="1600" kern="1200" dirty="0" err="1"/>
            <a:t>sinh</a:t>
          </a:r>
          <a:endParaRPr lang="en-US" sz="1600" kern="1200" dirty="0"/>
        </a:p>
      </dsp:txBody>
      <dsp:txXfrm>
        <a:off x="6835747" y="2503292"/>
        <a:ext cx="2841663" cy="500205"/>
      </dsp:txXfrm>
    </dsp:sp>
    <dsp:sp modelId="{AEA7F84B-9B06-4E6A-BBE9-46B11894AB17}">
      <dsp:nvSpPr>
        <dsp:cNvPr id="0" name=""/>
        <dsp:cNvSpPr/>
      </dsp:nvSpPr>
      <dsp:spPr>
        <a:xfrm>
          <a:off x="6835747" y="3128548"/>
          <a:ext cx="3146451"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Suy</a:t>
          </a:r>
          <a:r>
            <a:rPr lang="en-US" sz="1600" kern="1200" dirty="0"/>
            <a:t> </a:t>
          </a:r>
          <a:r>
            <a:rPr lang="en-US" sz="1600" kern="1200" dirty="0" err="1"/>
            <a:t>tuyến</a:t>
          </a:r>
          <a:r>
            <a:rPr lang="en-US" sz="1600" kern="1200" dirty="0"/>
            <a:t> </a:t>
          </a:r>
          <a:r>
            <a:rPr lang="en-US" sz="1600" kern="1200" dirty="0" err="1"/>
            <a:t>giáp</a:t>
          </a:r>
          <a:r>
            <a:rPr lang="en-US" sz="1600" kern="1200" dirty="0"/>
            <a:t>, </a:t>
          </a:r>
          <a:r>
            <a:rPr lang="en-US" sz="1600" kern="1200" dirty="0" err="1"/>
            <a:t>cường</a:t>
          </a:r>
          <a:r>
            <a:rPr lang="en-US" sz="1600" kern="1200" dirty="0"/>
            <a:t> insulin, </a:t>
          </a:r>
          <a:r>
            <a:rPr lang="en-US" sz="1600" kern="1200" dirty="0" err="1"/>
            <a:t>cường</a:t>
          </a:r>
          <a:r>
            <a:rPr lang="en-US" sz="1600" kern="1200" dirty="0"/>
            <a:t> </a:t>
          </a:r>
          <a:r>
            <a:rPr lang="en-US" sz="1600" kern="1200" dirty="0" err="1"/>
            <a:t>tuyến</a:t>
          </a:r>
          <a:r>
            <a:rPr lang="en-US" sz="1600" kern="1200" dirty="0"/>
            <a:t> </a:t>
          </a:r>
          <a:r>
            <a:rPr lang="en-US" sz="1600" kern="1200" dirty="0" err="1"/>
            <a:t>thg</a:t>
          </a:r>
          <a:r>
            <a:rPr lang="en-US" sz="1600" kern="1200" dirty="0"/>
            <a:t> </a:t>
          </a:r>
          <a:r>
            <a:rPr lang="en-US" sz="1600" kern="1200" dirty="0" err="1"/>
            <a:t>thận</a:t>
          </a:r>
          <a:endParaRPr lang="en-US" sz="1600" kern="1200" dirty="0"/>
        </a:p>
      </dsp:txBody>
      <dsp:txXfrm>
        <a:off x="6835747" y="3128548"/>
        <a:ext cx="3146451" cy="500205"/>
      </dsp:txXfrm>
    </dsp:sp>
    <dsp:sp modelId="{49184CCF-5222-4B3F-9C05-E144208D2D79}">
      <dsp:nvSpPr>
        <dsp:cNvPr id="0" name=""/>
        <dsp:cNvSpPr/>
      </dsp:nvSpPr>
      <dsp:spPr>
        <a:xfrm>
          <a:off x="6835747" y="3753805"/>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Dùng</a:t>
          </a:r>
          <a:r>
            <a:rPr lang="en-US" sz="1600" kern="1200" dirty="0"/>
            <a:t> </a:t>
          </a:r>
          <a:r>
            <a:rPr lang="en-US" sz="1600" kern="1200" dirty="0" err="1"/>
            <a:t>thuốc</a:t>
          </a:r>
          <a:r>
            <a:rPr lang="en-US" sz="1600" kern="1200" dirty="0"/>
            <a:t> corticoid</a:t>
          </a:r>
        </a:p>
      </dsp:txBody>
      <dsp:txXfrm>
        <a:off x="6835747" y="3753805"/>
        <a:ext cx="1640673" cy="500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AB31F-7F5B-481B-BD7E-EE88BED15E60}">
      <dsp:nvSpPr>
        <dsp:cNvPr id="0" name=""/>
        <dsp:cNvSpPr/>
      </dsp:nvSpPr>
      <dsp:spPr>
        <a:xfrm>
          <a:off x="511158" y="-11862"/>
          <a:ext cx="2691505" cy="2691505"/>
        </a:xfrm>
        <a:prstGeom prst="circularArrow">
          <a:avLst>
            <a:gd name="adj1" fmla="val 5544"/>
            <a:gd name="adj2" fmla="val 330680"/>
            <a:gd name="adj3" fmla="val 13927692"/>
            <a:gd name="adj4" fmla="val 17294275"/>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95AE54-DCD4-493F-9832-D4701F3617F3}">
      <dsp:nvSpPr>
        <dsp:cNvPr id="0" name=""/>
        <dsp:cNvSpPr/>
      </dsp:nvSpPr>
      <dsp:spPr>
        <a:xfrm>
          <a:off x="1268466" y="1115"/>
          <a:ext cx="1176889" cy="58844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Giảm</a:t>
          </a:r>
          <a:r>
            <a:rPr lang="en-US" sz="1100" kern="1200" dirty="0"/>
            <a:t> </a:t>
          </a:r>
          <a:r>
            <a:rPr lang="en-US" sz="1100" kern="1200" dirty="0" err="1"/>
            <a:t>Leptin</a:t>
          </a:r>
          <a:endParaRPr lang="en-US" sz="1100" kern="1200" dirty="0"/>
        </a:p>
      </dsp:txBody>
      <dsp:txXfrm>
        <a:off x="1297191" y="29840"/>
        <a:ext cx="1119439" cy="530994"/>
      </dsp:txXfrm>
    </dsp:sp>
    <dsp:sp modelId="{04AABFC3-B5C9-4A7B-9D9C-2B0E5605827C}">
      <dsp:nvSpPr>
        <dsp:cNvPr id="0" name=""/>
        <dsp:cNvSpPr/>
      </dsp:nvSpPr>
      <dsp:spPr>
        <a:xfrm>
          <a:off x="2360053" y="794200"/>
          <a:ext cx="1176889" cy="58844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Tăng</a:t>
          </a:r>
          <a:r>
            <a:rPr lang="en-US" sz="1100" kern="1200" dirty="0"/>
            <a:t> Cholesterol </a:t>
          </a:r>
          <a:r>
            <a:rPr lang="en-US" sz="1100" kern="1200" dirty="0" err="1"/>
            <a:t>máu</a:t>
          </a:r>
          <a:endParaRPr lang="en-US" sz="1100" kern="1200" dirty="0"/>
        </a:p>
      </dsp:txBody>
      <dsp:txXfrm>
        <a:off x="2388778" y="822925"/>
        <a:ext cx="1119439" cy="530994"/>
      </dsp:txXfrm>
    </dsp:sp>
    <dsp:sp modelId="{FA5D783B-DE86-48E1-9AE8-36630DF7B39D}">
      <dsp:nvSpPr>
        <dsp:cNvPr id="0" name=""/>
        <dsp:cNvSpPr/>
      </dsp:nvSpPr>
      <dsp:spPr>
        <a:xfrm>
          <a:off x="1943104" y="2077439"/>
          <a:ext cx="1176889" cy="58844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Tăng</a:t>
          </a:r>
          <a:r>
            <a:rPr lang="en-US" sz="1100" kern="1200" dirty="0"/>
            <a:t> </a:t>
          </a:r>
          <a:r>
            <a:rPr lang="en-US" sz="1100" kern="1200" dirty="0" err="1"/>
            <a:t>tích</a:t>
          </a:r>
          <a:r>
            <a:rPr lang="en-US" sz="1100" kern="1200" dirty="0"/>
            <a:t> </a:t>
          </a:r>
          <a:r>
            <a:rPr lang="en-US" sz="1100" kern="1200" dirty="0" err="1"/>
            <a:t>tụ</a:t>
          </a:r>
          <a:r>
            <a:rPr lang="en-US" sz="1100" kern="1200" dirty="0"/>
            <a:t> </a:t>
          </a:r>
          <a:r>
            <a:rPr lang="en-US" sz="1100" kern="1200" dirty="0" err="1"/>
            <a:t>chất</a:t>
          </a:r>
          <a:r>
            <a:rPr lang="en-US" sz="1100" kern="1200" dirty="0"/>
            <a:t> </a:t>
          </a:r>
          <a:r>
            <a:rPr lang="en-US" sz="1100" kern="1200" dirty="0" err="1"/>
            <a:t>béo</a:t>
          </a:r>
          <a:endParaRPr lang="en-US" sz="1100" kern="1200" dirty="0"/>
        </a:p>
      </dsp:txBody>
      <dsp:txXfrm>
        <a:off x="1971829" y="2106164"/>
        <a:ext cx="1119439" cy="530994"/>
      </dsp:txXfrm>
    </dsp:sp>
    <dsp:sp modelId="{875752E0-3DBB-4FB2-A851-9EA8A38300AB}">
      <dsp:nvSpPr>
        <dsp:cNvPr id="0" name=""/>
        <dsp:cNvSpPr/>
      </dsp:nvSpPr>
      <dsp:spPr>
        <a:xfrm>
          <a:off x="593827" y="2077439"/>
          <a:ext cx="1176889" cy="58844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Tăng</a:t>
          </a:r>
          <a:r>
            <a:rPr lang="en-US" sz="1100" kern="1200" dirty="0"/>
            <a:t> </a:t>
          </a:r>
          <a:r>
            <a:rPr lang="en-US" sz="1100" kern="1200" dirty="0" err="1"/>
            <a:t>lượng</a:t>
          </a:r>
          <a:r>
            <a:rPr lang="en-US" sz="1100" kern="1200" dirty="0"/>
            <a:t> </a:t>
          </a:r>
          <a:r>
            <a:rPr lang="en-US" sz="1100" kern="1200" dirty="0" err="1"/>
            <a:t>đường</a:t>
          </a:r>
          <a:endParaRPr lang="en-US" sz="1100" kern="1200" dirty="0"/>
        </a:p>
      </dsp:txBody>
      <dsp:txXfrm>
        <a:off x="622552" y="2106164"/>
        <a:ext cx="1119439" cy="530994"/>
      </dsp:txXfrm>
    </dsp:sp>
    <dsp:sp modelId="{D8EF8A9E-EF19-4290-AF9F-72B98207C2EA}">
      <dsp:nvSpPr>
        <dsp:cNvPr id="0" name=""/>
        <dsp:cNvSpPr/>
      </dsp:nvSpPr>
      <dsp:spPr>
        <a:xfrm>
          <a:off x="176878" y="794200"/>
          <a:ext cx="1176889" cy="58844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Tăng</a:t>
          </a:r>
          <a:r>
            <a:rPr lang="en-US" sz="1100" kern="1200" dirty="0"/>
            <a:t> </a:t>
          </a:r>
          <a:r>
            <a:rPr lang="en-US" sz="1100" kern="1200" dirty="0" err="1"/>
            <a:t>gherlin</a:t>
          </a:r>
          <a:endParaRPr lang="en-US" sz="1100" kern="1200" dirty="0"/>
        </a:p>
      </dsp:txBody>
      <dsp:txXfrm>
        <a:off x="205603" y="822925"/>
        <a:ext cx="1119439" cy="53099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95609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241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46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41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2 </a:t>
            </a:r>
            <a:r>
              <a:rPr lang="en-US" sz="1100" b="0" i="0" u="none" strike="noStrike" cap="none" dirty="0" err="1">
                <a:solidFill>
                  <a:srgbClr val="000000"/>
                </a:solidFill>
                <a:effectLst/>
                <a:latin typeface="Arial"/>
                <a:ea typeface="Arial"/>
                <a:cs typeface="Arial"/>
                <a:sym typeface="Arial"/>
              </a:rPr>
              <a:t>nguyên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nhân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chính</a:t>
            </a:r>
            <a:r>
              <a:rPr lang="en-US" sz="1100" b="0" i="0" u="none" strike="noStrike" cap="none" dirty="0">
                <a:solidFill>
                  <a:srgbClr val="000000"/>
                </a:solidFill>
                <a:effectLst/>
                <a:latin typeface="Arial"/>
                <a:ea typeface="Arial"/>
                <a:cs typeface="Arial"/>
                <a:sym typeface="Arial"/>
              </a:rPr>
              <a:t>:</a:t>
            </a:r>
          </a:p>
          <a:p>
            <a:pPr lvl="0"/>
            <a:r>
              <a:rPr lang="en-US" sz="1100" b="0" i="0" u="none" strike="noStrike" cap="none" dirty="0" err="1">
                <a:solidFill>
                  <a:srgbClr val="000000"/>
                </a:solidFill>
                <a:effectLst/>
                <a:latin typeface="Arial"/>
                <a:ea typeface="Arial"/>
                <a:cs typeface="Arial"/>
                <a:sym typeface="Arial"/>
              </a:rPr>
              <a:t>Béo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thuần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còn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gọi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béo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phì</a:t>
            </a:r>
            <a:r>
              <a:rPr lang="en-US" sz="1100" b="0" i="0" u="none" strike="noStrike" cap="none" dirty="0">
                <a:solidFill>
                  <a:srgbClr val="000000"/>
                </a:solidFill>
                <a:effectLst/>
                <a:latin typeface="Arial"/>
                <a:ea typeface="Arial"/>
                <a:cs typeface="Arial"/>
                <a:sym typeface="Arial"/>
              </a:rPr>
              <a:t> do </a:t>
            </a:r>
            <a:r>
              <a:rPr lang="en-US" sz="1100" b="0" i="0" u="none" strike="noStrike" cap="none" dirty="0" err="1">
                <a:solidFill>
                  <a:srgbClr val="000000"/>
                </a:solidFill>
                <a:effectLst/>
                <a:latin typeface="Arial"/>
                <a:ea typeface="Arial"/>
                <a:cs typeface="Arial"/>
                <a:sym typeface="Arial"/>
              </a:rPr>
              <a:t>dinh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dưỡng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rất</a:t>
            </a:r>
            <a:r>
              <a:rPr lang="en-US" sz="1100" b="0" i="0" u="none" strike="noStrike" cap="none" dirty="0">
                <a:solidFill>
                  <a:srgbClr val="000000"/>
                </a:solidFill>
                <a:effectLst/>
                <a:latin typeface="Arial"/>
                <a:ea typeface="Arial"/>
                <a:cs typeface="Arial"/>
                <a:sym typeface="Arial"/>
              </a:rPr>
              <a:t> hay </a:t>
            </a:r>
            <a:r>
              <a:rPr lang="en-US" sz="1100" b="0" i="0" u="none" strike="noStrike" cap="none" dirty="0" err="1">
                <a:solidFill>
                  <a:srgbClr val="000000"/>
                </a:solidFill>
                <a:effectLst/>
                <a:latin typeface="Arial"/>
                <a:ea typeface="Arial"/>
                <a:cs typeface="Arial"/>
                <a:sym typeface="Arial"/>
              </a:rPr>
              <a:t>gặp</a:t>
            </a:r>
            <a:r>
              <a:rPr lang="en-US" sz="1100" b="0" i="0" u="none" strike="noStrike" cap="none" dirty="0">
                <a:solidFill>
                  <a:srgbClr val="000000"/>
                </a:solidFill>
                <a:effectLst/>
                <a:latin typeface="Arial"/>
                <a:ea typeface="Arial"/>
                <a:cs typeface="Arial"/>
                <a:sym typeface="Arial"/>
              </a:rPr>
              <a:t> ở </a:t>
            </a:r>
            <a:r>
              <a:rPr lang="en-US" sz="1100" b="0" i="0" u="none" strike="noStrike" cap="none" dirty="0" err="1">
                <a:solidFill>
                  <a:srgbClr val="000000"/>
                </a:solidFill>
                <a:effectLst/>
                <a:latin typeface="Arial"/>
                <a:ea typeface="Arial"/>
                <a:cs typeface="Arial"/>
                <a:sym typeface="Arial"/>
              </a:rPr>
              <a:t>cộng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đồng</a:t>
            </a:r>
            <a:r>
              <a:rPr lang="en-US" sz="1100" b="0" i="0" u="none" strike="noStrike" cap="none" dirty="0">
                <a:solidFill>
                  <a:srgbClr val="000000"/>
                </a:solidFill>
                <a:effectLst/>
                <a:latin typeface="Arial"/>
                <a:ea typeface="Arial"/>
                <a:cs typeface="Arial"/>
                <a:sym typeface="Arial"/>
              </a:rPr>
              <a:t>.</a:t>
            </a:r>
          </a:p>
          <a:p>
            <a:pPr lvl="0"/>
            <a:r>
              <a:rPr lang="en-US" sz="1100" b="0" i="0" u="none" strike="noStrike" cap="none" dirty="0" err="1">
                <a:solidFill>
                  <a:srgbClr val="000000"/>
                </a:solidFill>
                <a:effectLst/>
                <a:latin typeface="Arial"/>
                <a:ea typeface="Arial"/>
                <a:cs typeface="Arial"/>
                <a:sym typeface="Arial"/>
              </a:rPr>
              <a:t>Béo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bệnh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lý</a:t>
            </a:r>
            <a:r>
              <a:rPr lang="en-US" sz="1100" b="0" i="0" u="none" strike="noStrike" cap="none" dirty="0">
                <a:solidFill>
                  <a:srgbClr val="000000"/>
                </a:solidFill>
                <a:effectLst/>
                <a:latin typeface="Arial"/>
                <a:ea typeface="Arial"/>
                <a:cs typeface="Arial"/>
                <a:sym typeface="Arial"/>
              </a:rPr>
              <a:t>: do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rối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loạn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chuyển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hóa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của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thông</a:t>
            </a:r>
            <a:r>
              <a:rPr lang="en-US" sz="1100" b="0" i="0" u="none" strike="noStrike" cap="none" dirty="0">
                <a:solidFill>
                  <a:srgbClr val="000000"/>
                </a:solidFill>
                <a:effectLst/>
                <a:latin typeface="Arial"/>
                <a:ea typeface="Arial"/>
                <a:cs typeface="Arial"/>
                <a:sym typeface="Arial"/>
              </a:rPr>
              <a:t> qua </a:t>
            </a:r>
            <a:r>
              <a:rPr lang="en-US" sz="1100" b="0" i="0" u="none" strike="noStrike" cap="none" dirty="0" err="1">
                <a:solidFill>
                  <a:srgbClr val="000000"/>
                </a:solidFill>
                <a:effectLst/>
                <a:latin typeface="Arial"/>
                <a:ea typeface="Arial"/>
                <a:cs typeface="Arial"/>
                <a:sym typeface="Arial"/>
              </a:rPr>
              <a:t>vai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trò</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của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hệ</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thần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kinh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hệ</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nội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tiết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chỉ</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chiếm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tỷ</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lệ</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nhỏ</a:t>
            </a:r>
            <a:r>
              <a:rPr lang="en-US" sz="1100" b="0" i="0" u="none" strike="noStrike" cap="none" dirty="0">
                <a:solidFill>
                  <a:srgbClr val="000000"/>
                </a:solidFill>
                <a:effectLst/>
                <a:latin typeface="Arial"/>
                <a:ea typeface="Arial"/>
                <a:cs typeface="Arial"/>
                <a:sym typeface="Arial"/>
              </a:rPr>
              <a:t>.</a:t>
            </a:r>
          </a:p>
          <a:p>
            <a:r>
              <a:rPr lang="en-US" sz="1100" b="0" i="0" u="none" strike="noStrike" cap="none" dirty="0" err="1">
                <a:solidFill>
                  <a:srgbClr val="000000"/>
                </a:solidFill>
                <a:effectLst/>
                <a:latin typeface="Arial"/>
                <a:ea typeface="Arial"/>
                <a:cs typeface="Arial"/>
                <a:sym typeface="Arial"/>
              </a:rPr>
              <a:t>Nguyên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nhân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của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béo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thuần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hậu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quả</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của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nhiều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yếu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tố</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kết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hợp</a:t>
            </a:r>
            <a:r>
              <a:rPr lang="en-US" sz="1100" b="0" i="0" u="none" strike="noStrike" cap="none" dirty="0">
                <a:solidFill>
                  <a:srgbClr val="000000"/>
                </a:solidFill>
                <a:effectLst/>
                <a:latin typeface="Arial"/>
                <a:ea typeface="Arial"/>
                <a:cs typeface="Arial"/>
                <a:sym typeface="Arial"/>
              </a:rPr>
              <a:t> , </a:t>
            </a:r>
            <a:r>
              <a:rPr lang="en-US" sz="1100" b="0" i="0" u="none" strike="noStrike" cap="none" dirty="0" err="1">
                <a:solidFill>
                  <a:srgbClr val="000000"/>
                </a:solidFill>
                <a:effectLst/>
                <a:latin typeface="Arial"/>
                <a:ea typeface="Arial"/>
                <a:cs typeface="Arial"/>
                <a:sym typeface="Arial"/>
              </a:rPr>
              <a:t>là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sự</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tương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giữa</a:t>
            </a:r>
            <a:r>
              <a:rPr lang="en-US" sz="1100" b="0" i="0" u="none" strike="noStrike" cap="none" dirty="0">
                <a:solidFill>
                  <a:srgbClr val="000000"/>
                </a:solidFill>
                <a:effectLst/>
                <a:latin typeface="Arial"/>
                <a:ea typeface="Arial"/>
                <a:cs typeface="Arial"/>
                <a:sym typeface="Arial"/>
              </a:rPr>
              <a:t> di </a:t>
            </a:r>
            <a:r>
              <a:rPr lang="en-US" sz="1100" b="0" i="0" u="none" strike="noStrike" cap="none" dirty="0" err="1">
                <a:solidFill>
                  <a:srgbClr val="000000"/>
                </a:solidFill>
                <a:effectLst/>
                <a:latin typeface="Arial"/>
                <a:ea typeface="Arial"/>
                <a:cs typeface="Arial"/>
                <a:sym typeface="Arial"/>
              </a:rPr>
              <a:t>truyền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môi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trường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Nguyên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nhân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chủ</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yếu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a:t>
            </a:r>
            <a:r>
              <a:rPr lang="en-US" sz="1100" b="0" i="0" u="none" strike="noStrike" cap="none" dirty="0">
                <a:solidFill>
                  <a:srgbClr val="000000"/>
                </a:solidFill>
                <a:effectLst/>
                <a:latin typeface="Arial"/>
                <a:ea typeface="Arial"/>
                <a:cs typeface="Arial"/>
                <a:sym typeface="Arial"/>
              </a:rPr>
              <a:t> do </a:t>
            </a:r>
            <a:r>
              <a:rPr lang="en-US" sz="1100" b="0" i="0" u="none" strike="noStrike" cap="none" dirty="0" err="1">
                <a:solidFill>
                  <a:srgbClr val="000000"/>
                </a:solidFill>
                <a:effectLst/>
                <a:latin typeface="Arial"/>
                <a:ea typeface="Arial"/>
                <a:cs typeface="Arial"/>
                <a:sym typeface="Arial"/>
              </a:rPr>
              <a:t>thay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đổi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cân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bằng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lớn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hao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dẫn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đến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hậu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quả</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tích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lũy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thừa</a:t>
            </a:r>
            <a:r>
              <a:rPr lang="en-US" sz="1100" b="0" i="0" u="none" strike="noStrike" cap="none" dirty="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313233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2 </a:t>
            </a:r>
            <a:r>
              <a:rPr lang="en-US" sz="1100" b="0" i="0" u="none" strike="noStrike" cap="none" dirty="0" err="1">
                <a:solidFill>
                  <a:srgbClr val="000000"/>
                </a:solidFill>
                <a:effectLst/>
                <a:latin typeface="Arial"/>
                <a:ea typeface="Arial"/>
                <a:cs typeface="Arial"/>
                <a:sym typeface="Arial"/>
              </a:rPr>
              <a:t>nguyên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nhân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chính</a:t>
            </a:r>
            <a:r>
              <a:rPr lang="en-US" sz="1100" b="0" i="0" u="none" strike="noStrike" cap="none" dirty="0">
                <a:solidFill>
                  <a:srgbClr val="000000"/>
                </a:solidFill>
                <a:effectLst/>
                <a:latin typeface="Arial"/>
                <a:ea typeface="Arial"/>
                <a:cs typeface="Arial"/>
                <a:sym typeface="Arial"/>
              </a:rPr>
              <a:t>:</a:t>
            </a:r>
          </a:p>
          <a:p>
            <a:pPr lvl="0"/>
            <a:r>
              <a:rPr lang="en-US" sz="1100" b="0" i="0" u="none" strike="noStrike" cap="none" dirty="0" err="1">
                <a:solidFill>
                  <a:srgbClr val="000000"/>
                </a:solidFill>
                <a:effectLst/>
                <a:latin typeface="Arial"/>
                <a:ea typeface="Arial"/>
                <a:cs typeface="Arial"/>
                <a:sym typeface="Arial"/>
              </a:rPr>
              <a:t>Béo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thuần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còn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gọi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béo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phì</a:t>
            </a:r>
            <a:r>
              <a:rPr lang="en-US" sz="1100" b="0" i="0" u="none" strike="noStrike" cap="none" dirty="0">
                <a:solidFill>
                  <a:srgbClr val="000000"/>
                </a:solidFill>
                <a:effectLst/>
                <a:latin typeface="Arial"/>
                <a:ea typeface="Arial"/>
                <a:cs typeface="Arial"/>
                <a:sym typeface="Arial"/>
              </a:rPr>
              <a:t> do </a:t>
            </a:r>
            <a:r>
              <a:rPr lang="en-US" sz="1100" b="0" i="0" u="none" strike="noStrike" cap="none" dirty="0" err="1">
                <a:solidFill>
                  <a:srgbClr val="000000"/>
                </a:solidFill>
                <a:effectLst/>
                <a:latin typeface="Arial"/>
                <a:ea typeface="Arial"/>
                <a:cs typeface="Arial"/>
                <a:sym typeface="Arial"/>
              </a:rPr>
              <a:t>dinh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dưỡng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rất</a:t>
            </a:r>
            <a:r>
              <a:rPr lang="en-US" sz="1100" b="0" i="0" u="none" strike="noStrike" cap="none" dirty="0">
                <a:solidFill>
                  <a:srgbClr val="000000"/>
                </a:solidFill>
                <a:effectLst/>
                <a:latin typeface="Arial"/>
                <a:ea typeface="Arial"/>
                <a:cs typeface="Arial"/>
                <a:sym typeface="Arial"/>
              </a:rPr>
              <a:t> hay </a:t>
            </a:r>
            <a:r>
              <a:rPr lang="en-US" sz="1100" b="0" i="0" u="none" strike="noStrike" cap="none" dirty="0" err="1">
                <a:solidFill>
                  <a:srgbClr val="000000"/>
                </a:solidFill>
                <a:effectLst/>
                <a:latin typeface="Arial"/>
                <a:ea typeface="Arial"/>
                <a:cs typeface="Arial"/>
                <a:sym typeface="Arial"/>
              </a:rPr>
              <a:t>gặp</a:t>
            </a:r>
            <a:r>
              <a:rPr lang="en-US" sz="1100" b="0" i="0" u="none" strike="noStrike" cap="none" dirty="0">
                <a:solidFill>
                  <a:srgbClr val="000000"/>
                </a:solidFill>
                <a:effectLst/>
                <a:latin typeface="Arial"/>
                <a:ea typeface="Arial"/>
                <a:cs typeface="Arial"/>
                <a:sym typeface="Arial"/>
              </a:rPr>
              <a:t> ở </a:t>
            </a:r>
            <a:r>
              <a:rPr lang="en-US" sz="1100" b="0" i="0" u="none" strike="noStrike" cap="none" dirty="0" err="1">
                <a:solidFill>
                  <a:srgbClr val="000000"/>
                </a:solidFill>
                <a:effectLst/>
                <a:latin typeface="Arial"/>
                <a:ea typeface="Arial"/>
                <a:cs typeface="Arial"/>
                <a:sym typeface="Arial"/>
              </a:rPr>
              <a:t>cộng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đồng</a:t>
            </a:r>
            <a:r>
              <a:rPr lang="en-US" sz="1100" b="0" i="0" u="none" strike="noStrike" cap="none" dirty="0">
                <a:solidFill>
                  <a:srgbClr val="000000"/>
                </a:solidFill>
                <a:effectLst/>
                <a:latin typeface="Arial"/>
                <a:ea typeface="Arial"/>
                <a:cs typeface="Arial"/>
                <a:sym typeface="Arial"/>
              </a:rPr>
              <a:t>.</a:t>
            </a:r>
          </a:p>
          <a:p>
            <a:pPr lvl="0"/>
            <a:r>
              <a:rPr lang="en-US" sz="1100" b="0" i="0" u="none" strike="noStrike" cap="none" dirty="0" err="1">
                <a:solidFill>
                  <a:srgbClr val="000000"/>
                </a:solidFill>
                <a:effectLst/>
                <a:latin typeface="Arial"/>
                <a:ea typeface="Arial"/>
                <a:cs typeface="Arial"/>
                <a:sym typeface="Arial"/>
              </a:rPr>
              <a:t>Béo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bệnh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lý</a:t>
            </a:r>
            <a:r>
              <a:rPr lang="en-US" sz="1100" b="0" i="0" u="none" strike="noStrike" cap="none" dirty="0">
                <a:solidFill>
                  <a:srgbClr val="000000"/>
                </a:solidFill>
                <a:effectLst/>
                <a:latin typeface="Arial"/>
                <a:ea typeface="Arial"/>
                <a:cs typeface="Arial"/>
                <a:sym typeface="Arial"/>
              </a:rPr>
              <a:t>: do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rối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loạn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chuyển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hóa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của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thông</a:t>
            </a:r>
            <a:r>
              <a:rPr lang="en-US" sz="1100" b="0" i="0" u="none" strike="noStrike" cap="none" dirty="0">
                <a:solidFill>
                  <a:srgbClr val="000000"/>
                </a:solidFill>
                <a:effectLst/>
                <a:latin typeface="Arial"/>
                <a:ea typeface="Arial"/>
                <a:cs typeface="Arial"/>
                <a:sym typeface="Arial"/>
              </a:rPr>
              <a:t> qua </a:t>
            </a:r>
            <a:r>
              <a:rPr lang="en-US" sz="1100" b="0" i="0" u="none" strike="noStrike" cap="none" dirty="0" err="1">
                <a:solidFill>
                  <a:srgbClr val="000000"/>
                </a:solidFill>
                <a:effectLst/>
                <a:latin typeface="Arial"/>
                <a:ea typeface="Arial"/>
                <a:cs typeface="Arial"/>
                <a:sym typeface="Arial"/>
              </a:rPr>
              <a:t>vai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trò</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của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hệ</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thần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kinh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hệ</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nội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tiết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chỉ</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chiếm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tỷ</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lệ</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nhỏ</a:t>
            </a:r>
            <a:r>
              <a:rPr lang="en-US" sz="1100" b="0" i="0" u="none" strike="noStrike" cap="none" dirty="0">
                <a:solidFill>
                  <a:srgbClr val="000000"/>
                </a:solidFill>
                <a:effectLst/>
                <a:latin typeface="Arial"/>
                <a:ea typeface="Arial"/>
                <a:cs typeface="Arial"/>
                <a:sym typeface="Arial"/>
              </a:rPr>
              <a:t>.</a:t>
            </a:r>
          </a:p>
          <a:p>
            <a:r>
              <a:rPr lang="en-US" sz="1100" b="0" i="0" u="none" strike="noStrike" cap="none" dirty="0" err="1">
                <a:solidFill>
                  <a:srgbClr val="000000"/>
                </a:solidFill>
                <a:effectLst/>
                <a:latin typeface="Arial"/>
                <a:ea typeface="Arial"/>
                <a:cs typeface="Arial"/>
                <a:sym typeface="Arial"/>
              </a:rPr>
              <a:t>Nguyên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nhân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của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béo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thuần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hậu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quả</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của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nhiều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yếu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tố</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kết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hợp</a:t>
            </a:r>
            <a:r>
              <a:rPr lang="en-US" sz="1100" b="0" i="0" u="none" strike="noStrike" cap="none" dirty="0">
                <a:solidFill>
                  <a:srgbClr val="000000"/>
                </a:solidFill>
                <a:effectLst/>
                <a:latin typeface="Arial"/>
                <a:ea typeface="Arial"/>
                <a:cs typeface="Arial"/>
                <a:sym typeface="Arial"/>
              </a:rPr>
              <a:t> , </a:t>
            </a:r>
            <a:r>
              <a:rPr lang="en-US" sz="1100" b="0" i="0" u="none" strike="noStrike" cap="none" dirty="0" err="1">
                <a:solidFill>
                  <a:srgbClr val="000000"/>
                </a:solidFill>
                <a:effectLst/>
                <a:latin typeface="Arial"/>
                <a:ea typeface="Arial"/>
                <a:cs typeface="Arial"/>
                <a:sym typeface="Arial"/>
              </a:rPr>
              <a:t>là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sự</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tương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giữa</a:t>
            </a:r>
            <a:r>
              <a:rPr lang="en-US" sz="1100" b="0" i="0" u="none" strike="noStrike" cap="none" dirty="0">
                <a:solidFill>
                  <a:srgbClr val="000000"/>
                </a:solidFill>
                <a:effectLst/>
                <a:latin typeface="Arial"/>
                <a:ea typeface="Arial"/>
                <a:cs typeface="Arial"/>
                <a:sym typeface="Arial"/>
              </a:rPr>
              <a:t> di </a:t>
            </a:r>
            <a:r>
              <a:rPr lang="en-US" sz="1100" b="0" i="0" u="none" strike="noStrike" cap="none" dirty="0" err="1">
                <a:solidFill>
                  <a:srgbClr val="000000"/>
                </a:solidFill>
                <a:effectLst/>
                <a:latin typeface="Arial"/>
                <a:ea typeface="Arial"/>
                <a:cs typeface="Arial"/>
                <a:sym typeface="Arial"/>
              </a:rPr>
              <a:t>truyền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môi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trường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Nguyên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nhân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chủ</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yếu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a:t>
            </a:r>
            <a:r>
              <a:rPr lang="en-US" sz="1100" b="0" i="0" u="none" strike="noStrike" cap="none" dirty="0">
                <a:solidFill>
                  <a:srgbClr val="000000"/>
                </a:solidFill>
                <a:effectLst/>
                <a:latin typeface="Arial"/>
                <a:ea typeface="Arial"/>
                <a:cs typeface="Arial"/>
                <a:sym typeface="Arial"/>
              </a:rPr>
              <a:t> do </a:t>
            </a:r>
            <a:r>
              <a:rPr lang="en-US" sz="1100" b="0" i="0" u="none" strike="noStrike" cap="none" dirty="0" err="1">
                <a:solidFill>
                  <a:srgbClr val="000000"/>
                </a:solidFill>
                <a:effectLst/>
                <a:latin typeface="Arial"/>
                <a:ea typeface="Arial"/>
                <a:cs typeface="Arial"/>
                <a:sym typeface="Arial"/>
              </a:rPr>
              <a:t>thay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đổi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cân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bằng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lớn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hao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dẫn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đến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hậu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quả</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tích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lũy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thừa</a:t>
            </a:r>
            <a:r>
              <a:rPr lang="en-US" sz="1100" b="0" i="0" u="none" strike="noStrike" cap="none" dirty="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1578588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Di </a:t>
            </a:r>
            <a:r>
              <a:rPr lang="en-US" sz="1100" b="0" i="0" u="none" strike="noStrike" cap="none" dirty="0" err="1">
                <a:solidFill>
                  <a:srgbClr val="000000"/>
                </a:solidFill>
                <a:effectLst/>
                <a:latin typeface="Arial"/>
                <a:ea typeface="Arial"/>
                <a:cs typeface="Arial"/>
                <a:sym typeface="Arial"/>
              </a:rPr>
              <a:t>truyền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trẻ</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mang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một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số</a:t>
            </a:r>
            <a:r>
              <a:rPr lang="en-US" sz="1100" b="0" i="0" u="none" strike="noStrike" cap="none" dirty="0">
                <a:solidFill>
                  <a:srgbClr val="000000"/>
                </a:solidFill>
                <a:effectLst/>
                <a:latin typeface="Arial"/>
                <a:ea typeface="Arial"/>
                <a:cs typeface="Arial"/>
                <a:sym typeface="Arial"/>
              </a:rPr>
              <a:t> gen </a:t>
            </a:r>
            <a:r>
              <a:rPr lang="en-US" sz="1100" b="0" i="0" u="none" strike="noStrike" cap="none" dirty="0" err="1">
                <a:solidFill>
                  <a:srgbClr val="000000"/>
                </a:solidFill>
                <a:effectLst/>
                <a:latin typeface="Arial"/>
                <a:ea typeface="Arial"/>
                <a:cs typeface="Arial"/>
                <a:sym typeface="Arial"/>
              </a:rPr>
              <a:t>trong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nhóm</a:t>
            </a:r>
            <a:r>
              <a:rPr lang="en-US" sz="1100" b="0" i="0" u="none" strike="noStrike" cap="none" dirty="0">
                <a:solidFill>
                  <a:srgbClr val="000000"/>
                </a:solidFill>
                <a:effectLst/>
                <a:latin typeface="Arial"/>
                <a:ea typeface="Arial"/>
                <a:cs typeface="Arial"/>
                <a:sym typeface="Arial"/>
              </a:rPr>
              <a:t> gen </a:t>
            </a:r>
            <a:r>
              <a:rPr lang="en-US" sz="1100" b="0" i="0" u="none" strike="noStrike" cap="none" dirty="0" err="1">
                <a:solidFill>
                  <a:srgbClr val="000000"/>
                </a:solidFill>
                <a:effectLst/>
                <a:latin typeface="Arial"/>
                <a:ea typeface="Arial"/>
                <a:cs typeface="Arial"/>
                <a:sym typeface="Arial"/>
              </a:rPr>
              <a:t>như</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nhóm</a:t>
            </a:r>
            <a:r>
              <a:rPr lang="en-US" sz="1100" b="0" i="0" u="none" strike="noStrike" cap="none" dirty="0">
                <a:solidFill>
                  <a:srgbClr val="000000"/>
                </a:solidFill>
                <a:effectLst/>
                <a:latin typeface="Arial"/>
                <a:ea typeface="Arial"/>
                <a:cs typeface="Arial"/>
                <a:sym typeface="Arial"/>
              </a:rPr>
              <a:t> gen </a:t>
            </a:r>
            <a:r>
              <a:rPr lang="en-US" sz="1100" b="0" i="0" u="none" strike="noStrike" cap="none" dirty="0" err="1">
                <a:solidFill>
                  <a:srgbClr val="000000"/>
                </a:solidFill>
                <a:effectLst/>
                <a:latin typeface="Arial"/>
                <a:ea typeface="Arial"/>
                <a:cs typeface="Arial"/>
                <a:sym typeface="Arial"/>
              </a:rPr>
              <a:t>kích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thích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sự</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ngon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miệng,nhóm</a:t>
            </a:r>
            <a:r>
              <a:rPr lang="en-US" sz="1100" b="0" i="0" u="none" strike="noStrike" cap="none" dirty="0">
                <a:solidFill>
                  <a:srgbClr val="000000"/>
                </a:solidFill>
                <a:effectLst/>
                <a:latin typeface="Arial"/>
                <a:ea typeface="Arial"/>
                <a:cs typeface="Arial"/>
                <a:sym typeface="Arial"/>
              </a:rPr>
              <a:t> gen </a:t>
            </a:r>
            <a:r>
              <a:rPr lang="en-US" sz="1100" b="0" i="0" u="none" strike="noStrike" cap="none" dirty="0" err="1">
                <a:solidFill>
                  <a:srgbClr val="000000"/>
                </a:solidFill>
                <a:effectLst/>
                <a:latin typeface="Arial"/>
                <a:ea typeface="Arial"/>
                <a:cs typeface="Arial"/>
                <a:sym typeface="Arial"/>
              </a:rPr>
              <a:t>liên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quan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đến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hao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nhóm</a:t>
            </a:r>
            <a:r>
              <a:rPr lang="en-US" sz="1100" b="0" i="0" u="none" strike="noStrike" cap="none" dirty="0">
                <a:solidFill>
                  <a:srgbClr val="000000"/>
                </a:solidFill>
                <a:effectLst/>
                <a:latin typeface="Arial"/>
                <a:ea typeface="Arial"/>
                <a:cs typeface="Arial"/>
                <a:sym typeface="Arial"/>
              </a:rPr>
              <a:t> gen </a:t>
            </a:r>
            <a:r>
              <a:rPr lang="en-US" sz="1100" b="0" i="0" u="none" strike="noStrike" cap="none" dirty="0" err="1">
                <a:solidFill>
                  <a:srgbClr val="000000"/>
                </a:solidFill>
                <a:effectLst/>
                <a:latin typeface="Arial"/>
                <a:ea typeface="Arial"/>
                <a:cs typeface="Arial"/>
                <a:sym typeface="Arial"/>
              </a:rPr>
              <a:t>điều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chuyển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nhóm</a:t>
            </a:r>
            <a:r>
              <a:rPr lang="en-US" sz="1100" b="0" i="0" u="none" strike="noStrike" cap="none" dirty="0">
                <a:solidFill>
                  <a:srgbClr val="000000"/>
                </a:solidFill>
                <a:effectLst/>
                <a:latin typeface="Arial"/>
                <a:ea typeface="Arial"/>
                <a:cs typeface="Arial"/>
                <a:sym typeface="Arial"/>
              </a:rPr>
              <a:t> gen </a:t>
            </a:r>
            <a:r>
              <a:rPr lang="en-US" sz="1100" b="0" i="0" u="none" strike="noStrike" cap="none" dirty="0" err="1">
                <a:solidFill>
                  <a:srgbClr val="000000"/>
                </a:solidFill>
                <a:effectLst/>
                <a:latin typeface="Arial"/>
                <a:ea typeface="Arial"/>
                <a:cs typeface="Arial"/>
                <a:sym typeface="Arial"/>
              </a:rPr>
              <a:t>liên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quan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đến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sự</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biệt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phát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triển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tế</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bào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Những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trường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hợp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này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thường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gặp</a:t>
            </a:r>
            <a:r>
              <a:rPr lang="en-US" sz="1100" b="0" i="0" u="none" strike="noStrike" cap="none" dirty="0">
                <a:solidFill>
                  <a:srgbClr val="000000"/>
                </a:solidFill>
                <a:effectLst/>
                <a:latin typeface="Arial"/>
                <a:ea typeface="Arial"/>
                <a:cs typeface="Arial"/>
                <a:sym typeface="Arial"/>
              </a:rPr>
              <a:t> ở </a:t>
            </a:r>
            <a:r>
              <a:rPr lang="en-US" sz="1100" b="0" i="0" u="none" strike="noStrike" cap="none" dirty="0" err="1">
                <a:solidFill>
                  <a:srgbClr val="000000"/>
                </a:solidFill>
                <a:effectLst/>
                <a:latin typeface="Arial"/>
                <a:ea typeface="Arial"/>
                <a:cs typeface="Arial"/>
                <a:sym typeface="Arial"/>
              </a:rPr>
              <a:t>trẻ</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bố</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mẹ</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bị</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thừa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cân-béo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phì</a:t>
            </a:r>
            <a:r>
              <a:rPr lang="en-US" sz="1100" b="0" i="0" u="none" strike="noStrike" cap="none" dirty="0">
                <a:solidFill>
                  <a:srgbClr val="000000"/>
                </a:solidFill>
                <a:effectLst/>
                <a:latin typeface="Arial"/>
                <a:ea typeface="Arial"/>
                <a:cs typeface="Arial"/>
                <a:sym typeface="Arial"/>
              </a:rPr>
              <a:t>.</a:t>
            </a:r>
          </a:p>
          <a:p>
            <a:pPr lvl="0"/>
            <a:r>
              <a:rPr lang="en-US" sz="1100" b="0" i="0" u="none" strike="noStrike" cap="none" dirty="0" err="1">
                <a:solidFill>
                  <a:srgbClr val="000000"/>
                </a:solidFill>
                <a:effectLst/>
                <a:latin typeface="Arial"/>
                <a:ea typeface="Arial"/>
                <a:cs typeface="Arial"/>
                <a:sym typeface="Arial"/>
              </a:rPr>
              <a:t>Chế</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Khẩu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phần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vượt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cầu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của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 do </a:t>
            </a:r>
            <a:r>
              <a:rPr lang="en-US" sz="1100" b="0" i="0" u="none" strike="noStrike" cap="none" dirty="0" err="1">
                <a:solidFill>
                  <a:srgbClr val="000000"/>
                </a:solidFill>
                <a:effectLst/>
                <a:latin typeface="Arial"/>
                <a:ea typeface="Arial"/>
                <a:cs typeface="Arial"/>
                <a:sym typeface="Arial"/>
              </a:rPr>
              <a:t>đó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dư</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thừa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được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chuyển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thành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tích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lũy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trong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tổ</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chức</a:t>
            </a:r>
            <a:r>
              <a:rPr lang="en-US" sz="1100" b="0" i="0" u="none" strike="noStrike" cap="none" dirty="0">
                <a:solidFill>
                  <a:srgbClr val="000000"/>
                </a:solidFill>
                <a:effectLst/>
                <a:latin typeface="Arial"/>
                <a:ea typeface="Arial"/>
                <a:cs typeface="Arial"/>
                <a:sym typeface="Arial"/>
              </a:rPr>
              <a:t>.</a:t>
            </a:r>
          </a:p>
          <a:p>
            <a:pPr lvl="0"/>
            <a:r>
              <a:rPr lang="en-US" sz="1100" b="0" i="0" u="none" strike="noStrike" cap="none" dirty="0" err="1">
                <a:solidFill>
                  <a:srgbClr val="000000"/>
                </a:solidFill>
                <a:effectLst/>
                <a:latin typeface="Arial"/>
                <a:ea typeface="Arial"/>
                <a:cs typeface="Arial"/>
                <a:sym typeface="Arial"/>
              </a:rPr>
              <a:t>Hoạt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lực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Ít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hoạt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lực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giảm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hoạt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dục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thao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bộ</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lội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đạp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hoạt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tĩnh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xem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vô</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tuyến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điện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tử</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giảm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hao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tích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lũy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rối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loạn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hoạt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của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hormon</a:t>
            </a:r>
            <a:r>
              <a:rPr lang="en-US" sz="1100" b="0" i="0" u="none" strike="noStrike" cap="none" dirty="0">
                <a:solidFill>
                  <a:srgbClr val="000000"/>
                </a:solidFill>
                <a:effectLst/>
                <a:latin typeface="Arial"/>
                <a:ea typeface="Arial"/>
                <a:cs typeface="Arial"/>
                <a:sym typeface="Arial"/>
              </a:rPr>
              <a:t>.</a:t>
            </a:r>
          </a:p>
          <a:p>
            <a:pPr lvl="0"/>
            <a:r>
              <a:rPr lang="en-US" sz="1100" b="0" i="0" u="none" strike="noStrike" cap="none" dirty="0" err="1">
                <a:solidFill>
                  <a:srgbClr val="000000"/>
                </a:solidFill>
                <a:effectLst/>
                <a:latin typeface="Arial"/>
                <a:ea typeface="Arial"/>
                <a:cs typeface="Arial"/>
                <a:sym typeface="Arial"/>
              </a:rPr>
              <a:t>Ngủ</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ít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Hormon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trưởng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liên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quan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đến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hoạt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trình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này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diễn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mạnh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vào</a:t>
            </a:r>
            <a:r>
              <a:rPr lang="en-US" sz="1100" b="0" i="0" u="none" strike="noStrike" cap="none" dirty="0">
                <a:solidFill>
                  <a:srgbClr val="000000"/>
                </a:solidFill>
                <a:effectLst/>
                <a:latin typeface="Arial"/>
                <a:ea typeface="Arial"/>
                <a:cs typeface="Arial"/>
                <a:sym typeface="Arial"/>
              </a:rPr>
              <a:t> ban </a:t>
            </a:r>
            <a:r>
              <a:rPr lang="en-US" sz="1100" b="0" i="0" u="none" strike="noStrike" cap="none" dirty="0" err="1">
                <a:solidFill>
                  <a:srgbClr val="000000"/>
                </a:solidFill>
                <a:effectLst/>
                <a:latin typeface="Arial"/>
                <a:ea typeface="Arial"/>
                <a:cs typeface="Arial"/>
                <a:sym typeface="Arial"/>
              </a:rPr>
              <a:t>đêm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ngủ</a:t>
            </a:r>
            <a:r>
              <a:rPr lang="en-US" sz="1100" b="0" i="0" u="none" strike="noStrike" cap="none" dirty="0">
                <a:solidFill>
                  <a:srgbClr val="000000"/>
                </a:solidFill>
                <a:effectLst/>
                <a:latin typeface="Arial"/>
                <a:ea typeface="Arial"/>
                <a:cs typeface="Arial"/>
                <a:sym typeface="Arial"/>
              </a:rPr>
              <a:t>, do </a:t>
            </a:r>
            <a:r>
              <a:rPr lang="en-US" sz="1100" b="0" i="0" u="none" strike="noStrike" cap="none" dirty="0" err="1">
                <a:solidFill>
                  <a:srgbClr val="000000"/>
                </a:solidFill>
                <a:effectLst/>
                <a:latin typeface="Arial"/>
                <a:ea typeface="Arial"/>
                <a:cs typeface="Arial"/>
                <a:sym typeface="Arial"/>
              </a:rPr>
              <a:t>vậy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nếu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ngủ</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sẽ</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giảm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đồng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thời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rối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loạn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trình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sản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xuất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hormon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điều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hòa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uống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giảm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sản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xuất</a:t>
            </a:r>
            <a:r>
              <a:rPr lang="en-US" sz="1100" b="0" i="0" u="none" strike="noStrike" cap="none" dirty="0">
                <a:solidFill>
                  <a:srgbClr val="000000"/>
                </a:solidFill>
                <a:effectLst/>
                <a:latin typeface="Arial"/>
                <a:ea typeface="Arial"/>
                <a:cs typeface="Arial"/>
                <a:sym typeface="Arial"/>
              </a:rPr>
              <a:t> leptin </a:t>
            </a:r>
            <a:r>
              <a:rPr lang="en-US" sz="1100" b="0" i="0" u="none" strike="noStrike" cap="none" dirty="0" err="1">
                <a:solidFill>
                  <a:srgbClr val="000000"/>
                </a:solidFill>
                <a:effectLst/>
                <a:latin typeface="Arial"/>
                <a:ea typeface="Arial"/>
                <a:cs typeface="Arial"/>
                <a:sym typeface="Arial"/>
              </a:rPr>
              <a:t>giúp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não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cảm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giác</a:t>
            </a:r>
            <a:r>
              <a:rPr lang="en-US" sz="1100" b="0" i="0" u="none" strike="noStrike" cap="none" dirty="0">
                <a:solidFill>
                  <a:srgbClr val="000000"/>
                </a:solidFill>
                <a:effectLst/>
                <a:latin typeface="Arial"/>
                <a:ea typeface="Arial"/>
                <a:cs typeface="Arial"/>
                <a:sym typeface="Arial"/>
              </a:rPr>
              <a:t> no </a:t>
            </a:r>
            <a:r>
              <a:rPr lang="en-US" sz="1100" b="0" i="0" u="none" strike="noStrike" cap="none" dirty="0" err="1">
                <a:solidFill>
                  <a:srgbClr val="000000"/>
                </a:solidFill>
                <a:effectLst/>
                <a:latin typeface="Arial"/>
                <a:ea typeface="Arial"/>
                <a:cs typeface="Arial"/>
                <a:sym typeface="Arial"/>
              </a:rPr>
              <a:t>nhưng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sản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xuất</a:t>
            </a:r>
            <a:r>
              <a:rPr lang="en-US" sz="1100" b="0" i="0" u="none" strike="noStrike" cap="none" dirty="0">
                <a:solidFill>
                  <a:srgbClr val="000000"/>
                </a:solidFill>
                <a:effectLst/>
                <a:latin typeface="Arial"/>
                <a:ea typeface="Arial"/>
                <a:cs typeface="Arial"/>
                <a:sym typeface="Arial"/>
              </a:rPr>
              <a:t> ghrelin </a:t>
            </a:r>
            <a:r>
              <a:rPr lang="en-US" sz="1100" b="0" i="0" u="none" strike="noStrike" cap="none" dirty="0" err="1">
                <a:solidFill>
                  <a:srgbClr val="000000"/>
                </a:solidFill>
                <a:effectLst/>
                <a:latin typeface="Arial"/>
                <a:ea typeface="Arial"/>
                <a:cs typeface="Arial"/>
                <a:sym typeface="Arial"/>
              </a:rPr>
              <a:t>kích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thích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thèm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trẻ</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nhiều</a:t>
            </a:r>
            <a:r>
              <a:rPr lang="en-US" sz="1100" b="0" i="0" u="none" strike="noStrike" cap="none" dirty="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124642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err="1">
                <a:solidFill>
                  <a:srgbClr val="000000"/>
                </a:solidFill>
                <a:effectLst/>
                <a:latin typeface="Arial"/>
                <a:ea typeface="Arial"/>
                <a:cs typeface="Arial"/>
                <a:sym typeface="Arial"/>
              </a:rPr>
              <a:t>Trong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một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nghiên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cứu</a:t>
            </a:r>
            <a:r>
              <a:rPr lang="en-US" sz="1100" b="0" i="0" u="none" strike="noStrike" cap="none" dirty="0">
                <a:solidFill>
                  <a:srgbClr val="000000"/>
                </a:solidFill>
                <a:effectLst/>
                <a:latin typeface="Arial"/>
                <a:ea typeface="Arial"/>
                <a:cs typeface="Arial"/>
                <a:sym typeface="Arial"/>
              </a:rPr>
              <a:t> can </a:t>
            </a:r>
            <a:r>
              <a:rPr lang="en-US" sz="1100" b="0" i="0" u="none" strike="noStrike" cap="none" dirty="0" err="1">
                <a:solidFill>
                  <a:srgbClr val="000000"/>
                </a:solidFill>
                <a:effectLst/>
                <a:latin typeface="Arial"/>
                <a:ea typeface="Arial"/>
                <a:cs typeface="Arial"/>
                <a:sym typeface="Arial"/>
              </a:rPr>
              <a:t>thiệp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với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trẻ</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béo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trong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tuổi</a:t>
            </a:r>
            <a:r>
              <a:rPr lang="en-US" sz="1100" b="0" i="0" u="none" strike="noStrike" cap="none" dirty="0">
                <a:solidFill>
                  <a:srgbClr val="000000"/>
                </a:solidFill>
                <a:effectLst/>
                <a:latin typeface="Arial"/>
                <a:ea typeface="Arial"/>
                <a:cs typeface="Arial"/>
                <a:sym typeface="Arial"/>
              </a:rPr>
              <a:t> 7-12 </a:t>
            </a:r>
            <a:r>
              <a:rPr lang="en-US" sz="1100" b="0" i="0" u="none" strike="noStrike" cap="none" dirty="0" err="1">
                <a:solidFill>
                  <a:srgbClr val="000000"/>
                </a:solidFill>
                <a:effectLst/>
                <a:latin typeface="Arial"/>
                <a:ea typeface="Arial"/>
                <a:cs typeface="Arial"/>
                <a:sym typeface="Arial"/>
              </a:rPr>
              <a:t>tháng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trẻ</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được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chỉ</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định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ngẫu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nhiên</a:t>
            </a:r>
            <a:r>
              <a:rPr lang="en-US" sz="1100" b="0" i="0" u="none" strike="noStrike" cap="none" dirty="0">
                <a:solidFill>
                  <a:srgbClr val="000000"/>
                </a:solidFill>
                <a:effectLst/>
                <a:latin typeface="Arial"/>
                <a:ea typeface="Arial"/>
                <a:cs typeface="Arial"/>
                <a:sym typeface="Arial"/>
              </a:rPr>
              <a:t> can </a:t>
            </a:r>
            <a:r>
              <a:rPr lang="en-US" sz="1100" b="0" i="0" u="none" strike="noStrike" cap="none" dirty="0" err="1">
                <a:solidFill>
                  <a:srgbClr val="000000"/>
                </a:solidFill>
                <a:effectLst/>
                <a:latin typeface="Arial"/>
                <a:ea typeface="Arial"/>
                <a:cs typeface="Arial"/>
                <a:sym typeface="Arial"/>
              </a:rPr>
              <a:t>thiệp</a:t>
            </a:r>
            <a:r>
              <a:rPr lang="en-US" sz="1100" b="0" i="0" u="none" strike="noStrike" cap="none" dirty="0">
                <a:solidFill>
                  <a:srgbClr val="000000"/>
                </a:solidFill>
                <a:effectLst/>
                <a:latin typeface="Arial"/>
                <a:ea typeface="Arial"/>
                <a:cs typeface="Arial"/>
                <a:sym typeface="Arial"/>
              </a:rPr>
              <a:t> 3 </a:t>
            </a:r>
            <a:r>
              <a:rPr lang="en-US" sz="1100" b="0" i="0" u="none" strike="noStrike" cap="none" dirty="0" err="1">
                <a:solidFill>
                  <a:srgbClr val="000000"/>
                </a:solidFill>
                <a:effectLst/>
                <a:latin typeface="Arial"/>
                <a:ea typeface="Arial"/>
                <a:cs typeface="Arial"/>
                <a:sym typeface="Arial"/>
              </a:rPr>
              <a:t>tháng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với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một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trong</a:t>
            </a:r>
            <a:r>
              <a:rPr lang="en-US" sz="1100" b="0" i="0" u="none" strike="noStrike" cap="none" dirty="0">
                <a:solidFill>
                  <a:srgbClr val="000000"/>
                </a:solidFill>
                <a:effectLst/>
                <a:latin typeface="Arial"/>
                <a:ea typeface="Arial"/>
                <a:cs typeface="Arial"/>
                <a:sym typeface="Arial"/>
              </a:rPr>
              <a:t> 3 </a:t>
            </a:r>
            <a:r>
              <a:rPr lang="en-US" sz="1100" b="0" i="0" u="none" strike="noStrike" cap="none" dirty="0" err="1">
                <a:solidFill>
                  <a:srgbClr val="000000"/>
                </a:solidFill>
                <a:effectLst/>
                <a:latin typeface="Arial"/>
                <a:ea typeface="Arial"/>
                <a:cs typeface="Arial"/>
                <a:sym typeface="Arial"/>
              </a:rPr>
              <a:t>chế</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nhau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carbohydrat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thấp</a:t>
            </a:r>
            <a:r>
              <a:rPr lang="en-US" sz="1100" b="0" i="0" u="none" strike="noStrike" cap="none" dirty="0">
                <a:solidFill>
                  <a:srgbClr val="000000"/>
                </a:solidFill>
                <a:effectLst/>
                <a:latin typeface="Arial"/>
                <a:ea typeface="Arial"/>
                <a:cs typeface="Arial"/>
                <a:sym typeface="Arial"/>
              </a:rPr>
              <a:t> (LC), </a:t>
            </a:r>
            <a:r>
              <a:rPr lang="en-US" sz="1100" b="0" i="0" u="none" strike="noStrike" cap="none" dirty="0" err="1">
                <a:solidFill>
                  <a:srgbClr val="000000"/>
                </a:solidFill>
                <a:effectLst/>
                <a:latin typeface="Arial"/>
                <a:ea typeface="Arial"/>
                <a:cs typeface="Arial"/>
                <a:sym typeface="Arial"/>
              </a:rPr>
              <a:t>giảm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tải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đường</a:t>
            </a:r>
            <a:r>
              <a:rPr lang="en-US" sz="1100" b="0" i="0" u="none" strike="noStrike" cap="none" dirty="0">
                <a:solidFill>
                  <a:srgbClr val="000000"/>
                </a:solidFill>
                <a:effectLst/>
                <a:latin typeface="Arial"/>
                <a:ea typeface="Arial"/>
                <a:cs typeface="Arial"/>
                <a:sym typeface="Arial"/>
              </a:rPr>
              <a:t> (RGL)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chế</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giảm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chung</a:t>
            </a:r>
            <a:r>
              <a:rPr lang="en-US" sz="1100" b="0" i="0" u="none" strike="noStrike" cap="none" dirty="0">
                <a:solidFill>
                  <a:srgbClr val="000000"/>
                </a:solidFill>
                <a:effectLst/>
                <a:latin typeface="Arial"/>
                <a:ea typeface="Arial"/>
                <a:cs typeface="Arial"/>
                <a:sym typeface="Arial"/>
              </a:rPr>
              <a:t> (PC). </a:t>
            </a:r>
            <a:r>
              <a:rPr lang="en-US" sz="1100" b="0" i="0" u="none" strike="noStrike" cap="none" dirty="0" err="1">
                <a:solidFill>
                  <a:srgbClr val="000000"/>
                </a:solidFill>
                <a:effectLst/>
                <a:latin typeface="Arial"/>
                <a:ea typeface="Arial"/>
                <a:cs typeface="Arial"/>
                <a:sym typeface="Arial"/>
              </a:rPr>
              <a:t>Tất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cả</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chế</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ăn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đều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được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bổ</a:t>
            </a:r>
            <a:r>
              <a:rPr lang="en-US" sz="1100" b="0" i="0" u="none" strike="noStrike" cap="none" dirty="0">
                <a:solidFill>
                  <a:srgbClr val="000000"/>
                </a:solidFill>
                <a:effectLst/>
                <a:latin typeface="Arial"/>
                <a:ea typeface="Arial"/>
                <a:cs typeface="Arial"/>
                <a:sym typeface="Arial"/>
              </a:rPr>
              <a:t> sung vitamin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khoáng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hằng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ngày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Kết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quả</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thấy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chế</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ăn</a:t>
            </a:r>
            <a:r>
              <a:rPr lang="en-US" sz="1100" b="0" i="0" u="none" strike="noStrike" cap="none" dirty="0">
                <a:solidFill>
                  <a:srgbClr val="000000"/>
                </a:solidFill>
                <a:effectLst/>
                <a:latin typeface="Arial"/>
                <a:ea typeface="Arial"/>
                <a:cs typeface="Arial"/>
                <a:sym typeface="Arial"/>
              </a:rPr>
              <a:t> LC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PC </a:t>
            </a:r>
            <a:r>
              <a:rPr lang="en-US" sz="1100" b="0" i="0" u="none" strike="noStrike" cap="none" dirty="0" err="1">
                <a:solidFill>
                  <a:srgbClr val="000000"/>
                </a:solidFill>
                <a:effectLst/>
                <a:latin typeface="Arial"/>
                <a:ea typeface="Arial"/>
                <a:cs typeface="Arial"/>
                <a:sym typeface="Arial"/>
              </a:rPr>
              <a:t>đều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hiệu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quả</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như</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nhau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trong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việc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kiểm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soát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cân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nặng</a:t>
            </a:r>
            <a:r>
              <a:rPr lang="en-US" sz="1100" b="0" i="0" u="none" strike="noStrike" cap="none" dirty="0">
                <a:solidFill>
                  <a:srgbClr val="000000"/>
                </a:solidFill>
                <a:effectLst/>
                <a:latin typeface="Arial"/>
                <a:ea typeface="Arial"/>
                <a:cs typeface="Arial"/>
                <a:sym typeface="Arial"/>
              </a:rPr>
              <a:t> ở </a:t>
            </a:r>
            <a:r>
              <a:rPr lang="en-US" sz="1100" b="0" i="0" u="none" strike="noStrike" cap="none" dirty="0" err="1">
                <a:solidFill>
                  <a:srgbClr val="000000"/>
                </a:solidFill>
                <a:effectLst/>
                <a:latin typeface="Arial"/>
                <a:ea typeface="Arial"/>
                <a:cs typeface="Arial"/>
                <a:sym typeface="Arial"/>
              </a:rPr>
              <a:t>trẻ</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thừa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cân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béo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phì</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cả</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chế</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ăn</a:t>
            </a:r>
            <a:r>
              <a:rPr lang="en-US" sz="1100" b="0" i="0" u="none" strike="noStrike" cap="none" dirty="0">
                <a:solidFill>
                  <a:srgbClr val="000000"/>
                </a:solidFill>
                <a:effectLst/>
                <a:latin typeface="Arial"/>
                <a:ea typeface="Arial"/>
                <a:cs typeface="Arial"/>
                <a:sym typeface="Arial"/>
              </a:rPr>
              <a:t> LC, RGL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PC </a:t>
            </a:r>
            <a:r>
              <a:rPr lang="en-US" sz="1100" b="0" i="0" u="none" strike="noStrike" cap="none" dirty="0" err="1">
                <a:solidFill>
                  <a:srgbClr val="000000"/>
                </a:solidFill>
                <a:effectLst/>
                <a:latin typeface="Arial"/>
                <a:ea typeface="Arial"/>
                <a:cs typeface="Arial"/>
                <a:sym typeface="Arial"/>
              </a:rPr>
              <a:t>đều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hiệu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quả</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trong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việc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cải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thiện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lượng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kết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quả</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lâm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sàng</a:t>
            </a:r>
            <a:r>
              <a:rPr lang="en-US" sz="1100" b="0" i="0" u="none" strike="noStrike" cap="none" dirty="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248301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trong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thực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phẩm</a:t>
            </a:r>
            <a:r>
              <a:rPr lang="en-US" sz="1100" b="0" i="0" u="none" strike="noStrike" cap="none" dirty="0">
                <a:solidFill>
                  <a:srgbClr val="000000"/>
                </a:solidFill>
                <a:effectLst/>
                <a:latin typeface="Arial"/>
                <a:ea typeface="Arial"/>
                <a:cs typeface="Arial"/>
                <a:sym typeface="Arial"/>
              </a:rPr>
              <a:t> ở </a:t>
            </a:r>
            <a:r>
              <a:rPr lang="en-US" sz="1100" b="0" i="0" u="none" strike="noStrike" cap="none" dirty="0" err="1">
                <a:solidFill>
                  <a:srgbClr val="000000"/>
                </a:solidFill>
                <a:effectLst/>
                <a:latin typeface="Arial"/>
                <a:ea typeface="Arial"/>
                <a:cs typeface="Arial"/>
                <a:sym typeface="Arial"/>
              </a:rPr>
              <a:t>thành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tế</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bào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những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thành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phần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của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thực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vật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không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được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hóa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như</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celluose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pectins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lignin,…</a:t>
            </a:r>
            <a:r>
              <a:rPr lang="en-US" sz="1100" b="0" i="0" u="none" strike="noStrike" cap="none" dirty="0" err="1">
                <a:solidFill>
                  <a:srgbClr val="000000"/>
                </a:solidFill>
                <a:effectLst/>
                <a:latin typeface="Arial"/>
                <a:ea typeface="Arial"/>
                <a:cs typeface="Arial"/>
                <a:sym typeface="Arial"/>
              </a:rPr>
              <a:t>hầu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hết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không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trị</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dinh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dưỡng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nhưng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được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coi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một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thực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phẩm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chức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có</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dụng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nhuận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tràng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kích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thích</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khả</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hoạt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của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ruột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giảm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táo</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bón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khả</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tiêu</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hóa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đồng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thời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cũng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nhân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tham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thải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loại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sản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phẩm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oxi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hóa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các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độc</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khỏi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a:t>
            </a:r>
          </a:p>
          <a:p>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còn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giúp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giảm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tái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hấp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thu</a:t>
            </a:r>
            <a:r>
              <a:rPr lang="en-US" sz="1100" b="0" i="0" u="none" strike="noStrike" cap="none" dirty="0">
                <a:solidFill>
                  <a:srgbClr val="000000"/>
                </a:solidFill>
                <a:effectLst/>
                <a:latin typeface="Arial"/>
                <a:ea typeface="Arial"/>
                <a:cs typeface="Arial"/>
                <a:sym typeface="Arial"/>
              </a:rPr>
              <a:t> cholesterol </a:t>
            </a:r>
            <a:r>
              <a:rPr lang="en-US" sz="1100" b="0" i="0" u="none" strike="noStrike" cap="none" dirty="0" err="1">
                <a:solidFill>
                  <a:srgbClr val="000000"/>
                </a:solidFill>
                <a:effectLst/>
                <a:latin typeface="Arial"/>
                <a:ea typeface="Arial"/>
                <a:cs typeface="Arial"/>
                <a:sym typeface="Arial"/>
              </a:rPr>
              <a:t>từ</a:t>
            </a:r>
            <a:r>
              <a:rPr lang="en-US" sz="1100" b="0" i="0" u="none" strike="noStrike" cap="none" dirty="0">
                <a:solidFill>
                  <a:srgbClr val="000000"/>
                </a:solidFill>
                <a:effectLst/>
                <a:latin typeface="Arial"/>
                <a:ea typeface="Arial"/>
                <a:cs typeface="Arial"/>
                <a:sym typeface="Arial"/>
              </a:rPr>
              <a:t> acid </a:t>
            </a:r>
            <a:r>
              <a:rPr lang="en-US" sz="1100" b="0" i="0" u="none" strike="noStrike" cap="none" dirty="0" err="1">
                <a:solidFill>
                  <a:srgbClr val="000000"/>
                </a:solidFill>
                <a:effectLst/>
                <a:latin typeface="Arial"/>
                <a:ea typeface="Arial"/>
                <a:cs typeface="Arial"/>
                <a:sym typeface="Arial"/>
              </a:rPr>
              <a:t>mật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muối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mật</a:t>
            </a:r>
            <a:r>
              <a:rPr lang="en-US" sz="1100" b="0" i="0" u="none" strike="noStrike" cap="none" dirty="0">
                <a:solidFill>
                  <a:srgbClr val="000000"/>
                </a:solidFill>
                <a:effectLst/>
                <a:latin typeface="Arial"/>
                <a:ea typeface="Arial"/>
                <a:cs typeface="Arial"/>
                <a:sym typeface="Arial"/>
              </a:rPr>
              <a:t>.</a:t>
            </a:r>
          </a:p>
          <a:p>
            <a:r>
              <a:rPr lang="en-US" sz="1100" b="0" i="0" u="none" strike="noStrike" cap="none" dirty="0" err="1">
                <a:solidFill>
                  <a:srgbClr val="000000"/>
                </a:solidFill>
                <a:effectLst/>
                <a:latin typeface="Arial"/>
                <a:ea typeface="Arial"/>
                <a:cs typeface="Arial"/>
                <a:sym typeface="Arial"/>
              </a:rPr>
              <a:t>Chất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xơ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cũng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tăng</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sự</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nhạy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cảm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của</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cơ</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thể</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với</a:t>
            </a:r>
            <a:r>
              <a:rPr lang="en-US" sz="1100" b="0" i="0" u="none" strike="noStrike" cap="none" dirty="0">
                <a:solidFill>
                  <a:srgbClr val="000000"/>
                </a:solidFill>
                <a:effectLst/>
                <a:latin typeface="Arial"/>
                <a:ea typeface="Arial"/>
                <a:cs typeface="Arial"/>
                <a:sym typeface="Arial"/>
              </a:rPr>
              <a:t> insulin </a:t>
            </a:r>
            <a:r>
              <a:rPr lang="en-US" sz="1100" b="0" i="0" u="none" strike="noStrike" cap="none" dirty="0" err="1">
                <a:solidFill>
                  <a:srgbClr val="000000"/>
                </a:solidFill>
                <a:effectLst/>
                <a:latin typeface="Arial"/>
                <a:ea typeface="Arial"/>
                <a:cs typeface="Arial"/>
                <a:sym typeface="Arial"/>
              </a:rPr>
              <a:t>và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góp</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phần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kiểm</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soát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cân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nặng</a:t>
            </a:r>
            <a:r>
              <a:rPr lang="en-US" sz="1100" b="0" i="0" u="none" strike="noStrike" cap="none" dirty="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65629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1"/>
        <p:cNvGrpSpPr/>
        <p:nvPr/>
      </p:nvGrpSpPr>
      <p:grpSpPr>
        <a:xfrm>
          <a:off x="0" y="0"/>
          <a:ext cx="0" cy="0"/>
          <a:chOff x="0" y="0"/>
          <a:chExt cx="0" cy="0"/>
        </a:xfrm>
      </p:grpSpPr>
      <p:grpSp>
        <p:nvGrpSpPr>
          <p:cNvPr id="92" name="Google Shape;92;p5"/>
          <p:cNvGrpSpPr/>
          <p:nvPr/>
        </p:nvGrpSpPr>
        <p:grpSpPr>
          <a:xfrm>
            <a:off x="0" y="1"/>
            <a:ext cx="6868973" cy="5151729"/>
            <a:chOff x="0" y="0"/>
            <a:chExt cx="12191999" cy="6857999"/>
          </a:xfrm>
        </p:grpSpPr>
        <p:sp>
          <p:nvSpPr>
            <p:cNvPr id="93" name="Google Shape;93;p5"/>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94" name="Google Shape;94;p5"/>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95" name="Google Shape;95;p5"/>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96" name="Google Shape;96;p5"/>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97" name="Google Shape;97;p5"/>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98" name="Google Shape;98;p5"/>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99" name="Google Shape;99;p5"/>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0" name="Google Shape;100;p5"/>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1" name="Google Shape;101;p5"/>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2" name="Google Shape;102;p5"/>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3" name="Google Shape;103;p5"/>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4" name="Google Shape;104;p5"/>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5" name="Google Shape;105;p5"/>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6" name="Google Shape;106;p5"/>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7" name="Google Shape;107;p5"/>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8" name="Google Shape;108;p5"/>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9" name="Google Shape;109;p5"/>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10" name="Google Shape;110;p5"/>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11" name="Google Shape;111;p5"/>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12" name="Google Shape;112;p5"/>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13" name="Google Shape;113;p5"/>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14" name="Google Shape;114;p5"/>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15" name="Google Shape;115;p5"/>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sp>
        <p:nvSpPr>
          <p:cNvPr id="116" name="Google Shape;116;p5"/>
          <p:cNvSpPr txBox="1">
            <a:spLocks noGrp="1"/>
          </p:cNvSpPr>
          <p:nvPr>
            <p:ph type="title"/>
          </p:nvPr>
        </p:nvSpPr>
        <p:spPr>
          <a:xfrm>
            <a:off x="458550" y="369925"/>
            <a:ext cx="4417425"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7" name="Google Shape;117;p5"/>
          <p:cNvSpPr txBox="1">
            <a:spLocks noGrp="1"/>
          </p:cNvSpPr>
          <p:nvPr>
            <p:ph type="body" idx="1"/>
          </p:nvPr>
        </p:nvSpPr>
        <p:spPr>
          <a:xfrm>
            <a:off x="458550" y="1265783"/>
            <a:ext cx="4417425" cy="2786100"/>
          </a:xfrm>
          <a:prstGeom prst="rect">
            <a:avLst/>
          </a:prstGeom>
        </p:spPr>
        <p:txBody>
          <a:bodyPr spcFirstLastPara="1" wrap="square" lIns="0" tIns="0" rIns="0" bIns="0" anchor="t" anchorCtr="0">
            <a:noAutofit/>
          </a:bodyPr>
          <a:lstStyle>
            <a:lvl1pPr marL="342900" lvl="0" indent="-266700">
              <a:spcBef>
                <a:spcPts val="450"/>
              </a:spcBef>
              <a:spcAft>
                <a:spcPts val="0"/>
              </a:spcAft>
              <a:buSzPts val="2000"/>
              <a:buChar char="⦁"/>
              <a:defRPr/>
            </a:lvl1pPr>
            <a:lvl2pPr marL="685800" lvl="1" indent="-266700">
              <a:spcBef>
                <a:spcPts val="0"/>
              </a:spcBef>
              <a:spcAft>
                <a:spcPts val="0"/>
              </a:spcAft>
              <a:buSzPts val="2000"/>
              <a:buChar char="⦁"/>
              <a:defRPr/>
            </a:lvl2pPr>
            <a:lvl3pPr marL="1028700" lvl="2" indent="-266700">
              <a:spcBef>
                <a:spcPts val="0"/>
              </a:spcBef>
              <a:spcAft>
                <a:spcPts val="0"/>
              </a:spcAft>
              <a:buSzPts val="2000"/>
              <a:buChar char="⦁"/>
              <a:defRPr/>
            </a:lvl3pPr>
            <a:lvl4pPr marL="1371600" lvl="3" indent="-266700">
              <a:spcBef>
                <a:spcPts val="0"/>
              </a:spcBef>
              <a:spcAft>
                <a:spcPts val="0"/>
              </a:spcAft>
              <a:buSzPts val="2000"/>
              <a:buChar char="●"/>
              <a:defRPr/>
            </a:lvl4pPr>
            <a:lvl5pPr marL="1714500" lvl="4" indent="-266700">
              <a:spcBef>
                <a:spcPts val="0"/>
              </a:spcBef>
              <a:spcAft>
                <a:spcPts val="0"/>
              </a:spcAft>
              <a:buSzPts val="2000"/>
              <a:buChar char="○"/>
              <a:defRPr/>
            </a:lvl5pPr>
            <a:lvl6pPr marL="2057400" lvl="5" indent="-266700">
              <a:spcBef>
                <a:spcPts val="0"/>
              </a:spcBef>
              <a:spcAft>
                <a:spcPts val="0"/>
              </a:spcAft>
              <a:buSzPts val="2000"/>
              <a:buChar char="■"/>
              <a:defRPr/>
            </a:lvl6pPr>
            <a:lvl7pPr marL="2400300" lvl="6" indent="-266700">
              <a:spcBef>
                <a:spcPts val="0"/>
              </a:spcBef>
              <a:spcAft>
                <a:spcPts val="0"/>
              </a:spcAft>
              <a:buSzPts val="2000"/>
              <a:buChar char="●"/>
              <a:defRPr/>
            </a:lvl7pPr>
            <a:lvl8pPr marL="2743200" lvl="7" indent="-266700">
              <a:spcBef>
                <a:spcPts val="0"/>
              </a:spcBef>
              <a:spcAft>
                <a:spcPts val="0"/>
              </a:spcAft>
              <a:buSzPts val="2000"/>
              <a:buChar char="○"/>
              <a:defRPr/>
            </a:lvl8pPr>
            <a:lvl9pPr marL="3086100" lvl="8" indent="-266700">
              <a:spcBef>
                <a:spcPts val="0"/>
              </a:spcBef>
              <a:spcAft>
                <a:spcPts val="0"/>
              </a:spcAft>
              <a:buSzPts val="2000"/>
              <a:buChar char="■"/>
              <a:defRPr/>
            </a:lvl9pPr>
          </a:lstStyle>
          <a:p>
            <a:endParaRPr/>
          </a:p>
        </p:txBody>
      </p:sp>
      <p:sp>
        <p:nvSpPr>
          <p:cNvPr id="118" name="Google Shape;118;p5"/>
          <p:cNvSpPr txBox="1">
            <a:spLocks noGrp="1"/>
          </p:cNvSpPr>
          <p:nvPr>
            <p:ph type="sldNum" idx="12"/>
          </p:nvPr>
        </p:nvSpPr>
        <p:spPr>
          <a:xfrm>
            <a:off x="6360438" y="4749851"/>
            <a:ext cx="411525"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9"/>
        <p:cNvGrpSpPr/>
        <p:nvPr/>
      </p:nvGrpSpPr>
      <p:grpSpPr>
        <a:xfrm>
          <a:off x="0" y="0"/>
          <a:ext cx="0" cy="0"/>
          <a:chOff x="0" y="0"/>
          <a:chExt cx="0" cy="0"/>
        </a:xfrm>
      </p:grpSpPr>
      <p:grpSp>
        <p:nvGrpSpPr>
          <p:cNvPr id="120" name="Google Shape;120;p6"/>
          <p:cNvGrpSpPr/>
          <p:nvPr/>
        </p:nvGrpSpPr>
        <p:grpSpPr>
          <a:xfrm>
            <a:off x="0" y="1"/>
            <a:ext cx="6868973" cy="5151729"/>
            <a:chOff x="0" y="0"/>
            <a:chExt cx="12191999" cy="6857999"/>
          </a:xfrm>
        </p:grpSpPr>
        <p:sp>
          <p:nvSpPr>
            <p:cNvPr id="121" name="Google Shape;121;p6"/>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2" name="Google Shape;122;p6"/>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3" name="Google Shape;123;p6"/>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4" name="Google Shape;124;p6"/>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5" name="Google Shape;125;p6"/>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6" name="Google Shape;126;p6"/>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7" name="Google Shape;127;p6"/>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8" name="Google Shape;128;p6"/>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9" name="Google Shape;129;p6"/>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0" name="Google Shape;130;p6"/>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1" name="Google Shape;131;p6"/>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2" name="Google Shape;132;p6"/>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3" name="Google Shape;133;p6"/>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4" name="Google Shape;134;p6"/>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5" name="Google Shape;135;p6"/>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6" name="Google Shape;136;p6"/>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7" name="Google Shape;137;p6"/>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8" name="Google Shape;138;p6"/>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9" name="Google Shape;139;p6"/>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40" name="Google Shape;140;p6"/>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41" name="Google Shape;141;p6"/>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42" name="Google Shape;142;p6"/>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43" name="Google Shape;143;p6"/>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sp>
        <p:nvSpPr>
          <p:cNvPr id="144" name="Google Shape;144;p6"/>
          <p:cNvSpPr txBox="1">
            <a:spLocks noGrp="1"/>
          </p:cNvSpPr>
          <p:nvPr>
            <p:ph type="title"/>
          </p:nvPr>
        </p:nvSpPr>
        <p:spPr>
          <a:xfrm>
            <a:off x="458550" y="369925"/>
            <a:ext cx="4417425"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5" name="Google Shape;145;p6"/>
          <p:cNvSpPr txBox="1">
            <a:spLocks noGrp="1"/>
          </p:cNvSpPr>
          <p:nvPr>
            <p:ph type="body" idx="1"/>
          </p:nvPr>
        </p:nvSpPr>
        <p:spPr>
          <a:xfrm>
            <a:off x="458550" y="1265775"/>
            <a:ext cx="2109825" cy="2823900"/>
          </a:xfrm>
          <a:prstGeom prst="rect">
            <a:avLst/>
          </a:prstGeom>
        </p:spPr>
        <p:txBody>
          <a:bodyPr spcFirstLastPara="1" wrap="square" lIns="0" tIns="0" rIns="0" bIns="0" anchor="t" anchorCtr="0">
            <a:noAutofit/>
          </a:bodyPr>
          <a:lstStyle>
            <a:lvl1pPr marL="342900" lvl="0" indent="-247650">
              <a:spcBef>
                <a:spcPts val="450"/>
              </a:spcBef>
              <a:spcAft>
                <a:spcPts val="0"/>
              </a:spcAft>
              <a:buSzPts val="1600"/>
              <a:buChar char="⦁"/>
              <a:defRPr sz="1200"/>
            </a:lvl1pPr>
            <a:lvl2pPr marL="685800" lvl="1" indent="-247650">
              <a:spcBef>
                <a:spcPts val="0"/>
              </a:spcBef>
              <a:spcAft>
                <a:spcPts val="0"/>
              </a:spcAft>
              <a:buSzPts val="1600"/>
              <a:buChar char="⦁"/>
              <a:defRPr sz="1200"/>
            </a:lvl2pPr>
            <a:lvl3pPr marL="1028700" lvl="2" indent="-247650">
              <a:spcBef>
                <a:spcPts val="0"/>
              </a:spcBef>
              <a:spcAft>
                <a:spcPts val="0"/>
              </a:spcAft>
              <a:buSzPts val="1600"/>
              <a:buChar char="⦁"/>
              <a:defRPr sz="1200"/>
            </a:lvl3pPr>
            <a:lvl4pPr marL="1371600" lvl="3" indent="-247650">
              <a:spcBef>
                <a:spcPts val="0"/>
              </a:spcBef>
              <a:spcAft>
                <a:spcPts val="0"/>
              </a:spcAft>
              <a:buSzPts val="1600"/>
              <a:buChar char="●"/>
              <a:defRPr sz="1200"/>
            </a:lvl4pPr>
            <a:lvl5pPr marL="1714500" lvl="4" indent="-247650">
              <a:spcBef>
                <a:spcPts val="0"/>
              </a:spcBef>
              <a:spcAft>
                <a:spcPts val="0"/>
              </a:spcAft>
              <a:buSzPts val="1600"/>
              <a:buChar char="○"/>
              <a:defRPr sz="1200"/>
            </a:lvl5pPr>
            <a:lvl6pPr marL="2057400" lvl="5" indent="-247650">
              <a:spcBef>
                <a:spcPts val="0"/>
              </a:spcBef>
              <a:spcAft>
                <a:spcPts val="0"/>
              </a:spcAft>
              <a:buSzPts val="1600"/>
              <a:buChar char="■"/>
              <a:defRPr sz="1200"/>
            </a:lvl6pPr>
            <a:lvl7pPr marL="2400300" lvl="6" indent="-247650">
              <a:spcBef>
                <a:spcPts val="0"/>
              </a:spcBef>
              <a:spcAft>
                <a:spcPts val="0"/>
              </a:spcAft>
              <a:buSzPts val="1600"/>
              <a:buChar char="●"/>
              <a:defRPr sz="1200"/>
            </a:lvl7pPr>
            <a:lvl8pPr marL="2743200" lvl="7" indent="-247650">
              <a:spcBef>
                <a:spcPts val="0"/>
              </a:spcBef>
              <a:spcAft>
                <a:spcPts val="0"/>
              </a:spcAft>
              <a:buSzPts val="1600"/>
              <a:buChar char="○"/>
              <a:defRPr sz="1200"/>
            </a:lvl8pPr>
            <a:lvl9pPr marL="3086100" lvl="8" indent="-247650">
              <a:spcBef>
                <a:spcPts val="0"/>
              </a:spcBef>
              <a:spcAft>
                <a:spcPts val="0"/>
              </a:spcAft>
              <a:buSzPts val="1600"/>
              <a:buChar char="■"/>
              <a:defRPr sz="1200"/>
            </a:lvl9pPr>
          </a:lstStyle>
          <a:p>
            <a:endParaRPr/>
          </a:p>
        </p:txBody>
      </p:sp>
      <p:sp>
        <p:nvSpPr>
          <p:cNvPr id="146" name="Google Shape;146;p6"/>
          <p:cNvSpPr txBox="1">
            <a:spLocks noGrp="1"/>
          </p:cNvSpPr>
          <p:nvPr>
            <p:ph type="body" idx="2"/>
          </p:nvPr>
        </p:nvSpPr>
        <p:spPr>
          <a:xfrm>
            <a:off x="2766146" y="1265775"/>
            <a:ext cx="2109825" cy="2823900"/>
          </a:xfrm>
          <a:prstGeom prst="rect">
            <a:avLst/>
          </a:prstGeom>
        </p:spPr>
        <p:txBody>
          <a:bodyPr spcFirstLastPara="1" wrap="square" lIns="0" tIns="0" rIns="0" bIns="0" anchor="t" anchorCtr="0">
            <a:noAutofit/>
          </a:bodyPr>
          <a:lstStyle>
            <a:lvl1pPr marL="342900" lvl="0" indent="-247650">
              <a:spcBef>
                <a:spcPts val="450"/>
              </a:spcBef>
              <a:spcAft>
                <a:spcPts val="0"/>
              </a:spcAft>
              <a:buSzPts val="1600"/>
              <a:buChar char="⦁"/>
              <a:defRPr sz="1200"/>
            </a:lvl1pPr>
            <a:lvl2pPr marL="685800" lvl="1" indent="-247650">
              <a:spcBef>
                <a:spcPts val="0"/>
              </a:spcBef>
              <a:spcAft>
                <a:spcPts val="0"/>
              </a:spcAft>
              <a:buSzPts val="1600"/>
              <a:buChar char="⦁"/>
              <a:defRPr sz="1200"/>
            </a:lvl2pPr>
            <a:lvl3pPr marL="1028700" lvl="2" indent="-247650">
              <a:spcBef>
                <a:spcPts val="0"/>
              </a:spcBef>
              <a:spcAft>
                <a:spcPts val="0"/>
              </a:spcAft>
              <a:buSzPts val="1600"/>
              <a:buChar char="⦁"/>
              <a:defRPr sz="1200"/>
            </a:lvl3pPr>
            <a:lvl4pPr marL="1371600" lvl="3" indent="-247650">
              <a:spcBef>
                <a:spcPts val="0"/>
              </a:spcBef>
              <a:spcAft>
                <a:spcPts val="0"/>
              </a:spcAft>
              <a:buSzPts val="1600"/>
              <a:buChar char="●"/>
              <a:defRPr sz="1200"/>
            </a:lvl4pPr>
            <a:lvl5pPr marL="1714500" lvl="4" indent="-247650">
              <a:spcBef>
                <a:spcPts val="0"/>
              </a:spcBef>
              <a:spcAft>
                <a:spcPts val="0"/>
              </a:spcAft>
              <a:buSzPts val="1600"/>
              <a:buChar char="○"/>
              <a:defRPr sz="1200"/>
            </a:lvl5pPr>
            <a:lvl6pPr marL="2057400" lvl="5" indent="-247650">
              <a:spcBef>
                <a:spcPts val="0"/>
              </a:spcBef>
              <a:spcAft>
                <a:spcPts val="0"/>
              </a:spcAft>
              <a:buSzPts val="1600"/>
              <a:buChar char="■"/>
              <a:defRPr sz="1200"/>
            </a:lvl6pPr>
            <a:lvl7pPr marL="2400300" lvl="6" indent="-247650">
              <a:spcBef>
                <a:spcPts val="0"/>
              </a:spcBef>
              <a:spcAft>
                <a:spcPts val="0"/>
              </a:spcAft>
              <a:buSzPts val="1600"/>
              <a:buChar char="●"/>
              <a:defRPr sz="1200"/>
            </a:lvl7pPr>
            <a:lvl8pPr marL="2743200" lvl="7" indent="-247650">
              <a:spcBef>
                <a:spcPts val="0"/>
              </a:spcBef>
              <a:spcAft>
                <a:spcPts val="0"/>
              </a:spcAft>
              <a:buSzPts val="1600"/>
              <a:buChar char="○"/>
              <a:defRPr sz="1200"/>
            </a:lvl8pPr>
            <a:lvl9pPr marL="3086100" lvl="8" indent="-247650">
              <a:spcBef>
                <a:spcPts val="0"/>
              </a:spcBef>
              <a:spcAft>
                <a:spcPts val="0"/>
              </a:spcAft>
              <a:buSzPts val="1600"/>
              <a:buChar char="■"/>
              <a:defRPr sz="1200"/>
            </a:lvl9pPr>
          </a:lstStyle>
          <a:p>
            <a:endParaRPr/>
          </a:p>
        </p:txBody>
      </p:sp>
      <p:sp>
        <p:nvSpPr>
          <p:cNvPr id="147" name="Google Shape;147;p6"/>
          <p:cNvSpPr txBox="1">
            <a:spLocks noGrp="1"/>
          </p:cNvSpPr>
          <p:nvPr>
            <p:ph type="sldNum" idx="12"/>
          </p:nvPr>
        </p:nvSpPr>
        <p:spPr>
          <a:xfrm>
            <a:off x="6360438" y="4749851"/>
            <a:ext cx="411525"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4767263"/>
            <a:ext cx="1543050" cy="273844"/>
          </a:xfrm>
          <a:prstGeom prst="rect">
            <a:avLst/>
          </a:prstGeom>
        </p:spPr>
        <p:txBody>
          <a:bodyPr lIns="68580" tIns="34290" rIns="68580" bIns="34290"/>
          <a:lstStyle>
            <a:lvl1pPr>
              <a:defRPr/>
            </a:lvl1pPr>
          </a:lstStyle>
          <a:p>
            <a:pPr>
              <a:defRPr/>
            </a:pPr>
            <a:fld id="{DDC00CFA-2957-43D6-9F03-17F4F7783626}" type="datetimeFigureOut">
              <a:rPr lang="en-US"/>
              <a:pPr>
                <a:defRPr/>
              </a:pPr>
              <a:t>3/11/2024</a:t>
            </a:fld>
            <a:endParaRPr lang="en-US"/>
          </a:p>
        </p:txBody>
      </p:sp>
      <p:sp>
        <p:nvSpPr>
          <p:cNvPr id="5" name="Footer Placeholder 4"/>
          <p:cNvSpPr>
            <a:spLocks noGrp="1"/>
          </p:cNvSpPr>
          <p:nvPr>
            <p:ph type="ftr" sz="quarter" idx="11"/>
          </p:nvPr>
        </p:nvSpPr>
        <p:spPr>
          <a:xfrm>
            <a:off x="2271713" y="4767263"/>
            <a:ext cx="2314575" cy="273844"/>
          </a:xfrm>
          <a:prstGeom prst="rect">
            <a:avLst/>
          </a:prstGeom>
        </p:spPr>
        <p:txBody>
          <a:bodyPr lIns="68580" tIns="34290" rIns="68580" bIns="34290"/>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E3261C-1CAE-4EA5-883F-266090707880}" type="slidenum">
              <a:rPr lang="en-US"/>
              <a:pPr/>
              <a:t>‹#›</a:t>
            </a:fld>
            <a:endParaRPr lang="en-US"/>
          </a:p>
        </p:txBody>
      </p:sp>
    </p:spTree>
    <p:extLst>
      <p:ext uri="{BB962C8B-B14F-4D97-AF65-F5344CB8AC3E}">
        <p14:creationId xmlns:p14="http://schemas.microsoft.com/office/powerpoint/2010/main" val="244710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2" name="Google Shape;8;p1"/>
          <p:cNvSpPr txBox="1">
            <a:spLocks noGrp="1"/>
          </p:cNvSpPr>
          <p:nvPr>
            <p:ph type="sldNum" idx="13"/>
          </p:nvPr>
        </p:nvSpPr>
        <p:spPr>
          <a:ln/>
        </p:spPr>
        <p:txBody>
          <a:bodyPr/>
          <a:lstStyle>
            <a:lvl1pPr>
              <a:defRPr/>
            </a:lvl1pPr>
          </a:lstStyle>
          <a:p>
            <a:pPr>
              <a:defRPr/>
            </a:pPr>
            <a:fld id="{0DAA1446-F896-4181-BDB1-E51DC7C3F7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8550" y="369925"/>
            <a:ext cx="4417425" cy="6411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1pPr>
            <a:lvl2pPr lvl="1">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2pPr>
            <a:lvl3pPr lvl="2">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3pPr>
            <a:lvl4pPr lvl="3">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4pPr>
            <a:lvl5pPr lvl="4">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5pPr>
            <a:lvl6pPr lvl="5">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6pPr>
            <a:lvl7pPr lvl="6">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7pPr>
            <a:lvl8pPr lvl="7">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8pPr>
            <a:lvl9pPr lvl="8">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9pPr>
          </a:lstStyle>
          <a:p>
            <a:endParaRPr/>
          </a:p>
        </p:txBody>
      </p:sp>
      <p:sp>
        <p:nvSpPr>
          <p:cNvPr id="7" name="Google Shape;7;p1"/>
          <p:cNvSpPr txBox="1">
            <a:spLocks noGrp="1"/>
          </p:cNvSpPr>
          <p:nvPr>
            <p:ph type="body" idx="1"/>
          </p:nvPr>
        </p:nvSpPr>
        <p:spPr>
          <a:xfrm>
            <a:off x="458550" y="1265783"/>
            <a:ext cx="4417425" cy="27861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600"/>
              </a:spcBef>
              <a:spcAft>
                <a:spcPts val="0"/>
              </a:spcAft>
              <a:buClr>
                <a:schemeClr val="accent2"/>
              </a:buClr>
              <a:buSzPts val="2000"/>
              <a:buFont typeface="Red Hat Text"/>
              <a:buChar char="⦁"/>
              <a:defRPr sz="2000">
                <a:solidFill>
                  <a:schemeClr val="dk1"/>
                </a:solidFill>
                <a:latin typeface="Red Hat Text"/>
                <a:ea typeface="Red Hat Text"/>
                <a:cs typeface="Red Hat Text"/>
                <a:sym typeface="Red Hat Text"/>
              </a:defRPr>
            </a:lvl1pPr>
            <a:lvl2pPr marL="914400" lvl="1" indent="-355600">
              <a:lnSpc>
                <a:spcPct val="115000"/>
              </a:lnSpc>
              <a:spcBef>
                <a:spcPts val="0"/>
              </a:spcBef>
              <a:spcAft>
                <a:spcPts val="0"/>
              </a:spcAft>
              <a:buClr>
                <a:schemeClr val="accent3"/>
              </a:buClr>
              <a:buSzPts val="2000"/>
              <a:buFont typeface="Red Hat Text"/>
              <a:buChar char="⦁"/>
              <a:defRPr sz="2000">
                <a:solidFill>
                  <a:schemeClr val="dk1"/>
                </a:solidFill>
                <a:latin typeface="Red Hat Text"/>
                <a:ea typeface="Red Hat Text"/>
                <a:cs typeface="Red Hat Text"/>
                <a:sym typeface="Red Hat Text"/>
              </a:defRPr>
            </a:lvl2pPr>
            <a:lvl3pPr marL="1371600" lvl="2" indent="-355600">
              <a:lnSpc>
                <a:spcPct val="115000"/>
              </a:lnSpc>
              <a:spcBef>
                <a:spcPts val="0"/>
              </a:spcBef>
              <a:spcAft>
                <a:spcPts val="0"/>
              </a:spcAft>
              <a:buClr>
                <a:schemeClr val="accent4"/>
              </a:buClr>
              <a:buSzPts val="2000"/>
              <a:buFont typeface="Red Hat Text"/>
              <a:buChar char="⦁"/>
              <a:defRPr sz="2000">
                <a:solidFill>
                  <a:schemeClr val="dk1"/>
                </a:solidFill>
                <a:latin typeface="Red Hat Text"/>
                <a:ea typeface="Red Hat Text"/>
                <a:cs typeface="Red Hat Text"/>
                <a:sym typeface="Red Hat Text"/>
              </a:defRPr>
            </a:lvl3pPr>
            <a:lvl4pPr marL="1828800" lvl="3"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4pPr>
            <a:lvl5pPr marL="2286000" lvl="4"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5pPr>
            <a:lvl6pPr marL="2743200" lvl="5"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6pPr>
            <a:lvl7pPr marL="3200400" lvl="6"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7pPr>
            <a:lvl8pPr marL="3657600" lvl="7"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8pPr>
            <a:lvl9pPr marL="4114800" lvl="8"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6360438" y="4749851"/>
            <a:ext cx="411525" cy="393600"/>
          </a:xfrm>
          <a:prstGeom prst="rect">
            <a:avLst/>
          </a:prstGeom>
          <a:noFill/>
          <a:ln>
            <a:noFill/>
          </a:ln>
        </p:spPr>
        <p:txBody>
          <a:bodyPr spcFirstLastPara="1" wrap="square" lIns="0" tIns="0" rIns="0" bIns="0" anchor="ctr" anchorCtr="0">
            <a:noAutofit/>
          </a:bodyPr>
          <a:lstStyle>
            <a:lvl1pPr lvl="0" algn="r">
              <a:buNone/>
              <a:defRPr sz="900">
                <a:solidFill>
                  <a:schemeClr val="lt1"/>
                </a:solidFill>
                <a:latin typeface="Red Hat Text"/>
                <a:ea typeface="Red Hat Text"/>
                <a:cs typeface="Red Hat Text"/>
                <a:sym typeface="Red Hat Text"/>
              </a:defRPr>
            </a:lvl1pPr>
            <a:lvl2pPr lvl="1" algn="r">
              <a:buNone/>
              <a:defRPr sz="900">
                <a:solidFill>
                  <a:schemeClr val="lt1"/>
                </a:solidFill>
                <a:latin typeface="Red Hat Text"/>
                <a:ea typeface="Red Hat Text"/>
                <a:cs typeface="Red Hat Text"/>
                <a:sym typeface="Red Hat Text"/>
              </a:defRPr>
            </a:lvl2pPr>
            <a:lvl3pPr lvl="2" algn="r">
              <a:buNone/>
              <a:defRPr sz="900">
                <a:solidFill>
                  <a:schemeClr val="lt1"/>
                </a:solidFill>
                <a:latin typeface="Red Hat Text"/>
                <a:ea typeface="Red Hat Text"/>
                <a:cs typeface="Red Hat Text"/>
                <a:sym typeface="Red Hat Text"/>
              </a:defRPr>
            </a:lvl3pPr>
            <a:lvl4pPr lvl="3" algn="r">
              <a:buNone/>
              <a:defRPr sz="900">
                <a:solidFill>
                  <a:schemeClr val="lt1"/>
                </a:solidFill>
                <a:latin typeface="Red Hat Text"/>
                <a:ea typeface="Red Hat Text"/>
                <a:cs typeface="Red Hat Text"/>
                <a:sym typeface="Red Hat Text"/>
              </a:defRPr>
            </a:lvl4pPr>
            <a:lvl5pPr lvl="4" algn="r">
              <a:buNone/>
              <a:defRPr sz="900">
                <a:solidFill>
                  <a:schemeClr val="lt1"/>
                </a:solidFill>
                <a:latin typeface="Red Hat Text"/>
                <a:ea typeface="Red Hat Text"/>
                <a:cs typeface="Red Hat Text"/>
                <a:sym typeface="Red Hat Text"/>
              </a:defRPr>
            </a:lvl5pPr>
            <a:lvl6pPr lvl="5" algn="r">
              <a:buNone/>
              <a:defRPr sz="900">
                <a:solidFill>
                  <a:schemeClr val="lt1"/>
                </a:solidFill>
                <a:latin typeface="Red Hat Text"/>
                <a:ea typeface="Red Hat Text"/>
                <a:cs typeface="Red Hat Text"/>
                <a:sym typeface="Red Hat Text"/>
              </a:defRPr>
            </a:lvl6pPr>
            <a:lvl7pPr lvl="6" algn="r">
              <a:buNone/>
              <a:defRPr sz="900">
                <a:solidFill>
                  <a:schemeClr val="lt1"/>
                </a:solidFill>
                <a:latin typeface="Red Hat Text"/>
                <a:ea typeface="Red Hat Text"/>
                <a:cs typeface="Red Hat Text"/>
                <a:sym typeface="Red Hat Text"/>
              </a:defRPr>
            </a:lvl7pPr>
            <a:lvl8pPr lvl="7" algn="r">
              <a:buNone/>
              <a:defRPr sz="900">
                <a:solidFill>
                  <a:schemeClr val="lt1"/>
                </a:solidFill>
                <a:latin typeface="Red Hat Text"/>
                <a:ea typeface="Red Hat Text"/>
                <a:cs typeface="Red Hat Text"/>
                <a:sym typeface="Red Hat Text"/>
              </a:defRPr>
            </a:lvl8pPr>
            <a:lvl9pPr lvl="8" algn="r">
              <a:buNone/>
              <a:defRPr sz="900">
                <a:solidFill>
                  <a:schemeClr val="lt1"/>
                </a:solidFill>
                <a:latin typeface="Red Hat Text"/>
                <a:ea typeface="Red Hat Text"/>
                <a:cs typeface="Red Hat Text"/>
                <a:sym typeface="Red Hat Text"/>
              </a:defRPr>
            </a:lvl9pPr>
          </a:lstStyle>
          <a:p>
            <a:fld id="{00000000-1234-1234-1234-123412341234}" type="slidenum">
              <a:rPr lang="en" smtClean="0"/>
              <a:pPr/>
              <a:t>‹#›</a:t>
            </a:fld>
            <a:endParaRPr lang="en"/>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61" r:id="rId3"/>
    <p:sldLayoutId id="214748366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g"/></Relationships>
</file>

<file path=ppt/slides/_rels/slide3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3.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4.jp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1</a:t>
            </a:fld>
            <a:endParaRPr lang="en"/>
          </a:p>
        </p:txBody>
      </p:sp>
      <p:sp>
        <p:nvSpPr>
          <p:cNvPr id="5" name="Rounded Rectangle 4"/>
          <p:cNvSpPr/>
          <p:nvPr/>
        </p:nvSpPr>
        <p:spPr>
          <a:xfrm>
            <a:off x="622217" y="1366341"/>
            <a:ext cx="5829300" cy="12573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110000"/>
              </a:lnSpc>
            </a:pPr>
            <a:r>
              <a:rPr lang="en-US" sz="2100" b="1" dirty="0">
                <a:ln w="0"/>
                <a:solidFill>
                  <a:schemeClr val="tx1"/>
                </a:solidFill>
              </a:rPr>
              <a:t>CHẾ ĐỘ DINH DƯỠNG VÀ VẬN ĐỘNG </a:t>
            </a:r>
          </a:p>
          <a:p>
            <a:pPr algn="ctr">
              <a:lnSpc>
                <a:spcPct val="110000"/>
              </a:lnSpc>
            </a:pPr>
            <a:r>
              <a:rPr lang="en-US" sz="2100" b="1" dirty="0">
                <a:ln w="0"/>
                <a:solidFill>
                  <a:schemeClr val="tx1"/>
                </a:solidFill>
              </a:rPr>
              <a:t>CHO TRẺ THỪA CÂN – BÉO PHÌ </a:t>
            </a:r>
          </a:p>
          <a:p>
            <a:pPr algn="ctr">
              <a:lnSpc>
                <a:spcPct val="110000"/>
              </a:lnSpc>
            </a:pPr>
            <a:r>
              <a:rPr lang="en-US" sz="2100" b="1" dirty="0">
                <a:ln w="0"/>
                <a:solidFill>
                  <a:schemeClr val="tx1"/>
                </a:solidFill>
              </a:rPr>
              <a:t>Ở LỨA TUỔI HỌC ĐƯỜNG</a:t>
            </a:r>
          </a:p>
        </p:txBody>
      </p:sp>
      <p:sp>
        <p:nvSpPr>
          <p:cNvPr id="6" name="Rectangle 5"/>
          <p:cNvSpPr/>
          <p:nvPr/>
        </p:nvSpPr>
        <p:spPr>
          <a:xfrm>
            <a:off x="836142" y="209550"/>
            <a:ext cx="5657850" cy="85725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vi-VN" sz="1800" b="1" dirty="0">
                <a:solidFill>
                  <a:srgbClr val="0000CC"/>
                </a:solidFill>
              </a:rPr>
              <a:t>TRUNG TÂM Y TẾ QUẬN LONG BIÊN</a:t>
            </a:r>
          </a:p>
          <a:p>
            <a:pPr algn="ctr"/>
            <a:r>
              <a:rPr lang="en-US" altLang="vi-VN" sz="1800" b="1" dirty="0">
                <a:solidFill>
                  <a:srgbClr val="0000CC"/>
                </a:solidFill>
              </a:rPr>
              <a:t>KHOA Y TẾ CÔNG CỘNG VÀ ATTP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08" y="3219236"/>
            <a:ext cx="1748642" cy="12665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051" y="3219237"/>
            <a:ext cx="1864868" cy="123107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138" y="3200400"/>
            <a:ext cx="1750013" cy="1249910"/>
          </a:xfrm>
          <a:prstGeom prst="rect">
            <a:avLst/>
          </a:prstGeom>
        </p:spPr>
      </p:pic>
    </p:spTree>
    <p:extLst>
      <p:ext uri="{BB962C8B-B14F-4D97-AF65-F5344CB8AC3E}">
        <p14:creationId xmlns:p14="http://schemas.microsoft.com/office/powerpoint/2010/main" val="203828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8550" y="685800"/>
            <a:ext cx="4417425" cy="480825"/>
          </a:xfrm>
        </p:spPr>
        <p:txBody>
          <a:bodyPr/>
          <a:lstStyle/>
          <a:p>
            <a:r>
              <a:rPr lang="en-US" sz="2400" dirty="0">
                <a:solidFill>
                  <a:schemeClr val="tx2">
                    <a:lumMod val="10000"/>
                  </a:schemeClr>
                </a:solidFill>
                <a:latin typeface="+mj-lt"/>
              </a:rPr>
              <a:t>3. </a:t>
            </a:r>
            <a:r>
              <a:rPr lang="en-US" sz="2400" dirty="0" err="1">
                <a:solidFill>
                  <a:schemeClr val="tx2">
                    <a:lumMod val="10000"/>
                  </a:schemeClr>
                </a:solidFill>
                <a:latin typeface="+mj-lt"/>
              </a:rPr>
              <a:t>Hậu</a:t>
            </a:r>
            <a:r>
              <a:rPr lang="en-US" sz="2400" dirty="0">
                <a:solidFill>
                  <a:schemeClr val="tx2">
                    <a:lumMod val="10000"/>
                  </a:schemeClr>
                </a:solidFill>
                <a:latin typeface="+mj-lt"/>
              </a:rPr>
              <a:t> </a:t>
            </a:r>
            <a:r>
              <a:rPr lang="en-US" sz="2400" dirty="0" err="1">
                <a:solidFill>
                  <a:schemeClr val="tx2">
                    <a:lumMod val="10000"/>
                  </a:schemeClr>
                </a:solidFill>
                <a:latin typeface="+mj-lt"/>
              </a:rPr>
              <a:t>quả</a:t>
            </a:r>
            <a:r>
              <a:rPr lang="en-US" sz="2400" dirty="0">
                <a:solidFill>
                  <a:schemeClr val="tx2">
                    <a:lumMod val="10000"/>
                  </a:schemeClr>
                </a:solidFill>
                <a:latin typeface="+mj-lt"/>
              </a:rPr>
              <a:t> </a:t>
            </a:r>
            <a:r>
              <a:rPr lang="en-US" sz="2400" dirty="0" err="1">
                <a:solidFill>
                  <a:schemeClr val="tx2">
                    <a:lumMod val="10000"/>
                  </a:schemeClr>
                </a:solidFill>
                <a:latin typeface="+mj-lt"/>
              </a:rPr>
              <a:t>Thừa</a:t>
            </a:r>
            <a:r>
              <a:rPr lang="en-US" sz="2400" dirty="0">
                <a:solidFill>
                  <a:schemeClr val="tx2">
                    <a:lumMod val="10000"/>
                  </a:schemeClr>
                </a:solidFill>
                <a:latin typeface="+mj-lt"/>
              </a:rPr>
              <a:t> </a:t>
            </a:r>
            <a:r>
              <a:rPr lang="en-US" sz="2400" dirty="0" err="1">
                <a:solidFill>
                  <a:schemeClr val="tx2">
                    <a:lumMod val="10000"/>
                  </a:schemeClr>
                </a:solidFill>
                <a:latin typeface="+mj-lt"/>
              </a:rPr>
              <a:t>cân</a:t>
            </a:r>
            <a:r>
              <a:rPr lang="en-US" sz="2400" dirty="0">
                <a:solidFill>
                  <a:schemeClr val="tx2">
                    <a:lumMod val="10000"/>
                  </a:schemeClr>
                </a:solidFill>
                <a:latin typeface="+mj-lt"/>
              </a:rPr>
              <a:t> </a:t>
            </a:r>
            <a:r>
              <a:rPr lang="en-US" sz="2400" dirty="0" err="1">
                <a:solidFill>
                  <a:schemeClr val="tx2">
                    <a:lumMod val="10000"/>
                  </a:schemeClr>
                </a:solidFill>
                <a:latin typeface="+mj-lt"/>
              </a:rPr>
              <a:t>béo</a:t>
            </a:r>
            <a:r>
              <a:rPr lang="en-US" sz="2400" dirty="0">
                <a:solidFill>
                  <a:schemeClr val="tx2">
                    <a:lumMod val="10000"/>
                  </a:schemeClr>
                </a:solidFill>
                <a:latin typeface="+mj-lt"/>
              </a:rPr>
              <a:t> </a:t>
            </a:r>
            <a:r>
              <a:rPr lang="en-US" sz="2400" dirty="0" err="1">
                <a:solidFill>
                  <a:schemeClr val="tx2">
                    <a:lumMod val="10000"/>
                  </a:schemeClr>
                </a:solidFill>
                <a:latin typeface="+mj-lt"/>
              </a:rPr>
              <a:t>phì</a:t>
            </a:r>
            <a:endParaRPr lang="en-US" sz="2400" dirty="0">
              <a:solidFill>
                <a:schemeClr val="tx2">
                  <a:lumMod val="10000"/>
                </a:schemeClr>
              </a:solidFill>
              <a:latin typeface="+mj-lt"/>
            </a:endParaRPr>
          </a:p>
        </p:txBody>
      </p:sp>
      <p:sp>
        <p:nvSpPr>
          <p:cNvPr id="3" name="Content Placeholder 2"/>
          <p:cNvSpPr>
            <a:spLocks noGrp="1"/>
          </p:cNvSpPr>
          <p:nvPr>
            <p:ph idx="1"/>
          </p:nvPr>
        </p:nvSpPr>
        <p:spPr>
          <a:xfrm>
            <a:off x="471488" y="1312665"/>
            <a:ext cx="6157912" cy="3145036"/>
          </a:xfrm>
        </p:spPr>
        <p:txBody>
          <a:bodyPr rtlCol="0">
            <a:normAutofit fontScale="92500" lnSpcReduction="10000"/>
          </a:bodyPr>
          <a:lstStyle/>
          <a:p>
            <a:pPr>
              <a:buFontTx/>
              <a:buChar char="-"/>
              <a:defRPr/>
            </a:pPr>
            <a:r>
              <a:rPr lang="vi-VN" sz="1900" dirty="0">
                <a:latin typeface="+mn-lt"/>
              </a:rPr>
              <a:t>Ảnh hưởng chất lượng cuộc sống</a:t>
            </a:r>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r>
              <a:rPr lang="en-US" dirty="0">
                <a:latin typeface="Times New Roman" pitchFamily="18" charset="0"/>
                <a:cs typeface="Times New Roman" pitchFamily="18" charset="0"/>
              </a:rPr>
              <a:t>* </a:t>
            </a:r>
            <a:r>
              <a:rPr lang="en-US" sz="1900" dirty="0">
                <a:latin typeface="+mj-lt"/>
                <a:cs typeface="Times New Roman" pitchFamily="18" charset="0"/>
              </a:rPr>
              <a:t>Bệnh nhi 9t (HN), chỉ số HbA1c </a:t>
            </a:r>
            <a:r>
              <a:rPr lang="en-US" sz="1900" dirty="0">
                <a:solidFill>
                  <a:srgbClr val="FF0000"/>
                </a:solidFill>
                <a:latin typeface="+mj-lt"/>
                <a:cs typeface="Times New Roman" pitchFamily="18" charset="0"/>
              </a:rPr>
              <a:t>11,7%</a:t>
            </a:r>
            <a:r>
              <a:rPr lang="en-US" sz="1900" dirty="0">
                <a:latin typeface="+mj-lt"/>
                <a:cs typeface="Times New Roman" pitchFamily="18" charset="0"/>
              </a:rPr>
              <a:t> =&gt; điều trị suốt đời</a:t>
            </a:r>
            <a:endParaRPr lang="vi-VN" dirty="0">
              <a:latin typeface="+mj-lt"/>
              <a:cs typeface="Times New Roman" pitchFamily="18" charset="0"/>
            </a:endParaRPr>
          </a:p>
          <a:p>
            <a:pPr marL="0" indent="0">
              <a:buNone/>
              <a:defRPr/>
            </a:pPr>
            <a:endParaRPr lang="en-US" dirty="0"/>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l="2505" t="2" r="57211" b="2815"/>
          <a:stretch>
            <a:fillRect/>
          </a:stretch>
        </p:blipFill>
        <p:spPr bwMode="auto">
          <a:xfrm>
            <a:off x="4356348" y="1456878"/>
            <a:ext cx="1588592" cy="214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A picture containing person, sitting, indoor, littl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828800"/>
            <a:ext cx="2210098" cy="177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p:cNvSpPr/>
          <p:nvPr/>
        </p:nvSpPr>
        <p:spPr>
          <a:xfrm>
            <a:off x="3110211" y="2027932"/>
            <a:ext cx="804565"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n-US" sz="1050"/>
          </a:p>
        </p:txBody>
      </p:sp>
    </p:spTree>
    <p:extLst>
      <p:ext uri="{BB962C8B-B14F-4D97-AF65-F5344CB8AC3E}">
        <p14:creationId xmlns:p14="http://schemas.microsoft.com/office/powerpoint/2010/main" val="390334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848321"/>
            <a:ext cx="5915025" cy="314325"/>
          </a:xfrm>
        </p:spPr>
        <p:txBody>
          <a:bodyPr rtlCol="0">
            <a:normAutofit fontScale="90000"/>
          </a:bodyPr>
          <a:lstStyle/>
          <a:p>
            <a:pPr>
              <a:defRPr/>
            </a:pPr>
            <a:r>
              <a:rPr lang="en-US" dirty="0">
                <a:solidFill>
                  <a:schemeClr val="tx2">
                    <a:lumMod val="10000"/>
                  </a:schemeClr>
                </a:solidFill>
                <a:latin typeface="+mj-lt"/>
              </a:rPr>
              <a:t>3. </a:t>
            </a:r>
            <a:r>
              <a:rPr lang="en-US" dirty="0" err="1">
                <a:solidFill>
                  <a:schemeClr val="tx2">
                    <a:lumMod val="10000"/>
                  </a:schemeClr>
                </a:solidFill>
                <a:latin typeface="+mj-lt"/>
              </a:rPr>
              <a:t>Hậu</a:t>
            </a:r>
            <a:r>
              <a:rPr lang="en-US" dirty="0">
                <a:solidFill>
                  <a:schemeClr val="tx2">
                    <a:lumMod val="10000"/>
                  </a:schemeClr>
                </a:solidFill>
                <a:latin typeface="+mj-lt"/>
              </a:rPr>
              <a:t> </a:t>
            </a:r>
            <a:r>
              <a:rPr lang="en-US" dirty="0" err="1">
                <a:solidFill>
                  <a:schemeClr val="tx2">
                    <a:lumMod val="10000"/>
                  </a:schemeClr>
                </a:solidFill>
                <a:latin typeface="+mj-lt"/>
              </a:rPr>
              <a:t>quả</a:t>
            </a:r>
            <a:r>
              <a:rPr lang="en-US" dirty="0">
                <a:solidFill>
                  <a:schemeClr val="tx2">
                    <a:lumMod val="10000"/>
                  </a:schemeClr>
                </a:solidFill>
                <a:latin typeface="+mj-lt"/>
              </a:rPr>
              <a:t> </a:t>
            </a:r>
            <a:r>
              <a:rPr lang="en-US" dirty="0" err="1">
                <a:solidFill>
                  <a:schemeClr val="tx2">
                    <a:lumMod val="10000"/>
                  </a:schemeClr>
                </a:solidFill>
                <a:latin typeface="+mj-lt"/>
              </a:rPr>
              <a:t>Thừa</a:t>
            </a:r>
            <a:r>
              <a:rPr lang="en-US" dirty="0">
                <a:solidFill>
                  <a:schemeClr val="tx2">
                    <a:lumMod val="10000"/>
                  </a:schemeClr>
                </a:solidFill>
                <a:latin typeface="+mj-lt"/>
              </a:rPr>
              <a:t> </a:t>
            </a:r>
            <a:r>
              <a:rPr lang="en-US" dirty="0" err="1">
                <a:solidFill>
                  <a:schemeClr val="tx2">
                    <a:lumMod val="10000"/>
                  </a:schemeClr>
                </a:solidFill>
                <a:latin typeface="+mj-lt"/>
              </a:rPr>
              <a:t>cân</a:t>
            </a:r>
            <a:r>
              <a:rPr lang="en-US" dirty="0">
                <a:solidFill>
                  <a:schemeClr val="tx2">
                    <a:lumMod val="10000"/>
                  </a:schemeClr>
                </a:solidFill>
                <a:latin typeface="+mj-lt"/>
              </a:rPr>
              <a:t> </a:t>
            </a:r>
            <a:r>
              <a:rPr lang="en-US" dirty="0" err="1">
                <a:solidFill>
                  <a:schemeClr val="tx2">
                    <a:lumMod val="10000"/>
                  </a:schemeClr>
                </a:solidFill>
                <a:latin typeface="+mj-lt"/>
              </a:rPr>
              <a:t>béo</a:t>
            </a:r>
            <a:r>
              <a:rPr lang="en-US" dirty="0">
                <a:solidFill>
                  <a:schemeClr val="tx2">
                    <a:lumMod val="10000"/>
                  </a:schemeClr>
                </a:solidFill>
                <a:latin typeface="+mj-lt"/>
              </a:rPr>
              <a:t> </a:t>
            </a:r>
            <a:r>
              <a:rPr lang="en-US" dirty="0" err="1">
                <a:solidFill>
                  <a:schemeClr val="tx2">
                    <a:lumMod val="10000"/>
                  </a:schemeClr>
                </a:solidFill>
                <a:latin typeface="+mj-lt"/>
              </a:rPr>
              <a:t>phì</a:t>
            </a:r>
            <a:endParaRPr lang="en-US" b="1" dirty="0">
              <a:latin typeface="+mj-lt"/>
            </a:endParaRPr>
          </a:p>
        </p:txBody>
      </p:sp>
      <p:sp>
        <p:nvSpPr>
          <p:cNvPr id="3" name="Content Placeholder 2"/>
          <p:cNvSpPr>
            <a:spLocks noGrp="1"/>
          </p:cNvSpPr>
          <p:nvPr>
            <p:ph idx="1"/>
          </p:nvPr>
        </p:nvSpPr>
        <p:spPr>
          <a:xfrm>
            <a:off x="471488" y="1247478"/>
            <a:ext cx="5915025" cy="2870002"/>
          </a:xfrm>
        </p:spPr>
        <p:txBody>
          <a:bodyPr rtlCol="0">
            <a:normAutofit/>
          </a:bodyPr>
          <a:lstStyle/>
          <a:p>
            <a:pPr>
              <a:buFontTx/>
              <a:buChar char="-"/>
              <a:defRPr/>
            </a:pPr>
            <a:r>
              <a:rPr lang="vi-VN" dirty="0">
                <a:latin typeface="+mn-lt"/>
              </a:rPr>
              <a:t>Ảnh hưởng đến tâm lý của trẻ</a:t>
            </a:r>
          </a:p>
          <a:p>
            <a:pPr marL="0" indent="0">
              <a:buNone/>
              <a:defRPr/>
            </a:pPr>
            <a:endParaRPr lang="en-US" dirty="0"/>
          </a:p>
        </p:txBody>
      </p:sp>
      <p:pic>
        <p:nvPicPr>
          <p:cNvPr id="10244" name="Picture 4" descr="A picture containing text, clipar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93" y="1932140"/>
            <a:ext cx="2536031" cy="222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Text&#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32140"/>
            <a:ext cx="2613719" cy="222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06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457200" y="857250"/>
            <a:ext cx="5915025" cy="342900"/>
          </a:xfrm>
        </p:spPr>
        <p:txBody>
          <a:bodyPr/>
          <a:lstStyle/>
          <a:p>
            <a:pPr algn="ctr" eaLnBrk="1" hangingPunct="1"/>
            <a:r>
              <a:rPr lang="vi-VN" dirty="0">
                <a:solidFill>
                  <a:schemeClr val="tx2">
                    <a:lumMod val="10000"/>
                  </a:schemeClr>
                </a:solidFill>
                <a:latin typeface="+mn-lt"/>
              </a:rPr>
              <a:t>Nhận biết trẻ TC</a:t>
            </a:r>
            <a:r>
              <a:rPr lang="en-US" dirty="0">
                <a:solidFill>
                  <a:schemeClr val="tx2">
                    <a:lumMod val="10000"/>
                  </a:schemeClr>
                </a:solidFill>
                <a:latin typeface="+mn-lt"/>
              </a:rPr>
              <a:t> - </a:t>
            </a:r>
            <a:r>
              <a:rPr lang="vi-VN" dirty="0">
                <a:solidFill>
                  <a:schemeClr val="tx2">
                    <a:lumMod val="10000"/>
                  </a:schemeClr>
                </a:solidFill>
                <a:latin typeface="+mn-lt"/>
              </a:rPr>
              <a:t>BP</a:t>
            </a:r>
            <a:endParaRPr lang="en-US" dirty="0">
              <a:solidFill>
                <a:schemeClr val="tx2">
                  <a:lumMod val="10000"/>
                </a:schemeClr>
              </a:solidFill>
              <a:latin typeface="+mn-lt"/>
            </a:endParaRPr>
          </a:p>
        </p:txBody>
      </p:sp>
      <p:pic>
        <p:nvPicPr>
          <p:cNvPr id="51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71488" y="1510903"/>
            <a:ext cx="3445967" cy="2718197"/>
          </a:xfrm>
        </p:spPr>
      </p:pic>
      <p:sp>
        <p:nvSpPr>
          <p:cNvPr id="5" name="Oval 4"/>
          <p:cNvSpPr/>
          <p:nvPr/>
        </p:nvSpPr>
        <p:spPr>
          <a:xfrm>
            <a:off x="1840409" y="1600200"/>
            <a:ext cx="2077046" cy="265122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n-US" sz="1050"/>
          </a:p>
        </p:txBody>
      </p:sp>
      <p:sp>
        <p:nvSpPr>
          <p:cNvPr id="6" name="Rounded Rectangle 5"/>
          <p:cNvSpPr/>
          <p:nvPr/>
        </p:nvSpPr>
        <p:spPr>
          <a:xfrm>
            <a:off x="4052292" y="1588384"/>
            <a:ext cx="2272606" cy="326936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defRPr/>
            </a:pPr>
            <a:r>
              <a:rPr lang="en-US" sz="1575" dirty="0">
                <a:solidFill>
                  <a:schemeClr val="tx1"/>
                </a:solidFill>
              </a:rPr>
              <a:t>- </a:t>
            </a:r>
            <a:r>
              <a:rPr lang="vi-VN" sz="1575" dirty="0">
                <a:solidFill>
                  <a:schemeClr val="tx1"/>
                </a:solidFill>
              </a:rPr>
              <a:t>Tăng cân rất nhanh so với bạn bè cùng lứa.</a:t>
            </a:r>
          </a:p>
          <a:p>
            <a:pPr>
              <a:defRPr/>
            </a:pPr>
            <a:r>
              <a:rPr lang="en-US" sz="1575" dirty="0">
                <a:solidFill>
                  <a:schemeClr val="tx1"/>
                </a:solidFill>
              </a:rPr>
              <a:t>- </a:t>
            </a:r>
            <a:r>
              <a:rPr lang="vi-VN" sz="1575" dirty="0">
                <a:solidFill>
                  <a:schemeClr val="tx1"/>
                </a:solidFill>
              </a:rPr>
              <a:t>Cổ có ngấn mỡ lớn.</a:t>
            </a:r>
          </a:p>
          <a:p>
            <a:pPr>
              <a:defRPr/>
            </a:pPr>
            <a:r>
              <a:rPr lang="en-US" sz="1575" dirty="0">
                <a:solidFill>
                  <a:schemeClr val="tx1"/>
                </a:solidFill>
              </a:rPr>
              <a:t>- </a:t>
            </a:r>
            <a:r>
              <a:rPr lang="vi-VN" sz="1575" dirty="0">
                <a:solidFill>
                  <a:schemeClr val="tx1"/>
                </a:solidFill>
              </a:rPr>
              <a:t>Mặt tròn, má phính và xệ.</a:t>
            </a:r>
            <a:endParaRPr lang="en-US" sz="1575" dirty="0">
              <a:solidFill>
                <a:schemeClr val="tx1"/>
              </a:solidFill>
            </a:endParaRPr>
          </a:p>
          <a:p>
            <a:pPr>
              <a:defRPr/>
            </a:pPr>
            <a:r>
              <a:rPr lang="en-US" sz="1575" dirty="0">
                <a:solidFill>
                  <a:schemeClr val="tx1"/>
                </a:solidFill>
              </a:rPr>
              <a:t>- </a:t>
            </a:r>
            <a:r>
              <a:rPr lang="vi-VN" sz="1575" dirty="0">
                <a:solidFill>
                  <a:schemeClr val="tx1"/>
                </a:solidFill>
              </a:rPr>
              <a:t>Mỡ bụng dày, mỡ bẹn, ngực, đùi, nách đều nhiều</a:t>
            </a:r>
            <a:r>
              <a:rPr lang="en-US" sz="1575" dirty="0">
                <a:solidFill>
                  <a:schemeClr val="tx1"/>
                </a:solidFill>
              </a:rPr>
              <a:t>.</a:t>
            </a:r>
          </a:p>
          <a:p>
            <a:pPr>
              <a:defRPr/>
            </a:pPr>
            <a:r>
              <a:rPr lang="en-US" sz="1575" dirty="0">
                <a:solidFill>
                  <a:schemeClr val="tx1"/>
                </a:solidFill>
              </a:rPr>
              <a:t>- </a:t>
            </a:r>
            <a:r>
              <a:rPr lang="en-US" sz="1575" dirty="0" err="1">
                <a:solidFill>
                  <a:schemeClr val="tx1"/>
                </a:solidFill>
              </a:rPr>
              <a:t>Vết</a:t>
            </a:r>
            <a:r>
              <a:rPr lang="en-US" sz="1575" dirty="0">
                <a:solidFill>
                  <a:schemeClr val="tx1"/>
                </a:solidFill>
              </a:rPr>
              <a:t> </a:t>
            </a:r>
            <a:r>
              <a:rPr lang="en-US" sz="1575" dirty="0" err="1">
                <a:solidFill>
                  <a:schemeClr val="tx1"/>
                </a:solidFill>
              </a:rPr>
              <a:t>rạn</a:t>
            </a:r>
            <a:r>
              <a:rPr lang="en-US" sz="1575" dirty="0">
                <a:solidFill>
                  <a:schemeClr val="tx1"/>
                </a:solidFill>
              </a:rPr>
              <a:t> da </a:t>
            </a:r>
            <a:r>
              <a:rPr lang="en-US" sz="1575" dirty="0" err="1">
                <a:solidFill>
                  <a:schemeClr val="tx1"/>
                </a:solidFill>
              </a:rPr>
              <a:t>đùi</a:t>
            </a:r>
            <a:r>
              <a:rPr lang="en-US" sz="1575" dirty="0">
                <a:solidFill>
                  <a:schemeClr val="tx1"/>
                </a:solidFill>
              </a:rPr>
              <a:t>, </a:t>
            </a:r>
            <a:r>
              <a:rPr lang="en-US" sz="1575" dirty="0" err="1">
                <a:solidFill>
                  <a:schemeClr val="tx1"/>
                </a:solidFill>
              </a:rPr>
              <a:t>vết</a:t>
            </a:r>
            <a:r>
              <a:rPr lang="en-US" sz="1575" dirty="0">
                <a:solidFill>
                  <a:schemeClr val="tx1"/>
                </a:solidFill>
              </a:rPr>
              <a:t> </a:t>
            </a:r>
            <a:r>
              <a:rPr lang="en-US" sz="1575" dirty="0" err="1">
                <a:solidFill>
                  <a:schemeClr val="tx1"/>
                </a:solidFill>
              </a:rPr>
              <a:t>đen</a:t>
            </a:r>
            <a:r>
              <a:rPr lang="en-US" sz="1575" dirty="0">
                <a:solidFill>
                  <a:schemeClr val="tx1"/>
                </a:solidFill>
              </a:rPr>
              <a:t> ở </a:t>
            </a:r>
            <a:r>
              <a:rPr lang="en-US" sz="1575" dirty="0" err="1">
                <a:solidFill>
                  <a:schemeClr val="tx1"/>
                </a:solidFill>
              </a:rPr>
              <a:t>các</a:t>
            </a:r>
            <a:r>
              <a:rPr lang="en-US" sz="1575" dirty="0">
                <a:solidFill>
                  <a:schemeClr val="tx1"/>
                </a:solidFill>
              </a:rPr>
              <a:t> </a:t>
            </a:r>
            <a:r>
              <a:rPr lang="en-US" sz="1575" dirty="0" err="1">
                <a:solidFill>
                  <a:schemeClr val="tx1"/>
                </a:solidFill>
              </a:rPr>
              <a:t>nếp</a:t>
            </a:r>
            <a:r>
              <a:rPr lang="en-US" sz="1575" dirty="0">
                <a:solidFill>
                  <a:schemeClr val="tx1"/>
                </a:solidFill>
              </a:rPr>
              <a:t> </a:t>
            </a:r>
            <a:r>
              <a:rPr lang="en-US" sz="1575" dirty="0" err="1">
                <a:solidFill>
                  <a:schemeClr val="tx1"/>
                </a:solidFill>
              </a:rPr>
              <a:t>gấp</a:t>
            </a:r>
            <a:r>
              <a:rPr lang="en-US" sz="1575" dirty="0">
                <a:solidFill>
                  <a:schemeClr val="tx1"/>
                </a:solidFill>
              </a:rPr>
              <a:t> da</a:t>
            </a:r>
            <a:endParaRPr lang="vi-VN" sz="1575" dirty="0">
              <a:solidFill>
                <a:schemeClr val="tx1"/>
              </a:solidFill>
            </a:endParaRPr>
          </a:p>
        </p:txBody>
      </p:sp>
    </p:spTree>
    <p:extLst>
      <p:ext uri="{BB962C8B-B14F-4D97-AF65-F5344CB8AC3E}">
        <p14:creationId xmlns:p14="http://schemas.microsoft.com/office/powerpoint/2010/main" val="1590479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875" y="452439"/>
            <a:ext cx="5713650" cy="480825"/>
          </a:xfrm>
        </p:spPr>
        <p:txBody>
          <a:bodyPr/>
          <a:lstStyle/>
          <a:p>
            <a:r>
              <a:rPr lang="en-US" sz="2400" dirty="0">
                <a:solidFill>
                  <a:schemeClr val="tx2">
                    <a:lumMod val="10000"/>
                  </a:schemeClr>
                </a:solidFill>
                <a:latin typeface="+mj-lt"/>
              </a:rPr>
              <a:t>4. </a:t>
            </a:r>
            <a:r>
              <a:rPr lang="en-US" sz="2400" dirty="0" err="1">
                <a:solidFill>
                  <a:schemeClr val="tx2">
                    <a:lumMod val="10000"/>
                  </a:schemeClr>
                </a:solidFill>
                <a:latin typeface="+mj-lt"/>
              </a:rPr>
              <a:t>Phương</a:t>
            </a:r>
            <a:r>
              <a:rPr lang="en-US" sz="2400" dirty="0">
                <a:solidFill>
                  <a:schemeClr val="tx2">
                    <a:lumMod val="10000"/>
                  </a:schemeClr>
                </a:solidFill>
                <a:latin typeface="+mj-lt"/>
              </a:rPr>
              <a:t> </a:t>
            </a:r>
            <a:r>
              <a:rPr lang="en-US" sz="2400" dirty="0" err="1">
                <a:solidFill>
                  <a:schemeClr val="tx2">
                    <a:lumMod val="10000"/>
                  </a:schemeClr>
                </a:solidFill>
                <a:latin typeface="+mj-lt"/>
              </a:rPr>
              <a:t>pháp</a:t>
            </a:r>
            <a:r>
              <a:rPr lang="en-US" sz="2400" dirty="0">
                <a:solidFill>
                  <a:schemeClr val="tx2">
                    <a:lumMod val="10000"/>
                  </a:schemeClr>
                </a:solidFill>
                <a:latin typeface="+mj-lt"/>
              </a:rPr>
              <a:t> </a:t>
            </a:r>
            <a:r>
              <a:rPr lang="en-US" sz="2400" dirty="0" err="1">
                <a:solidFill>
                  <a:schemeClr val="tx2">
                    <a:lumMod val="10000"/>
                  </a:schemeClr>
                </a:solidFill>
                <a:latin typeface="+mj-lt"/>
              </a:rPr>
              <a:t>đánh</a:t>
            </a:r>
            <a:r>
              <a:rPr lang="en-US" sz="2400" dirty="0">
                <a:solidFill>
                  <a:schemeClr val="tx2">
                    <a:lumMod val="10000"/>
                  </a:schemeClr>
                </a:solidFill>
                <a:latin typeface="+mj-lt"/>
              </a:rPr>
              <a:t> </a:t>
            </a:r>
            <a:r>
              <a:rPr lang="en-US" sz="2400" dirty="0" err="1">
                <a:solidFill>
                  <a:schemeClr val="tx2">
                    <a:lumMod val="10000"/>
                  </a:schemeClr>
                </a:solidFill>
                <a:latin typeface="+mj-lt"/>
              </a:rPr>
              <a:t>giá</a:t>
            </a:r>
            <a:r>
              <a:rPr lang="en-US" sz="2400" dirty="0">
                <a:solidFill>
                  <a:schemeClr val="tx2">
                    <a:lumMod val="10000"/>
                  </a:schemeClr>
                </a:solidFill>
                <a:latin typeface="+mj-lt"/>
              </a:rPr>
              <a:t> </a:t>
            </a:r>
            <a:r>
              <a:rPr lang="en-US" sz="2400" dirty="0" err="1">
                <a:solidFill>
                  <a:schemeClr val="tx2">
                    <a:lumMod val="10000"/>
                  </a:schemeClr>
                </a:solidFill>
                <a:latin typeface="+mj-lt"/>
              </a:rPr>
              <a:t>của</a:t>
            </a:r>
            <a:r>
              <a:rPr lang="en-US" sz="2400" dirty="0">
                <a:solidFill>
                  <a:schemeClr val="tx2">
                    <a:lumMod val="10000"/>
                  </a:schemeClr>
                </a:solidFill>
                <a:latin typeface="+mj-lt"/>
              </a:rPr>
              <a:t> TCBP ở </a:t>
            </a:r>
            <a:r>
              <a:rPr lang="en-US" sz="2400" dirty="0" err="1">
                <a:solidFill>
                  <a:schemeClr val="tx2">
                    <a:lumMod val="10000"/>
                  </a:schemeClr>
                </a:solidFill>
                <a:latin typeface="+mj-lt"/>
              </a:rPr>
              <a:t>trẻ</a:t>
            </a:r>
            <a:r>
              <a:rPr lang="en-US" sz="2400" dirty="0">
                <a:solidFill>
                  <a:schemeClr val="tx2">
                    <a:lumMod val="10000"/>
                  </a:schemeClr>
                </a:solidFill>
                <a:latin typeface="+mj-lt"/>
              </a:rPr>
              <a:t> </a:t>
            </a:r>
            <a:r>
              <a:rPr lang="en-US" sz="2400" dirty="0" err="1">
                <a:solidFill>
                  <a:schemeClr val="tx2">
                    <a:lumMod val="10000"/>
                  </a:schemeClr>
                </a:solidFill>
                <a:latin typeface="+mj-lt"/>
              </a:rPr>
              <a:t>em</a:t>
            </a:r>
            <a:r>
              <a:rPr lang="en-US" sz="2400" dirty="0">
                <a:solidFill>
                  <a:schemeClr val="tx2">
                    <a:lumMod val="10000"/>
                  </a:schemeClr>
                </a:solidFill>
                <a:latin typeface="+mj-lt"/>
              </a:rPr>
              <a:t> </a:t>
            </a:r>
            <a:r>
              <a:rPr lang="en-US" sz="2400" dirty="0" err="1">
                <a:solidFill>
                  <a:schemeClr val="tx2">
                    <a:lumMod val="10000"/>
                  </a:schemeClr>
                </a:solidFill>
                <a:latin typeface="+mj-lt"/>
              </a:rPr>
              <a:t>lứa</a:t>
            </a:r>
            <a:r>
              <a:rPr lang="en-US" sz="2400" dirty="0">
                <a:solidFill>
                  <a:schemeClr val="tx2">
                    <a:lumMod val="10000"/>
                  </a:schemeClr>
                </a:solidFill>
                <a:latin typeface="+mj-lt"/>
              </a:rPr>
              <a:t> </a:t>
            </a:r>
            <a:r>
              <a:rPr lang="en-US" sz="2400" dirty="0" err="1">
                <a:solidFill>
                  <a:schemeClr val="tx2">
                    <a:lumMod val="10000"/>
                  </a:schemeClr>
                </a:solidFill>
                <a:latin typeface="+mj-lt"/>
              </a:rPr>
              <a:t>tuổi</a:t>
            </a:r>
            <a:r>
              <a:rPr lang="en-US" sz="2400" dirty="0">
                <a:solidFill>
                  <a:schemeClr val="tx2">
                    <a:lumMod val="10000"/>
                  </a:schemeClr>
                </a:solidFill>
                <a:latin typeface="+mj-lt"/>
              </a:rPr>
              <a:t> </a:t>
            </a:r>
            <a:r>
              <a:rPr lang="en-US" sz="2400" dirty="0" err="1">
                <a:solidFill>
                  <a:schemeClr val="tx2">
                    <a:lumMod val="10000"/>
                  </a:schemeClr>
                </a:solidFill>
                <a:latin typeface="+mj-lt"/>
              </a:rPr>
              <a:t>học</a:t>
            </a:r>
            <a:r>
              <a:rPr lang="en-US" sz="2400" dirty="0">
                <a:solidFill>
                  <a:schemeClr val="tx2">
                    <a:lumMod val="10000"/>
                  </a:schemeClr>
                </a:solidFill>
                <a:latin typeface="+mj-lt"/>
              </a:rPr>
              <a:t> </a:t>
            </a:r>
            <a:r>
              <a:rPr lang="en-US" sz="2400" dirty="0" err="1">
                <a:solidFill>
                  <a:schemeClr val="tx2">
                    <a:lumMod val="10000"/>
                  </a:schemeClr>
                </a:solidFill>
                <a:latin typeface="+mj-lt"/>
              </a:rPr>
              <a:t>đường</a:t>
            </a:r>
            <a:endParaRPr lang="en-US" sz="2400" dirty="0">
              <a:latin typeface="+mj-lt"/>
            </a:endParaRPr>
          </a:p>
        </p:txBody>
      </p:sp>
      <p:sp>
        <p:nvSpPr>
          <p:cNvPr id="6" name="Rectangle 1"/>
          <p:cNvSpPr>
            <a:spLocks noGrp="1" noChangeArrowheads="1"/>
          </p:cNvSpPr>
          <p:nvPr>
            <p:ph type="body" idx="1"/>
          </p:nvPr>
        </p:nvSpPr>
        <p:spPr bwMode="auto">
          <a:xfrm>
            <a:off x="228600" y="1752279"/>
            <a:ext cx="203004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none" lIns="68580" tIns="34290" rIns="68580" bIns="34290" numCol="1" anchor="ctr" anchorCtr="0" compatLnSpc="1">
            <a:prstTxWarp prst="textNoShape">
              <a:avLst/>
            </a:prstTxWarp>
            <a:spAutoFit/>
          </a:bodyPr>
          <a:lstStyle/>
          <a:p>
            <a:pPr marL="0" indent="342900" defTabSz="685800" fontAlgn="base">
              <a:lnSpc>
                <a:spcPct val="100000"/>
              </a:lnSpc>
              <a:spcBef>
                <a:spcPct val="0"/>
              </a:spcBef>
              <a:spcAft>
                <a:spcPct val="0"/>
              </a:spcAft>
              <a:buClrTx/>
              <a:buSzTx/>
              <a:buNone/>
            </a:pPr>
            <a:endParaRPr lang="en-US" sz="1050" b="1" dirty="0">
              <a:solidFill>
                <a:schemeClr val="tx1"/>
              </a:solidFill>
              <a:latin typeface="Times New Roman" pitchFamily="18" charset="0"/>
              <a:ea typeface="Calibri" pitchFamily="34" charset="0"/>
              <a:cs typeface="Times New Roman" pitchFamily="18" charset="0"/>
            </a:endParaRPr>
          </a:p>
          <a:p>
            <a:pPr marL="0" indent="342900" defTabSz="685800" fontAlgn="base">
              <a:lnSpc>
                <a:spcPct val="100000"/>
              </a:lnSpc>
              <a:spcBef>
                <a:spcPct val="0"/>
              </a:spcBef>
              <a:spcAft>
                <a:spcPct val="0"/>
              </a:spcAft>
              <a:buClrTx/>
              <a:buSzTx/>
              <a:buNone/>
            </a:pPr>
            <a:r>
              <a:rPr lang="en-US" sz="1800" b="1" dirty="0" err="1">
                <a:solidFill>
                  <a:schemeClr val="tx1"/>
                </a:solidFill>
                <a:latin typeface="Times New Roman" pitchFamily="18" charset="0"/>
                <a:ea typeface="Calibri" pitchFamily="34" charset="0"/>
                <a:cs typeface="Times New Roman" pitchFamily="18" charset="0"/>
              </a:rPr>
              <a:t>Cách</a:t>
            </a:r>
            <a:r>
              <a:rPr lang="en-US" sz="1800" b="1" dirty="0">
                <a:solidFill>
                  <a:schemeClr val="tx1"/>
                </a:solidFill>
                <a:latin typeface="Times New Roman" pitchFamily="18" charset="0"/>
                <a:ea typeface="Calibri" pitchFamily="34" charset="0"/>
                <a:cs typeface="Times New Roman" pitchFamily="18" charset="0"/>
              </a:rPr>
              <a:t> </a:t>
            </a:r>
            <a:r>
              <a:rPr lang="en-US" sz="1800" b="1" dirty="0" err="1">
                <a:solidFill>
                  <a:schemeClr val="tx1"/>
                </a:solidFill>
                <a:latin typeface="Times New Roman" pitchFamily="18" charset="0"/>
                <a:ea typeface="Calibri" pitchFamily="34" charset="0"/>
                <a:cs typeface="Times New Roman" pitchFamily="18" charset="0"/>
              </a:rPr>
              <a:t>tính</a:t>
            </a:r>
            <a:r>
              <a:rPr lang="en-US" sz="1800" b="1" dirty="0">
                <a:solidFill>
                  <a:schemeClr val="tx1"/>
                </a:solidFill>
                <a:latin typeface="Times New Roman" pitchFamily="18" charset="0"/>
                <a:ea typeface="Calibri" pitchFamily="34" charset="0"/>
                <a:cs typeface="Times New Roman" pitchFamily="18" charset="0"/>
              </a:rPr>
              <a:t> BMI</a:t>
            </a:r>
            <a:r>
              <a:rPr lang="en-US" sz="1350" b="1" dirty="0">
                <a:solidFill>
                  <a:schemeClr val="tx1"/>
                </a:solidFill>
                <a:latin typeface="Times New Roman" pitchFamily="18" charset="0"/>
                <a:ea typeface="Calibri" pitchFamily="34" charset="0"/>
                <a:cs typeface="Times New Roman" pitchFamily="18" charset="0"/>
              </a:rPr>
              <a:t>:</a:t>
            </a:r>
          </a:p>
          <a:p>
            <a:pPr marL="0" indent="342900" defTabSz="685800" fontAlgn="base">
              <a:lnSpc>
                <a:spcPct val="100000"/>
              </a:lnSpc>
              <a:spcBef>
                <a:spcPct val="0"/>
              </a:spcBef>
              <a:spcAft>
                <a:spcPct val="0"/>
              </a:spcAft>
              <a:buClrTx/>
              <a:buSzTx/>
              <a:buNone/>
            </a:pPr>
            <a:r>
              <a:rPr lang="en-US" sz="1050" b="1" dirty="0">
                <a:solidFill>
                  <a:schemeClr val="tx1"/>
                </a:solidFill>
                <a:latin typeface="Times New Roman" pitchFamily="18" charset="0"/>
                <a:ea typeface="Calibri" pitchFamily="34" charset="0"/>
                <a:cs typeface="Times New Roman" pitchFamily="18" charset="0"/>
              </a:rPr>
              <a:t> </a:t>
            </a:r>
            <a:endParaRPr lang="en-US" sz="1350" dirty="0">
              <a:solidFill>
                <a:schemeClr val="tx1"/>
              </a:solidFill>
              <a:latin typeface="Arial" pitchFamily="34" charset="0"/>
              <a:cs typeface="Arial"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13</a:t>
            </a:fld>
            <a:endParaRPr lang="en"/>
          </a:p>
        </p:txBody>
      </p:sp>
      <p:sp>
        <p:nvSpPr>
          <p:cNvPr id="8" name="Rectangle 1"/>
          <p:cNvSpPr txBox="1">
            <a:spLocks noChangeArrowheads="1"/>
          </p:cNvSpPr>
          <p:nvPr/>
        </p:nvSpPr>
        <p:spPr bwMode="auto">
          <a:xfrm>
            <a:off x="457875" y="2857314"/>
            <a:ext cx="5486400" cy="179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68580" tIns="34290" rIns="68580" bIns="3429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Red Hat Text"/>
              <a:buChar char="⦁"/>
              <a:defRPr sz="2000" b="0" i="0" u="none" strike="noStrike" cap="none">
                <a:solidFill>
                  <a:schemeClr val="dk1"/>
                </a:solidFill>
                <a:latin typeface="Red Hat Text"/>
                <a:ea typeface="Red Hat Text"/>
                <a:cs typeface="Red Hat Text"/>
                <a:sym typeface="Red Hat Text"/>
              </a:defRPr>
            </a:lvl1pPr>
            <a:lvl2pPr marL="914400" marR="0" lvl="1" indent="-355600" algn="l" rtl="0">
              <a:lnSpc>
                <a:spcPct val="115000"/>
              </a:lnSpc>
              <a:spcBef>
                <a:spcPts val="0"/>
              </a:spcBef>
              <a:spcAft>
                <a:spcPts val="0"/>
              </a:spcAft>
              <a:buClr>
                <a:schemeClr val="accent3"/>
              </a:buClr>
              <a:buSzPts val="2000"/>
              <a:buFont typeface="Red Hat Text"/>
              <a:buChar char="⦁"/>
              <a:defRPr sz="2000" b="0" i="0" u="none" strike="noStrike" cap="none">
                <a:solidFill>
                  <a:schemeClr val="dk1"/>
                </a:solidFill>
                <a:latin typeface="Red Hat Text"/>
                <a:ea typeface="Red Hat Text"/>
                <a:cs typeface="Red Hat Text"/>
                <a:sym typeface="Red Hat Text"/>
              </a:defRPr>
            </a:lvl2pPr>
            <a:lvl3pPr marL="1371600" marR="0" lvl="2" indent="-355600" algn="l" rtl="0">
              <a:lnSpc>
                <a:spcPct val="115000"/>
              </a:lnSpc>
              <a:spcBef>
                <a:spcPts val="0"/>
              </a:spcBef>
              <a:spcAft>
                <a:spcPts val="0"/>
              </a:spcAft>
              <a:buClr>
                <a:schemeClr val="accent4"/>
              </a:buClr>
              <a:buSzPts val="2000"/>
              <a:buFont typeface="Red Hat Text"/>
              <a:buChar char="⦁"/>
              <a:defRPr sz="2000" b="0" i="0" u="none" strike="noStrike" cap="none">
                <a:solidFill>
                  <a:schemeClr val="dk1"/>
                </a:solidFill>
                <a:latin typeface="Red Hat Text"/>
                <a:ea typeface="Red Hat Text"/>
                <a:cs typeface="Red Hat Text"/>
                <a:sym typeface="Red Hat Text"/>
              </a:defRPr>
            </a:lvl3pPr>
            <a:lvl4pPr marL="1828800" marR="0" lvl="3"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4pPr>
            <a:lvl5pPr marL="2286000" marR="0" lvl="4"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5pPr>
            <a:lvl6pPr marL="2743200" marR="0" lvl="5"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6pPr>
            <a:lvl7pPr marL="3200400" marR="0" lvl="6"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7pPr>
            <a:lvl8pPr marL="3657600" marR="0" lvl="7"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8pPr>
            <a:lvl9pPr marL="4114800" marR="0" lvl="8"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9pPr>
          </a:lstStyle>
          <a:p>
            <a:pPr marL="0" indent="342900" algn="just" fontAlgn="base">
              <a:lnSpc>
                <a:spcPct val="100000"/>
              </a:lnSpc>
              <a:spcBef>
                <a:spcPct val="0"/>
              </a:spcBef>
              <a:spcAft>
                <a:spcPct val="0"/>
              </a:spcAft>
              <a:buClrTx/>
              <a:buSzTx/>
              <a:buNone/>
            </a:pPr>
            <a:endParaRPr lang="en-US" sz="1050" b="1" dirty="0">
              <a:solidFill>
                <a:schemeClr val="tx1"/>
              </a:solidFill>
              <a:latin typeface="+mj-lt"/>
              <a:ea typeface="Calibri" pitchFamily="34" charset="0"/>
              <a:cs typeface="Times New Roman" pitchFamily="18" charset="0"/>
            </a:endParaRPr>
          </a:p>
          <a:p>
            <a:pPr marL="0" indent="342900" algn="just" fontAlgn="base">
              <a:lnSpc>
                <a:spcPct val="100000"/>
              </a:lnSpc>
              <a:spcBef>
                <a:spcPct val="0"/>
              </a:spcBef>
              <a:spcAft>
                <a:spcPct val="0"/>
              </a:spcAft>
              <a:buClrTx/>
              <a:buSzTx/>
              <a:buNone/>
            </a:pPr>
            <a:r>
              <a:rPr lang="en-US" sz="1600" b="1" dirty="0" err="1">
                <a:solidFill>
                  <a:schemeClr val="tx1"/>
                </a:solidFill>
                <a:latin typeface="+mj-lt"/>
                <a:ea typeface="Calibri" pitchFamily="34" charset="0"/>
                <a:cs typeface="Times New Roman" pitchFamily="18" charset="0"/>
              </a:rPr>
              <a:t>Câu</a:t>
            </a:r>
            <a:r>
              <a:rPr lang="en-US" sz="1600" b="1" dirty="0">
                <a:solidFill>
                  <a:schemeClr val="tx1"/>
                </a:solidFill>
                <a:latin typeface="+mj-lt"/>
                <a:ea typeface="Calibri" pitchFamily="34" charset="0"/>
                <a:cs typeface="Times New Roman" pitchFamily="18" charset="0"/>
              </a:rPr>
              <a:t> </a:t>
            </a:r>
            <a:r>
              <a:rPr lang="en-US" sz="1600" b="1" dirty="0" err="1">
                <a:solidFill>
                  <a:schemeClr val="tx1"/>
                </a:solidFill>
                <a:latin typeface="+mj-lt"/>
                <a:ea typeface="Calibri" pitchFamily="34" charset="0"/>
                <a:cs typeface="Times New Roman" pitchFamily="18" charset="0"/>
              </a:rPr>
              <a:t>hỏi</a:t>
            </a:r>
            <a:r>
              <a:rPr lang="en-US" sz="1600" b="1" dirty="0">
                <a:solidFill>
                  <a:schemeClr val="tx1"/>
                </a:solidFill>
                <a:latin typeface="+mj-lt"/>
                <a:ea typeface="Calibri" pitchFamily="34" charset="0"/>
                <a:cs typeface="Times New Roman" pitchFamily="18" charset="0"/>
              </a:rPr>
              <a:t> </a:t>
            </a:r>
            <a:r>
              <a:rPr lang="en-US" sz="1600" b="1" dirty="0" err="1">
                <a:solidFill>
                  <a:schemeClr val="tx1"/>
                </a:solidFill>
                <a:latin typeface="+mj-lt"/>
                <a:ea typeface="Calibri" pitchFamily="34" charset="0"/>
                <a:cs typeface="Times New Roman" pitchFamily="18" charset="0"/>
              </a:rPr>
              <a:t>thảo</a:t>
            </a:r>
            <a:r>
              <a:rPr lang="en-US" sz="1600" b="1" dirty="0">
                <a:solidFill>
                  <a:schemeClr val="tx1"/>
                </a:solidFill>
                <a:latin typeface="+mj-lt"/>
                <a:ea typeface="Calibri" pitchFamily="34" charset="0"/>
                <a:cs typeface="Times New Roman" pitchFamily="18" charset="0"/>
              </a:rPr>
              <a:t> </a:t>
            </a:r>
            <a:r>
              <a:rPr lang="en-US" sz="1600" b="1" dirty="0" err="1">
                <a:solidFill>
                  <a:schemeClr val="tx1"/>
                </a:solidFill>
                <a:latin typeface="+mj-lt"/>
                <a:ea typeface="Calibri" pitchFamily="34" charset="0"/>
                <a:cs typeface="Times New Roman" pitchFamily="18" charset="0"/>
              </a:rPr>
              <a:t>luận</a:t>
            </a:r>
            <a:r>
              <a:rPr lang="en-US" sz="1600" b="1" dirty="0">
                <a:solidFill>
                  <a:schemeClr val="tx1"/>
                </a:solidFill>
                <a:latin typeface="+mj-lt"/>
                <a:ea typeface="Calibri" pitchFamily="34" charset="0"/>
                <a:cs typeface="Times New Roman" pitchFamily="18" charset="0"/>
              </a:rPr>
              <a:t>: </a:t>
            </a:r>
          </a:p>
          <a:p>
            <a:pPr marL="257175" indent="-257175" algn="just" fontAlgn="base">
              <a:lnSpc>
                <a:spcPct val="100000"/>
              </a:lnSpc>
              <a:spcBef>
                <a:spcPct val="0"/>
              </a:spcBef>
              <a:spcAft>
                <a:spcPct val="0"/>
              </a:spcAft>
              <a:buClrTx/>
              <a:buSzTx/>
              <a:buFontTx/>
              <a:buAutoNum type="arabicPeriod"/>
            </a:pPr>
            <a:r>
              <a:rPr lang="en-US" sz="1500" dirty="0" err="1">
                <a:solidFill>
                  <a:schemeClr val="tx2">
                    <a:lumMod val="10000"/>
                  </a:schemeClr>
                </a:solidFill>
                <a:latin typeface="+mj-lt"/>
                <a:ea typeface="Calibri" pitchFamily="34" charset="0"/>
                <a:cs typeface="Times New Roman" pitchFamily="18" charset="0"/>
              </a:rPr>
              <a:t>Một</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trẻ</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nam</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năm</a:t>
            </a:r>
            <a:r>
              <a:rPr lang="en-US" sz="1500" dirty="0">
                <a:solidFill>
                  <a:schemeClr val="tx2">
                    <a:lumMod val="10000"/>
                  </a:schemeClr>
                </a:solidFill>
                <a:latin typeface="+mj-lt"/>
                <a:ea typeface="Calibri" pitchFamily="34" charset="0"/>
                <a:cs typeface="Times New Roman" pitchFamily="18" charset="0"/>
              </a:rPr>
              <a:t> nay 10 </a:t>
            </a:r>
            <a:r>
              <a:rPr lang="en-US" sz="1500" dirty="0" err="1">
                <a:solidFill>
                  <a:schemeClr val="tx2">
                    <a:lumMod val="10000"/>
                  </a:schemeClr>
                </a:solidFill>
                <a:latin typeface="+mj-lt"/>
                <a:ea typeface="Calibri" pitchFamily="34" charset="0"/>
                <a:cs typeface="Times New Roman" pitchFamily="18" charset="0"/>
              </a:rPr>
              <a:t>tuổi</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Kết</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quả</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khám</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sức</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khỏe</a:t>
            </a:r>
            <a:r>
              <a:rPr lang="en-US" sz="1500" dirty="0">
                <a:solidFill>
                  <a:schemeClr val="tx2">
                    <a:lumMod val="10000"/>
                  </a:schemeClr>
                </a:solidFill>
                <a:latin typeface="+mj-lt"/>
                <a:ea typeface="Calibri" pitchFamily="34" charset="0"/>
                <a:cs typeface="Times New Roman" pitchFamily="18" charset="0"/>
              </a:rPr>
              <a:t> ở </a:t>
            </a:r>
            <a:r>
              <a:rPr lang="en-US" sz="1500" dirty="0" err="1">
                <a:solidFill>
                  <a:schemeClr val="tx2">
                    <a:lumMod val="10000"/>
                  </a:schemeClr>
                </a:solidFill>
                <a:latin typeface="+mj-lt"/>
                <a:ea typeface="Calibri" pitchFamily="34" charset="0"/>
                <a:cs typeface="Times New Roman" pitchFamily="18" charset="0"/>
              </a:rPr>
              <a:t>trường</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học</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cho</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biết</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trẻ</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cao</a:t>
            </a:r>
            <a:r>
              <a:rPr lang="en-US" sz="1500" dirty="0">
                <a:solidFill>
                  <a:schemeClr val="tx2">
                    <a:lumMod val="10000"/>
                  </a:schemeClr>
                </a:solidFill>
                <a:latin typeface="+mj-lt"/>
                <a:ea typeface="Calibri" pitchFamily="34" charset="0"/>
                <a:cs typeface="Times New Roman" pitchFamily="18" charset="0"/>
              </a:rPr>
              <a:t> 155 cm; </a:t>
            </a:r>
            <a:r>
              <a:rPr lang="en-US" sz="1500" dirty="0" err="1">
                <a:solidFill>
                  <a:schemeClr val="tx2">
                    <a:lumMod val="10000"/>
                  </a:schemeClr>
                </a:solidFill>
                <a:latin typeface="+mj-lt"/>
                <a:ea typeface="Calibri" pitchFamily="34" charset="0"/>
                <a:cs typeface="Times New Roman" pitchFamily="18" charset="0"/>
              </a:rPr>
              <a:t>nặng</a:t>
            </a:r>
            <a:r>
              <a:rPr lang="en-US" sz="1500" dirty="0">
                <a:solidFill>
                  <a:schemeClr val="tx2">
                    <a:lumMod val="10000"/>
                  </a:schemeClr>
                </a:solidFill>
                <a:latin typeface="+mj-lt"/>
                <a:ea typeface="Calibri" pitchFamily="34" charset="0"/>
                <a:cs typeface="Times New Roman" pitchFamily="18" charset="0"/>
              </a:rPr>
              <a:t> 45kg. </a:t>
            </a:r>
            <a:r>
              <a:rPr lang="en-US" sz="1500" dirty="0" err="1">
                <a:solidFill>
                  <a:schemeClr val="tx2">
                    <a:lumMod val="10000"/>
                  </a:schemeClr>
                </a:solidFill>
                <a:latin typeface="+mj-lt"/>
                <a:ea typeface="Calibri" pitchFamily="34" charset="0"/>
                <a:cs typeface="Times New Roman" pitchFamily="18" charset="0"/>
              </a:rPr>
              <a:t>Hãy</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đánh</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giá</a:t>
            </a:r>
            <a:r>
              <a:rPr lang="en-US" sz="1500" dirty="0">
                <a:solidFill>
                  <a:schemeClr val="tx2">
                    <a:lumMod val="10000"/>
                  </a:schemeClr>
                </a:solidFill>
                <a:latin typeface="+mj-lt"/>
                <a:ea typeface="Calibri" pitchFamily="34" charset="0"/>
                <a:cs typeface="Times New Roman" pitchFamily="18" charset="0"/>
              </a:rPr>
              <a:t> TTDD </a:t>
            </a:r>
            <a:r>
              <a:rPr lang="en-US" sz="1500" dirty="0" err="1">
                <a:solidFill>
                  <a:schemeClr val="tx2">
                    <a:lumMod val="10000"/>
                  </a:schemeClr>
                </a:solidFill>
                <a:latin typeface="+mj-lt"/>
                <a:ea typeface="Calibri" pitchFamily="34" charset="0"/>
                <a:cs typeface="Times New Roman" pitchFamily="18" charset="0"/>
              </a:rPr>
              <a:t>của</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bé</a:t>
            </a:r>
            <a:r>
              <a:rPr lang="en-US" sz="1500" dirty="0">
                <a:solidFill>
                  <a:schemeClr val="tx2">
                    <a:lumMod val="10000"/>
                  </a:schemeClr>
                </a:solidFill>
                <a:latin typeface="+mj-lt"/>
                <a:ea typeface="Calibri" pitchFamily="34" charset="0"/>
                <a:cs typeface="Times New Roman" pitchFamily="18" charset="0"/>
              </a:rPr>
              <a:t>.</a:t>
            </a:r>
          </a:p>
          <a:p>
            <a:pPr marL="257175" indent="-257175" algn="just" fontAlgn="base">
              <a:lnSpc>
                <a:spcPct val="100000"/>
              </a:lnSpc>
              <a:spcBef>
                <a:spcPct val="0"/>
              </a:spcBef>
              <a:spcAft>
                <a:spcPct val="0"/>
              </a:spcAft>
              <a:buClrTx/>
              <a:buSzTx/>
              <a:buFontTx/>
              <a:buAutoNum type="arabicPeriod"/>
            </a:pPr>
            <a:r>
              <a:rPr lang="en-US" sz="1500" dirty="0" err="1">
                <a:solidFill>
                  <a:schemeClr val="tx2">
                    <a:lumMod val="10000"/>
                  </a:schemeClr>
                </a:solidFill>
                <a:latin typeface="+mj-lt"/>
                <a:ea typeface="Calibri" pitchFamily="34" charset="0"/>
                <a:cs typeface="Times New Roman" pitchFamily="18" charset="0"/>
              </a:rPr>
              <a:t>Một</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trẻ</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nữ</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vừa</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sinh</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nhật</a:t>
            </a:r>
            <a:r>
              <a:rPr lang="en-US" sz="1500" dirty="0">
                <a:solidFill>
                  <a:schemeClr val="tx2">
                    <a:lumMod val="10000"/>
                  </a:schemeClr>
                </a:solidFill>
                <a:latin typeface="+mj-lt"/>
                <a:ea typeface="Calibri" pitchFamily="34" charset="0"/>
                <a:cs typeface="Times New Roman" pitchFamily="18" charset="0"/>
              </a:rPr>
              <a:t> 14 </a:t>
            </a:r>
            <a:r>
              <a:rPr lang="en-US" sz="1500" dirty="0" err="1">
                <a:solidFill>
                  <a:schemeClr val="tx2">
                    <a:lumMod val="10000"/>
                  </a:schemeClr>
                </a:solidFill>
                <a:latin typeface="+mj-lt"/>
                <a:ea typeface="Calibri" pitchFamily="34" charset="0"/>
                <a:cs typeface="Times New Roman" pitchFamily="18" charset="0"/>
              </a:rPr>
              <a:t>tuổi</a:t>
            </a:r>
            <a:r>
              <a:rPr lang="en-US" sz="1500" dirty="0">
                <a:solidFill>
                  <a:schemeClr val="tx2">
                    <a:lumMod val="10000"/>
                  </a:schemeClr>
                </a:solidFill>
                <a:latin typeface="+mj-lt"/>
                <a:ea typeface="Calibri" pitchFamily="34" charset="0"/>
                <a:cs typeface="Times New Roman" pitchFamily="18" charset="0"/>
              </a:rPr>
              <a:t>. Hiện nay trẻ cao 158 cm, nặng 60kg. Hỏi TTDD của trẻ đang ở ngưỡng nào?</a:t>
            </a:r>
          </a:p>
          <a:p>
            <a:pPr marL="0" indent="342900" algn="just" fontAlgn="base">
              <a:lnSpc>
                <a:spcPct val="100000"/>
              </a:lnSpc>
              <a:spcBef>
                <a:spcPct val="0"/>
              </a:spcBef>
              <a:spcAft>
                <a:spcPct val="0"/>
              </a:spcAft>
              <a:buClrTx/>
              <a:buSzTx/>
              <a:buNone/>
            </a:pPr>
            <a:r>
              <a:rPr lang="en-US" sz="1050" b="1" dirty="0">
                <a:solidFill>
                  <a:schemeClr val="tx1"/>
                </a:solidFill>
                <a:latin typeface="+mj-lt"/>
                <a:ea typeface="Calibri" pitchFamily="34" charset="0"/>
                <a:cs typeface="Times New Roman" pitchFamily="18" charset="0"/>
              </a:rPr>
              <a:t> </a:t>
            </a:r>
            <a:endParaRPr lang="en-US" sz="1350" dirty="0">
              <a:solidFill>
                <a:schemeClr val="tx1"/>
              </a:solidFill>
              <a:latin typeface="+mj-lt"/>
              <a:cs typeface="Arial" pitchFamily="34" charset="0"/>
            </a:endParaRPr>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2887" y="933264"/>
            <a:ext cx="3938895" cy="215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358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57150"/>
            <a:ext cx="6286500" cy="1038038"/>
          </a:xfrm>
        </p:spPr>
        <p:txBody>
          <a:bodyPr/>
          <a:lstStyle/>
          <a:p>
            <a:pPr algn="ctr"/>
            <a:r>
              <a:rPr lang="en-US" dirty="0">
                <a:solidFill>
                  <a:schemeClr val="tx2">
                    <a:lumMod val="10000"/>
                  </a:schemeClr>
                </a:solidFill>
                <a:latin typeface="+mj-lt"/>
              </a:rPr>
              <a:t>Ngưỡng BMI theo tuổi và giới ở trẻ em 6-19 tuổi</a:t>
            </a:r>
            <a:br>
              <a:rPr lang="en-US" dirty="0">
                <a:solidFill>
                  <a:schemeClr val="tx2">
                    <a:lumMod val="10000"/>
                  </a:schemeClr>
                </a:solidFill>
                <a:latin typeface="+mj-lt"/>
              </a:rPr>
            </a:br>
            <a:r>
              <a:rPr lang="en-US" sz="1050" dirty="0">
                <a:solidFill>
                  <a:schemeClr val="tx2">
                    <a:lumMod val="10000"/>
                  </a:schemeClr>
                </a:solidFill>
                <a:latin typeface="+mj-lt"/>
              </a:rPr>
              <a:t>Theo WHO 2007</a:t>
            </a:r>
            <a:endParaRPr lang="en-US" dirty="0">
              <a:solidFill>
                <a:schemeClr val="tx2">
                  <a:lumMod val="10000"/>
                </a:schemeClr>
              </a:solidFill>
              <a:latin typeface="+mj-lt"/>
            </a:endParaRPr>
          </a:p>
        </p:txBody>
      </p:sp>
      <p:sp>
        <p:nvSpPr>
          <p:cNvPr id="4" name="Slide Number Placeholder 3"/>
          <p:cNvSpPr>
            <a:spLocks noGrp="1"/>
          </p:cNvSpPr>
          <p:nvPr>
            <p:ph type="sldNum" idx="12"/>
          </p:nvPr>
        </p:nvSpPr>
        <p:spPr/>
        <p:txBody>
          <a:bodyPr/>
          <a:lstStyle/>
          <a:p>
            <a:fld id="{00000000-1234-1234-1234-123412341234}" type="slidenum">
              <a:rPr lang="en" smtClean="0"/>
              <a:pPr/>
              <a:t>14</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3073616140"/>
              </p:ext>
            </p:extLst>
          </p:nvPr>
        </p:nvGraphicFramePr>
        <p:xfrm>
          <a:off x="171451" y="1155714"/>
          <a:ext cx="6381747" cy="3854432"/>
        </p:xfrm>
        <a:graphic>
          <a:graphicData uri="http://schemas.openxmlformats.org/drawingml/2006/table">
            <a:tbl>
              <a:tblPr firstRow="1" firstCol="1" bandRow="1">
                <a:tableStyleId>{775DCB02-9BB8-47FD-8907-85C794F793BA}</a:tableStyleId>
              </a:tblPr>
              <a:tblGrid>
                <a:gridCol w="1065913">
                  <a:extLst>
                    <a:ext uri="{9D8B030D-6E8A-4147-A177-3AD203B41FA5}">
                      <a16:colId xmlns:a16="http://schemas.microsoft.com/office/drawing/2014/main" val="20000"/>
                    </a:ext>
                  </a:extLst>
                </a:gridCol>
                <a:gridCol w="865368">
                  <a:extLst>
                    <a:ext uri="{9D8B030D-6E8A-4147-A177-3AD203B41FA5}">
                      <a16:colId xmlns:a16="http://schemas.microsoft.com/office/drawing/2014/main" val="20001"/>
                    </a:ext>
                  </a:extLst>
                </a:gridCol>
                <a:gridCol w="865368">
                  <a:extLst>
                    <a:ext uri="{9D8B030D-6E8A-4147-A177-3AD203B41FA5}">
                      <a16:colId xmlns:a16="http://schemas.microsoft.com/office/drawing/2014/main" val="20002"/>
                    </a:ext>
                  </a:extLst>
                </a:gridCol>
                <a:gridCol w="865368">
                  <a:extLst>
                    <a:ext uri="{9D8B030D-6E8A-4147-A177-3AD203B41FA5}">
                      <a16:colId xmlns:a16="http://schemas.microsoft.com/office/drawing/2014/main" val="20003"/>
                    </a:ext>
                  </a:extLst>
                </a:gridCol>
                <a:gridCol w="865368">
                  <a:extLst>
                    <a:ext uri="{9D8B030D-6E8A-4147-A177-3AD203B41FA5}">
                      <a16:colId xmlns:a16="http://schemas.microsoft.com/office/drawing/2014/main" val="20004"/>
                    </a:ext>
                  </a:extLst>
                </a:gridCol>
                <a:gridCol w="927181">
                  <a:extLst>
                    <a:ext uri="{9D8B030D-6E8A-4147-A177-3AD203B41FA5}">
                      <a16:colId xmlns:a16="http://schemas.microsoft.com/office/drawing/2014/main" val="20005"/>
                    </a:ext>
                  </a:extLst>
                </a:gridCol>
                <a:gridCol w="927181">
                  <a:extLst>
                    <a:ext uri="{9D8B030D-6E8A-4147-A177-3AD203B41FA5}">
                      <a16:colId xmlns:a16="http://schemas.microsoft.com/office/drawing/2014/main" val="20006"/>
                    </a:ext>
                  </a:extLst>
                </a:gridCol>
              </a:tblGrid>
              <a:tr h="254839">
                <a:tc rowSpan="2">
                  <a:txBody>
                    <a:bodyPr/>
                    <a:lstStyle/>
                    <a:p>
                      <a:pPr algn="ctr">
                        <a:lnSpc>
                          <a:spcPct val="130000"/>
                        </a:lnSpc>
                        <a:spcAft>
                          <a:spcPts val="0"/>
                        </a:spcAft>
                      </a:pPr>
                      <a:r>
                        <a:rPr lang="vi-VN" sz="1200" b="1" dirty="0">
                          <a:effectLst/>
                        </a:rPr>
                        <a:t>Tuổi</a:t>
                      </a:r>
                      <a:endParaRPr lang="en-US" sz="1200" b="1" dirty="0">
                        <a:effectLst/>
                        <a:latin typeface="Times New Roman"/>
                        <a:ea typeface="Calibri"/>
                        <a:cs typeface="Times New Roman"/>
                      </a:endParaRPr>
                    </a:p>
                  </a:txBody>
                  <a:tcPr marL="32291" marR="32291" marT="0" marB="0" anchor="ctr"/>
                </a:tc>
                <a:tc gridSpan="3">
                  <a:txBody>
                    <a:bodyPr/>
                    <a:lstStyle/>
                    <a:p>
                      <a:pPr algn="ctr">
                        <a:lnSpc>
                          <a:spcPct val="130000"/>
                        </a:lnSpc>
                        <a:spcAft>
                          <a:spcPts val="0"/>
                        </a:spcAft>
                      </a:pPr>
                      <a:r>
                        <a:rPr lang="vi-VN" sz="1200" b="1" dirty="0">
                          <a:effectLst/>
                        </a:rPr>
                        <a:t>Nam</a:t>
                      </a:r>
                      <a:endParaRPr lang="en-US" sz="1200" b="1" dirty="0">
                        <a:effectLst/>
                        <a:latin typeface="Times New Roman"/>
                        <a:ea typeface="Calibri"/>
                        <a:cs typeface="Times New Roman"/>
                      </a:endParaRPr>
                    </a:p>
                  </a:txBody>
                  <a:tcPr marL="32291" marR="32291" marT="0" marB="0"/>
                </a:tc>
                <a:tc hMerge="1">
                  <a:txBody>
                    <a:bodyPr/>
                    <a:lstStyle/>
                    <a:p>
                      <a:endParaRPr lang="en-US"/>
                    </a:p>
                  </a:txBody>
                  <a:tcPr/>
                </a:tc>
                <a:tc hMerge="1">
                  <a:txBody>
                    <a:bodyPr/>
                    <a:lstStyle/>
                    <a:p>
                      <a:endParaRPr lang="en-US"/>
                    </a:p>
                  </a:txBody>
                  <a:tcPr/>
                </a:tc>
                <a:tc gridSpan="3">
                  <a:txBody>
                    <a:bodyPr/>
                    <a:lstStyle/>
                    <a:p>
                      <a:pPr algn="ctr">
                        <a:lnSpc>
                          <a:spcPct val="130000"/>
                        </a:lnSpc>
                        <a:spcAft>
                          <a:spcPts val="0"/>
                        </a:spcAft>
                      </a:pPr>
                      <a:r>
                        <a:rPr lang="vi-VN" sz="1200" b="1">
                          <a:effectLst/>
                        </a:rPr>
                        <a:t>Nữ</a:t>
                      </a:r>
                      <a:endParaRPr lang="en-US" sz="1200" b="1">
                        <a:effectLst/>
                        <a:latin typeface="Times New Roman"/>
                        <a:ea typeface="Calibri"/>
                        <a:cs typeface="Times New Roman"/>
                      </a:endParaRPr>
                    </a:p>
                  </a:txBody>
                  <a:tcPr marL="32291" marR="3229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4839">
                <a:tc vMerge="1">
                  <a:txBody>
                    <a:bodyPr/>
                    <a:lstStyle/>
                    <a:p>
                      <a:endParaRPr lang="en-US"/>
                    </a:p>
                  </a:txBody>
                  <a:tcPr/>
                </a:tc>
                <a:tc>
                  <a:txBody>
                    <a:bodyPr/>
                    <a:lstStyle/>
                    <a:p>
                      <a:pPr algn="ctr">
                        <a:lnSpc>
                          <a:spcPct val="130000"/>
                        </a:lnSpc>
                        <a:spcAft>
                          <a:spcPts val="0"/>
                        </a:spcAft>
                      </a:pPr>
                      <a:r>
                        <a:rPr lang="vi-VN" sz="1200" b="1" dirty="0">
                          <a:effectLst/>
                        </a:rPr>
                        <a:t>Median</a:t>
                      </a:r>
                      <a:endParaRPr lang="en-US" sz="12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200" b="1" dirty="0">
                          <a:effectLst/>
                        </a:rPr>
                        <a:t>1 SD</a:t>
                      </a:r>
                      <a:endParaRPr lang="en-US" sz="12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200" b="1" dirty="0">
                          <a:effectLst/>
                        </a:rPr>
                        <a:t>2SD</a:t>
                      </a:r>
                      <a:endParaRPr lang="en-US" sz="12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200" b="1" dirty="0">
                          <a:effectLst/>
                        </a:rPr>
                        <a:t>Median</a:t>
                      </a:r>
                      <a:endParaRPr lang="en-US" sz="12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200" b="1" dirty="0">
                          <a:effectLst/>
                        </a:rPr>
                        <a:t>1 SD</a:t>
                      </a:r>
                      <a:endParaRPr lang="en-US" sz="12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200" b="1" dirty="0">
                          <a:effectLst/>
                        </a:rPr>
                        <a:t>2 SD</a:t>
                      </a:r>
                      <a:endParaRPr lang="en-US" sz="12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1"/>
                  </a:ext>
                </a:extLst>
              </a:tr>
              <a:tr h="238911">
                <a:tc>
                  <a:txBody>
                    <a:bodyPr/>
                    <a:lstStyle/>
                    <a:p>
                      <a:pPr algn="ctr">
                        <a:lnSpc>
                          <a:spcPct val="130000"/>
                        </a:lnSpc>
                        <a:spcAft>
                          <a:spcPts val="0"/>
                        </a:spcAft>
                      </a:pPr>
                      <a:r>
                        <a:rPr lang="vi-VN" sz="1100" b="1" dirty="0">
                          <a:effectLst/>
                        </a:rPr>
                        <a:t>6</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15,3</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16,8</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18,5</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15,3</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17,0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19,2</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2"/>
                  </a:ext>
                </a:extLst>
              </a:tr>
              <a:tr h="238911">
                <a:tc>
                  <a:txBody>
                    <a:bodyPr/>
                    <a:lstStyle/>
                    <a:p>
                      <a:pPr algn="ctr">
                        <a:lnSpc>
                          <a:spcPct val="130000"/>
                        </a:lnSpc>
                        <a:spcAft>
                          <a:spcPts val="0"/>
                        </a:spcAft>
                      </a:pPr>
                      <a:r>
                        <a:rPr lang="vi-VN" sz="1100" b="1" dirty="0">
                          <a:effectLst/>
                        </a:rPr>
                        <a:t>7</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15,5</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17,0</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19,0</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15,4</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17,3</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19,8</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3"/>
                  </a:ext>
                </a:extLst>
              </a:tr>
              <a:tr h="238911">
                <a:tc>
                  <a:txBody>
                    <a:bodyPr/>
                    <a:lstStyle/>
                    <a:p>
                      <a:pPr algn="ctr">
                        <a:lnSpc>
                          <a:spcPct val="130000"/>
                        </a:lnSpc>
                        <a:spcAft>
                          <a:spcPts val="0"/>
                        </a:spcAft>
                      </a:pPr>
                      <a:r>
                        <a:rPr lang="vi-VN" sz="1100" b="1">
                          <a:effectLst/>
                        </a:rPr>
                        <a:t>8</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15,7</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17,4</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19,7</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15,7</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17,7</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20,6</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4"/>
                  </a:ext>
                </a:extLst>
              </a:tr>
              <a:tr h="238911">
                <a:tc>
                  <a:txBody>
                    <a:bodyPr/>
                    <a:lstStyle/>
                    <a:p>
                      <a:pPr algn="ctr">
                        <a:lnSpc>
                          <a:spcPct val="130000"/>
                        </a:lnSpc>
                        <a:spcAft>
                          <a:spcPts val="0"/>
                        </a:spcAft>
                      </a:pPr>
                      <a:r>
                        <a:rPr lang="vi-VN" sz="1100" b="1" dirty="0">
                          <a:effectLst/>
                        </a:rPr>
                        <a:t>9</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16,0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17,9</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20,5</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16,1</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18,3</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21,5</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5"/>
                  </a:ext>
                </a:extLst>
              </a:tr>
              <a:tr h="238911">
                <a:tc>
                  <a:txBody>
                    <a:bodyPr/>
                    <a:lstStyle/>
                    <a:p>
                      <a:pPr algn="ctr">
                        <a:lnSpc>
                          <a:spcPct val="130000"/>
                        </a:lnSpc>
                        <a:spcAft>
                          <a:spcPts val="0"/>
                        </a:spcAft>
                      </a:pPr>
                      <a:r>
                        <a:rPr lang="vi-VN" sz="1100" b="1">
                          <a:effectLst/>
                        </a:rPr>
                        <a:t>10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16,4</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18,5</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21,4</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16,6</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22,6</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6"/>
                  </a:ext>
                </a:extLst>
              </a:tr>
              <a:tr h="238911">
                <a:tc>
                  <a:txBody>
                    <a:bodyPr/>
                    <a:lstStyle/>
                    <a:p>
                      <a:pPr algn="ctr">
                        <a:lnSpc>
                          <a:spcPct val="130000"/>
                        </a:lnSpc>
                        <a:spcAft>
                          <a:spcPts val="0"/>
                        </a:spcAft>
                      </a:pPr>
                      <a:r>
                        <a:rPr lang="vi-VN" sz="1100" b="1">
                          <a:effectLst/>
                        </a:rPr>
                        <a:t>11</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16,9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19,2</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22,5</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17,2</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23,7</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7"/>
                  </a:ext>
                </a:extLst>
              </a:tr>
              <a:tr h="238911">
                <a:tc>
                  <a:txBody>
                    <a:bodyPr/>
                    <a:lstStyle/>
                    <a:p>
                      <a:pPr algn="ctr">
                        <a:lnSpc>
                          <a:spcPct val="130000"/>
                        </a:lnSpc>
                        <a:spcAft>
                          <a:spcPts val="0"/>
                        </a:spcAft>
                      </a:pPr>
                      <a:r>
                        <a:rPr lang="vi-VN" sz="1100" b="1">
                          <a:effectLst/>
                        </a:rPr>
                        <a:t>12</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17,5</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23,6</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18,0</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20,8</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25,0</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8"/>
                  </a:ext>
                </a:extLst>
              </a:tr>
              <a:tr h="238911">
                <a:tc>
                  <a:txBody>
                    <a:bodyPr/>
                    <a:lstStyle/>
                    <a:p>
                      <a:pPr algn="ctr">
                        <a:lnSpc>
                          <a:spcPct val="130000"/>
                        </a:lnSpc>
                        <a:spcAft>
                          <a:spcPts val="0"/>
                        </a:spcAft>
                      </a:pPr>
                      <a:r>
                        <a:rPr lang="vi-VN" sz="1100" b="1">
                          <a:effectLst/>
                        </a:rPr>
                        <a:t>13</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18,2</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20,8</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24,8</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18,8</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21,8</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26,2</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9"/>
                  </a:ext>
                </a:extLst>
              </a:tr>
              <a:tr h="238911">
                <a:tc>
                  <a:txBody>
                    <a:bodyPr/>
                    <a:lstStyle/>
                    <a:p>
                      <a:pPr algn="ctr">
                        <a:lnSpc>
                          <a:spcPct val="130000"/>
                        </a:lnSpc>
                        <a:spcAft>
                          <a:spcPts val="0"/>
                        </a:spcAft>
                      </a:pPr>
                      <a:r>
                        <a:rPr lang="vi-VN" sz="1100" b="1">
                          <a:effectLst/>
                        </a:rPr>
                        <a:t>14</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21,8</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25,9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19,6</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22,7</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27,3</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10"/>
                  </a:ext>
                </a:extLst>
              </a:tr>
              <a:tr h="238911">
                <a:tc>
                  <a:txBody>
                    <a:bodyPr/>
                    <a:lstStyle/>
                    <a:p>
                      <a:pPr algn="ctr">
                        <a:lnSpc>
                          <a:spcPct val="130000"/>
                        </a:lnSpc>
                        <a:spcAft>
                          <a:spcPts val="0"/>
                        </a:spcAft>
                      </a:pPr>
                      <a:r>
                        <a:rPr lang="vi-VN" sz="1100" b="1">
                          <a:effectLst/>
                        </a:rPr>
                        <a:t>15</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19,8</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22,7</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27,0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20,2</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23,5</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28,2</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11"/>
                  </a:ext>
                </a:extLst>
              </a:tr>
              <a:tr h="238911">
                <a:tc>
                  <a:txBody>
                    <a:bodyPr/>
                    <a:lstStyle/>
                    <a:p>
                      <a:pPr algn="ctr">
                        <a:lnSpc>
                          <a:spcPct val="130000"/>
                        </a:lnSpc>
                        <a:spcAft>
                          <a:spcPts val="0"/>
                        </a:spcAft>
                      </a:pPr>
                      <a:r>
                        <a:rPr lang="vi-VN" sz="1100" b="1">
                          <a:effectLst/>
                        </a:rPr>
                        <a:t>16</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20,5</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23,5</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27,9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20,7</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24,1</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28,9</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12"/>
                  </a:ext>
                </a:extLst>
              </a:tr>
              <a:tr h="238911">
                <a:tc>
                  <a:txBody>
                    <a:bodyPr/>
                    <a:lstStyle/>
                    <a:p>
                      <a:pPr algn="ctr">
                        <a:lnSpc>
                          <a:spcPct val="130000"/>
                        </a:lnSpc>
                        <a:spcAft>
                          <a:spcPts val="0"/>
                        </a:spcAft>
                      </a:pPr>
                      <a:r>
                        <a:rPr lang="vi-VN" sz="1100" b="1">
                          <a:effectLst/>
                        </a:rPr>
                        <a:t>17</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21,1</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24,3</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28,6</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21,0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24,5</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29,3</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13"/>
                  </a:ext>
                </a:extLst>
              </a:tr>
              <a:tr h="238911">
                <a:tc>
                  <a:txBody>
                    <a:bodyPr/>
                    <a:lstStyle/>
                    <a:p>
                      <a:pPr algn="ctr">
                        <a:lnSpc>
                          <a:spcPct val="130000"/>
                        </a:lnSpc>
                        <a:spcAft>
                          <a:spcPts val="0"/>
                        </a:spcAft>
                      </a:pPr>
                      <a:r>
                        <a:rPr lang="vi-VN" sz="1100" b="1">
                          <a:effectLst/>
                        </a:rPr>
                        <a:t>18</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21,7</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24,9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29,2</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21,3</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24,8</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29,5</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14"/>
                  </a:ext>
                </a:extLst>
              </a:tr>
              <a:tr h="238911">
                <a:tc>
                  <a:txBody>
                    <a:bodyPr/>
                    <a:lstStyle/>
                    <a:p>
                      <a:pPr algn="ctr">
                        <a:lnSpc>
                          <a:spcPct val="130000"/>
                        </a:lnSpc>
                        <a:spcAft>
                          <a:spcPts val="0"/>
                        </a:spcAft>
                      </a:pPr>
                      <a:r>
                        <a:rPr lang="vi-VN" sz="1100" b="1">
                          <a:effectLst/>
                        </a:rPr>
                        <a:t>19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22,2</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25,4</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29,7</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21,4</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25,0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29,7</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062689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8150"/>
            <a:ext cx="4417425" cy="480825"/>
          </a:xfrm>
        </p:spPr>
        <p:txBody>
          <a:bodyPr/>
          <a:lstStyle/>
          <a:p>
            <a:r>
              <a:rPr lang="en-US" sz="2400" dirty="0">
                <a:solidFill>
                  <a:schemeClr val="tx2">
                    <a:lumMod val="10000"/>
                  </a:schemeClr>
                </a:solidFill>
                <a:latin typeface="+mj-lt"/>
              </a:rPr>
              <a:t>5. </a:t>
            </a:r>
            <a:r>
              <a:rPr lang="en-US" sz="2400" dirty="0" err="1">
                <a:solidFill>
                  <a:schemeClr val="tx2">
                    <a:lumMod val="10000"/>
                  </a:schemeClr>
                </a:solidFill>
                <a:latin typeface="+mj-lt"/>
              </a:rPr>
              <a:t>Phân</a:t>
            </a:r>
            <a:r>
              <a:rPr lang="en-US" sz="2400" dirty="0">
                <a:solidFill>
                  <a:schemeClr val="tx2">
                    <a:lumMod val="10000"/>
                  </a:schemeClr>
                </a:solidFill>
                <a:latin typeface="+mj-lt"/>
              </a:rPr>
              <a:t> </a:t>
            </a:r>
            <a:r>
              <a:rPr lang="en-US" sz="2400" dirty="0" err="1">
                <a:solidFill>
                  <a:schemeClr val="tx2">
                    <a:lumMod val="10000"/>
                  </a:schemeClr>
                </a:solidFill>
                <a:latin typeface="+mj-lt"/>
              </a:rPr>
              <a:t>loại</a:t>
            </a:r>
            <a:r>
              <a:rPr lang="en-US" sz="2400" dirty="0">
                <a:solidFill>
                  <a:schemeClr val="tx2">
                    <a:lumMod val="10000"/>
                  </a:schemeClr>
                </a:solidFill>
                <a:latin typeface="+mj-lt"/>
              </a:rPr>
              <a:t> </a:t>
            </a:r>
            <a:r>
              <a:rPr lang="en-US" sz="2400" dirty="0" err="1">
                <a:solidFill>
                  <a:schemeClr val="tx2">
                    <a:lumMod val="10000"/>
                  </a:schemeClr>
                </a:solidFill>
                <a:latin typeface="+mj-lt"/>
              </a:rPr>
              <a:t>béo</a:t>
            </a:r>
            <a:r>
              <a:rPr lang="en-US" sz="2400" dirty="0">
                <a:solidFill>
                  <a:schemeClr val="tx2">
                    <a:lumMod val="10000"/>
                  </a:schemeClr>
                </a:solidFill>
                <a:latin typeface="+mj-lt"/>
              </a:rPr>
              <a:t> </a:t>
            </a:r>
            <a:r>
              <a:rPr lang="en-US" sz="2400" dirty="0" err="1">
                <a:solidFill>
                  <a:schemeClr val="tx2">
                    <a:lumMod val="10000"/>
                  </a:schemeClr>
                </a:solidFill>
                <a:latin typeface="+mj-lt"/>
              </a:rPr>
              <a:t>phì</a:t>
            </a:r>
            <a:endParaRPr lang="en-US" sz="2400" dirty="0">
              <a:solidFill>
                <a:schemeClr val="tx2">
                  <a:lumMod val="10000"/>
                </a:schemeClr>
              </a:solidFill>
              <a:latin typeface="+mj-lt"/>
            </a:endParaRPr>
          </a:p>
        </p:txBody>
      </p:sp>
      <p:sp>
        <p:nvSpPr>
          <p:cNvPr id="3" name="Text Placeholder 2"/>
          <p:cNvSpPr>
            <a:spLocks noGrp="1"/>
          </p:cNvSpPr>
          <p:nvPr>
            <p:ph type="body" idx="1"/>
          </p:nvPr>
        </p:nvSpPr>
        <p:spPr>
          <a:xfrm>
            <a:off x="351337" y="918975"/>
            <a:ext cx="6572250" cy="2375325"/>
          </a:xfrm>
        </p:spPr>
        <p:txBody>
          <a:bodyPr/>
          <a:lstStyle/>
          <a:p>
            <a:pPr marL="76200" indent="0">
              <a:buNone/>
            </a:pPr>
            <a:r>
              <a:rPr lang="de-DE" sz="1650" b="1" i="1" dirty="0">
                <a:latin typeface="+mj-lt"/>
                <a:sym typeface="Wingdings" pitchFamily="2" charset="2"/>
              </a:rPr>
              <a:t> </a:t>
            </a:r>
            <a:r>
              <a:rPr lang="de-DE" sz="1650" b="1" dirty="0">
                <a:latin typeface="+mj-lt"/>
                <a:sym typeface="Wingdings" pitchFamily="2" charset="2"/>
              </a:rPr>
              <a:t>Có nhiều cách phân loại:</a:t>
            </a:r>
          </a:p>
          <a:p>
            <a:pPr marL="76200" indent="0">
              <a:buFontTx/>
              <a:buChar char="-"/>
            </a:pPr>
            <a:r>
              <a:rPr lang="de-DE" sz="1650" b="1" dirty="0">
                <a:latin typeface="+mj-lt"/>
              </a:rPr>
              <a:t> </a:t>
            </a:r>
            <a:r>
              <a:rPr lang="de-DE" sz="1600" dirty="0">
                <a:latin typeface="+mj-lt"/>
              </a:rPr>
              <a:t>Theo cơ chế bệnh sinh: Béo phì đơn thuần – Béo phì  bệnh lý.</a:t>
            </a:r>
          </a:p>
          <a:p>
            <a:pPr marL="76200" indent="0">
              <a:buFontTx/>
              <a:buChar char="-"/>
            </a:pPr>
            <a:r>
              <a:rPr lang="de-DE" sz="1600" dirty="0">
                <a:latin typeface="+mj-lt"/>
              </a:rPr>
              <a:t> Theo tuổi xuất hiện: Béo phì trước 5 tuổi – Béo phì sau 5 tuổi.</a:t>
            </a:r>
          </a:p>
          <a:p>
            <a:pPr marL="76200" indent="0">
              <a:buFontTx/>
              <a:buChar char="-"/>
            </a:pPr>
            <a:r>
              <a:rPr lang="de-DE" sz="1600" dirty="0">
                <a:latin typeface="+mj-lt"/>
              </a:rPr>
              <a:t> Theo hình thái mô mỡ, giải phẫu: Béo bụng (béo phì hình quả táo) – béo thân, đùi (béo phì hình quả lê).</a:t>
            </a:r>
          </a:p>
          <a:p>
            <a:pPr marL="76200" indent="0">
              <a:buFontTx/>
              <a:buChar char="-"/>
            </a:pPr>
            <a:r>
              <a:rPr lang="de-DE" sz="1600" dirty="0">
                <a:latin typeface="+mj-lt"/>
              </a:rPr>
              <a:t> Theo phân loại mức độ</a:t>
            </a:r>
            <a:r>
              <a:rPr lang="de-DE" sz="1400" dirty="0">
                <a:latin typeface="+mj-lt"/>
              </a:rPr>
              <a:t>: </a:t>
            </a:r>
          </a:p>
          <a:p>
            <a:pPr marL="7620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15</a:t>
            </a:fld>
            <a:endParaRPr lang="en"/>
          </a:p>
        </p:txBody>
      </p:sp>
      <p:pic>
        <p:nvPicPr>
          <p:cNvPr id="35841" name="Picture 1"/>
          <p:cNvPicPr>
            <a:picLocks noChangeAspect="1" noChangeArrowheads="1"/>
          </p:cNvPicPr>
          <p:nvPr/>
        </p:nvPicPr>
        <p:blipFill>
          <a:blip r:embed="rId2"/>
          <a:srcRect/>
          <a:stretch>
            <a:fillRect/>
          </a:stretch>
        </p:blipFill>
        <p:spPr bwMode="auto">
          <a:xfrm>
            <a:off x="2711026" y="2686677"/>
            <a:ext cx="4156499" cy="2082224"/>
          </a:xfrm>
          <a:prstGeom prst="rect">
            <a:avLst/>
          </a:prstGeom>
          <a:noFill/>
          <a:ln w="9525">
            <a:noFill/>
            <a:miter lim="800000"/>
            <a:headEnd/>
            <a:tailEnd/>
          </a:ln>
          <a:effectLst/>
        </p:spPr>
      </p:pic>
    </p:spTree>
    <p:extLst>
      <p:ext uri="{BB962C8B-B14F-4D97-AF65-F5344CB8AC3E}">
        <p14:creationId xmlns:p14="http://schemas.microsoft.com/office/powerpoint/2010/main" val="86062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86578"/>
            <a:ext cx="5600700" cy="536972"/>
          </a:xfrm>
        </p:spPr>
        <p:txBody>
          <a:bodyPr/>
          <a:lstStyle/>
          <a:p>
            <a:r>
              <a:rPr lang="en-US" sz="2400" dirty="0">
                <a:solidFill>
                  <a:schemeClr val="tx1"/>
                </a:solidFill>
              </a:rPr>
              <a:t>LÀM GÌ KHI TRẺ THỪA CÂN BÉO PHÌ?</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875" y="1169126"/>
            <a:ext cx="3296401" cy="3296401"/>
          </a:xfrm>
          <a:prstGeom prst="rect">
            <a:avLst/>
          </a:prstGeom>
        </p:spPr>
      </p:pic>
      <p:sp>
        <p:nvSpPr>
          <p:cNvPr id="8" name="Content Placeholder 2"/>
          <p:cNvSpPr>
            <a:spLocks noGrp="1"/>
          </p:cNvSpPr>
          <p:nvPr>
            <p:ph sz="quarter" idx="1"/>
          </p:nvPr>
        </p:nvSpPr>
        <p:spPr>
          <a:xfrm>
            <a:off x="209005" y="2245826"/>
            <a:ext cx="1448345" cy="571500"/>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just">
              <a:lnSpc>
                <a:spcPct val="150000"/>
              </a:lnSpc>
              <a:buNone/>
            </a:pPr>
            <a:r>
              <a:rPr lang="en-US" sz="1500" b="1" dirty="0"/>
              <a:t>DINH DƯỠNG</a:t>
            </a:r>
          </a:p>
        </p:txBody>
      </p:sp>
      <p:sp>
        <p:nvSpPr>
          <p:cNvPr id="9" name="Content Placeholder 2"/>
          <p:cNvSpPr txBox="1">
            <a:spLocks/>
          </p:cNvSpPr>
          <p:nvPr/>
        </p:nvSpPr>
        <p:spPr>
          <a:xfrm>
            <a:off x="4114800" y="2245826"/>
            <a:ext cx="2281103" cy="5715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lnSpc>
                <a:spcPct val="150000"/>
              </a:lnSpc>
              <a:buNone/>
            </a:pPr>
            <a:r>
              <a:rPr lang="en-US" sz="1500" b="1" dirty="0"/>
              <a:t>HOẠT ĐỘNG THỂ LỰC</a:t>
            </a:r>
          </a:p>
        </p:txBody>
      </p:sp>
      <p:sp>
        <p:nvSpPr>
          <p:cNvPr id="10" name="Content Placeholder 2"/>
          <p:cNvSpPr txBox="1">
            <a:spLocks/>
          </p:cNvSpPr>
          <p:nvPr/>
        </p:nvSpPr>
        <p:spPr>
          <a:xfrm>
            <a:off x="2286000" y="4457700"/>
            <a:ext cx="1600200" cy="571500"/>
          </a:xfrm>
          <a:prstGeom prst="rect">
            <a:avLst/>
          </a:prstGeom>
          <a:ln/>
        </p:spPr>
        <p:style>
          <a:lnRef idx="1">
            <a:schemeClr val="accent2"/>
          </a:lnRef>
          <a:fillRef idx="3">
            <a:schemeClr val="accent2"/>
          </a:fillRef>
          <a:effectRef idx="2">
            <a:schemeClr val="accent2"/>
          </a:effectRef>
          <a:fontRef idx="minor">
            <a:schemeClr val="lt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lnSpc>
                <a:spcPct val="150000"/>
              </a:lnSpc>
              <a:buNone/>
            </a:pPr>
            <a:r>
              <a:rPr lang="en-US" sz="1500" b="1" dirty="0"/>
              <a:t>GIẤC NGỦ</a:t>
            </a:r>
          </a:p>
        </p:txBody>
      </p:sp>
    </p:spTree>
    <p:extLst>
      <p:ext uri="{BB962C8B-B14F-4D97-AF65-F5344CB8AC3E}">
        <p14:creationId xmlns:p14="http://schemas.microsoft.com/office/powerpoint/2010/main" val="180106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 calcmode="lin" valueType="num">
                                      <p:cBhvr additive="base">
                                        <p:cTn id="1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9">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 calcmode="lin" valueType="num">
                                      <p:cBhvr additive="base">
                                        <p:cTn id="2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uiExpand="1" build="p" animBg="1"/>
      <p:bldP spid="10"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4114800" cy="1600200"/>
          </a:xfrm>
        </p:spPr>
        <p:txBody>
          <a:bodyPr/>
          <a:lstStyle/>
          <a:p>
            <a:pPr algn="ctr">
              <a:lnSpc>
                <a:spcPct val="150000"/>
              </a:lnSpc>
            </a:pPr>
            <a:r>
              <a:rPr lang="en-US" sz="1800" dirty="0">
                <a:solidFill>
                  <a:schemeClr val="bg2">
                    <a:lumMod val="10000"/>
                  </a:schemeClr>
                </a:solidFill>
                <a:latin typeface="Times New Roman" pitchFamily="18" charset="0"/>
                <a:cs typeface="Times New Roman" pitchFamily="18" charset="0"/>
              </a:rPr>
              <a:t>PHẦN II:</a:t>
            </a:r>
            <a:br>
              <a:rPr lang="en-US" sz="1800" dirty="0">
                <a:solidFill>
                  <a:schemeClr val="bg2">
                    <a:lumMod val="10000"/>
                  </a:schemeClr>
                </a:solidFill>
                <a:latin typeface="Times New Roman" pitchFamily="18" charset="0"/>
                <a:cs typeface="Times New Roman" pitchFamily="18" charset="0"/>
              </a:rPr>
            </a:br>
            <a:r>
              <a:rPr lang="en-US" sz="2000" dirty="0">
                <a:solidFill>
                  <a:schemeClr val="bg2">
                    <a:lumMod val="10000"/>
                  </a:schemeClr>
                </a:solidFill>
                <a:latin typeface="Times New Roman" pitchFamily="18" charset="0"/>
                <a:cs typeface="Times New Roman" pitchFamily="18" charset="0"/>
              </a:rPr>
              <a:t>CÁC BIỆN PHÁP CAN THIỆP VỀ DINH DƯỠNG TRONG </a:t>
            </a:r>
            <a:br>
              <a:rPr lang="en-US" sz="2000" dirty="0">
                <a:solidFill>
                  <a:schemeClr val="bg2">
                    <a:lumMod val="10000"/>
                  </a:schemeClr>
                </a:solidFill>
                <a:latin typeface="Times New Roman" pitchFamily="18" charset="0"/>
                <a:cs typeface="Times New Roman" pitchFamily="18" charset="0"/>
              </a:rPr>
            </a:br>
            <a:r>
              <a:rPr lang="en-US" sz="2000" dirty="0">
                <a:solidFill>
                  <a:schemeClr val="bg2">
                    <a:lumMod val="10000"/>
                  </a:schemeClr>
                </a:solidFill>
                <a:latin typeface="Times New Roman" pitchFamily="18" charset="0"/>
                <a:cs typeface="Times New Roman" pitchFamily="18" charset="0"/>
              </a:rPr>
              <a:t> THỪA CÂN - BÉO PHÌ</a:t>
            </a:r>
            <a:endParaRPr lang="en-US" sz="1800" dirty="0">
              <a:solidFill>
                <a:schemeClr val="bg2">
                  <a:lumMod val="10000"/>
                </a:schemeClr>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fld id="{00000000-1234-1234-1234-123412341234}" type="slidenum">
              <a:rPr lang="en" smtClean="0"/>
              <a:pPr/>
              <a:t>17</a:t>
            </a:fld>
            <a:endParaRPr lang="en"/>
          </a:p>
        </p:txBody>
      </p:sp>
      <p:pic>
        <p:nvPicPr>
          <p:cNvPr id="2050" name="Picture 2" descr="Vai trò của vận động và ăn uống trong giảm cân"/>
          <p:cNvPicPr>
            <a:picLocks noChangeAspect="1" noChangeArrowheads="1"/>
          </p:cNvPicPr>
          <p:nvPr/>
        </p:nvPicPr>
        <p:blipFill>
          <a:blip r:embed="rId2"/>
          <a:srcRect/>
          <a:stretch>
            <a:fillRect/>
          </a:stretch>
        </p:blipFill>
        <p:spPr bwMode="auto">
          <a:xfrm>
            <a:off x="4286250" y="1085850"/>
            <a:ext cx="2343150" cy="29003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01624"/>
            <a:ext cx="6172200" cy="468312"/>
          </a:xfrm>
          <a:prstGeom prst="rect">
            <a:avLst/>
          </a:prstGeom>
          <a:noFill/>
        </p:spPr>
        <p:txBody>
          <a:bodyPr vert="horz" anchor="b">
            <a:normAutofit fontScale="92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a:ln>
                  <a:noFill/>
                </a:ln>
                <a:solidFill>
                  <a:sysClr val="windowText" lastClr="000000"/>
                </a:solidFill>
                <a:effectLst/>
                <a:uLnTx/>
                <a:uFillTx/>
                <a:latin typeface="Arial" panose="020B0604020202020204"/>
                <a:ea typeface="+mj-ea"/>
                <a:cs typeface="+mj-cs"/>
              </a:rPr>
              <a:t>1. </a:t>
            </a:r>
            <a:r>
              <a:rPr kumimoji="0" lang="en-US" sz="3000" b="1" i="0" u="none" strike="noStrike" kern="1200" cap="small" spc="0" normalizeH="0" baseline="0" noProof="0" dirty="0" err="1">
                <a:ln>
                  <a:noFill/>
                </a:ln>
                <a:solidFill>
                  <a:sysClr val="windowText" lastClr="000000"/>
                </a:solidFill>
                <a:effectLst/>
                <a:uLnTx/>
                <a:uFillTx/>
                <a:latin typeface="Arial" panose="020B0604020202020204"/>
                <a:ea typeface="+mj-ea"/>
                <a:cs typeface="+mj-cs"/>
              </a:rPr>
              <a:t>Mục</a:t>
            </a:r>
            <a:r>
              <a:rPr kumimoji="0" lang="en-US" sz="3000" b="1" i="0" u="none" strike="noStrike" kern="1200" cap="small" spc="0" normalizeH="0" baseline="0" noProof="0" dirty="0">
                <a:ln>
                  <a:noFill/>
                </a:ln>
                <a:solidFill>
                  <a:sysClr val="windowText" lastClr="000000"/>
                </a:solidFill>
                <a:effectLst/>
                <a:uLnTx/>
                <a:uFillTx/>
                <a:latin typeface="Arial" panose="020B0604020202020204"/>
                <a:ea typeface="+mj-ea"/>
                <a:cs typeface="+mj-cs"/>
              </a:rPr>
              <a:t> </a:t>
            </a:r>
            <a:r>
              <a:rPr kumimoji="0" lang="en-US" sz="3000" b="1" i="0" u="none" strike="noStrike" kern="1200" cap="small" spc="0" normalizeH="0" baseline="0" noProof="0" dirty="0" err="1">
                <a:ln>
                  <a:noFill/>
                </a:ln>
                <a:solidFill>
                  <a:sysClr val="windowText" lastClr="000000"/>
                </a:solidFill>
                <a:effectLst/>
                <a:uLnTx/>
                <a:uFillTx/>
                <a:latin typeface="Arial" panose="020B0604020202020204"/>
                <a:ea typeface="+mj-ea"/>
                <a:cs typeface="+mj-cs"/>
              </a:rPr>
              <a:t>tiêu</a:t>
            </a:r>
            <a:r>
              <a:rPr kumimoji="0" lang="en-US" sz="3000" b="1" i="0" u="none" strike="noStrike" kern="1200" cap="small" spc="0" normalizeH="0" baseline="0" noProof="0" dirty="0">
                <a:ln>
                  <a:noFill/>
                </a:ln>
                <a:solidFill>
                  <a:sysClr val="windowText" lastClr="000000"/>
                </a:solidFill>
                <a:effectLst/>
                <a:uLnTx/>
                <a:uFillTx/>
                <a:latin typeface="Arial" panose="020B0604020202020204"/>
                <a:ea typeface="+mj-ea"/>
                <a:cs typeface="+mj-cs"/>
              </a:rPr>
              <a:t> can </a:t>
            </a:r>
            <a:r>
              <a:rPr kumimoji="0" lang="en-US" sz="3000" b="1" i="0" u="none" strike="noStrike" kern="1200" cap="small" spc="0" normalizeH="0" baseline="0" noProof="0" dirty="0" err="1">
                <a:ln>
                  <a:noFill/>
                </a:ln>
                <a:solidFill>
                  <a:sysClr val="windowText" lastClr="000000"/>
                </a:solidFill>
                <a:effectLst/>
                <a:uLnTx/>
                <a:uFillTx/>
                <a:latin typeface="Arial" panose="020B0604020202020204"/>
                <a:ea typeface="+mj-ea"/>
                <a:cs typeface="+mj-cs"/>
              </a:rPr>
              <a:t>thiệp</a:t>
            </a:r>
            <a:r>
              <a:rPr kumimoji="0" lang="en-US" sz="3000" b="1" i="0" u="none" strike="noStrike" kern="1200" cap="small" spc="0" normalizeH="0" baseline="0" noProof="0" dirty="0">
                <a:ln>
                  <a:noFill/>
                </a:ln>
                <a:solidFill>
                  <a:sysClr val="windowText" lastClr="000000"/>
                </a:solidFill>
                <a:effectLst/>
                <a:uLnTx/>
                <a:uFillTx/>
                <a:latin typeface="Arial" panose="020B0604020202020204"/>
                <a:ea typeface="+mj-ea"/>
                <a:cs typeface="+mj-cs"/>
              </a:rPr>
              <a:t> </a:t>
            </a:r>
            <a:r>
              <a:rPr kumimoji="0" lang="en-US" sz="3000" b="1" i="0" u="none" strike="noStrike" kern="1200" cap="small" spc="0" normalizeH="0" baseline="0" noProof="0" dirty="0" err="1">
                <a:ln>
                  <a:noFill/>
                </a:ln>
                <a:solidFill>
                  <a:sysClr val="windowText" lastClr="000000"/>
                </a:solidFill>
                <a:effectLst/>
                <a:uLnTx/>
                <a:uFillTx/>
                <a:latin typeface="Arial" panose="020B0604020202020204"/>
                <a:ea typeface="+mj-ea"/>
                <a:cs typeface="+mj-cs"/>
              </a:rPr>
              <a:t>dinh</a:t>
            </a:r>
            <a:r>
              <a:rPr kumimoji="0" lang="en-US" sz="3000" b="1" i="0" u="none" strike="noStrike" kern="1200" cap="small" spc="0" normalizeH="0" baseline="0" noProof="0" dirty="0">
                <a:ln>
                  <a:noFill/>
                </a:ln>
                <a:solidFill>
                  <a:sysClr val="windowText" lastClr="000000"/>
                </a:solidFill>
                <a:effectLst/>
                <a:uLnTx/>
                <a:uFillTx/>
                <a:latin typeface="Arial" panose="020B0604020202020204"/>
                <a:ea typeface="+mj-ea"/>
                <a:cs typeface="+mj-cs"/>
              </a:rPr>
              <a:t> </a:t>
            </a:r>
            <a:r>
              <a:rPr kumimoji="0" lang="en-US" sz="3000" b="1" i="0" u="none" strike="noStrike" kern="1200" cap="small" spc="0" normalizeH="0" baseline="0" noProof="0" dirty="0" err="1">
                <a:ln>
                  <a:noFill/>
                </a:ln>
                <a:solidFill>
                  <a:sysClr val="windowText" lastClr="000000"/>
                </a:solidFill>
                <a:effectLst/>
                <a:uLnTx/>
                <a:uFillTx/>
                <a:latin typeface="Arial" panose="020B0604020202020204"/>
                <a:ea typeface="+mj-ea"/>
                <a:cs typeface="+mj-cs"/>
              </a:rPr>
              <a:t>dưỡng</a:t>
            </a:r>
            <a:endParaRPr kumimoji="0" lang="en-US" sz="3000" b="1" i="0" u="none" strike="noStrike" kern="1200" cap="small" spc="0" normalizeH="0" baseline="0" noProof="0" dirty="0">
              <a:ln>
                <a:noFill/>
              </a:ln>
              <a:solidFill>
                <a:sysClr val="windowText" lastClr="000000"/>
              </a:solidFill>
              <a:effectLst/>
              <a:uLnTx/>
              <a:uFillTx/>
              <a:latin typeface="Arial" panose="020B0604020202020204"/>
              <a:ea typeface="+mj-ea"/>
              <a:cs typeface="+mj-cs"/>
            </a:endParaRPr>
          </a:p>
        </p:txBody>
      </p:sp>
      <p:sp>
        <p:nvSpPr>
          <p:cNvPr id="11" name="Content Placeholder 2"/>
          <p:cNvSpPr txBox="1">
            <a:spLocks/>
          </p:cNvSpPr>
          <p:nvPr/>
        </p:nvSpPr>
        <p:spPr>
          <a:xfrm>
            <a:off x="436418" y="783920"/>
            <a:ext cx="6192982" cy="873430"/>
          </a:xfrm>
          <a:prstGeom prst="rect">
            <a:avLst/>
          </a:prstGeom>
          <a:solidFill>
            <a:schemeClr val="tx1">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r>
              <a:rPr kumimoji="0" lang="en-US" sz="1600" b="0" i="0" u="none" strike="noStrike" kern="1200" cap="none" spc="0" normalizeH="0" baseline="0" noProof="0" dirty="0" err="1">
                <a:ln>
                  <a:noFill/>
                </a:ln>
                <a:solidFill>
                  <a:sysClr val="windowText" lastClr="000000"/>
                </a:solidFill>
                <a:effectLst/>
                <a:uLnTx/>
                <a:uFillTx/>
                <a:latin typeface="Arial" panose="020B0604020202020204"/>
                <a:ea typeface="+mn-ea"/>
                <a:cs typeface="+mn-cs"/>
              </a:rPr>
              <a:t>Làm</a:t>
            </a: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 </a:t>
            </a:r>
            <a:r>
              <a:rPr kumimoji="0" lang="vi-VN" sz="1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rPr>
              <a:t>chậm tăng cân </a:t>
            </a:r>
            <a:r>
              <a:rPr kumimoji="0" lang="vi-VN"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rPr>
              <a:t>hoặc </a:t>
            </a:r>
            <a:r>
              <a:rPr kumimoji="0" lang="vi-VN" sz="1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rPr>
              <a:t>ngừng </a:t>
            </a:r>
            <a:r>
              <a:rPr kumimoji="0" lang="vi-VN"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rPr>
              <a:t>tăng cân. Kiểm soát và duy trì cân nặng lý tưởng theo chiều cao.</a:t>
            </a:r>
          </a:p>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2" name="Content Placeholder 2"/>
          <p:cNvSpPr txBox="1">
            <a:spLocks/>
          </p:cNvSpPr>
          <p:nvPr/>
        </p:nvSpPr>
        <p:spPr>
          <a:xfrm>
            <a:off x="432954" y="1781917"/>
            <a:ext cx="6172200" cy="764325"/>
          </a:xfrm>
          <a:prstGeom prst="rect">
            <a:avLst/>
          </a:prstGeom>
          <a:solidFill>
            <a:schemeClr val="tx1">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r>
              <a:rPr kumimoji="0" lang="vi-VN"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Nếu TCBP có biến chứng</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vi-VN"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giảm cân từ từ, </a:t>
            </a:r>
            <a:r>
              <a:rPr kumimoji="0" lang="en-US" sz="1600" b="1" i="0" u="none" strike="noStrike" kern="1200" cap="none" spc="0" normalizeH="0" baseline="0" noProof="0" dirty="0" err="1">
                <a:ln>
                  <a:noFill/>
                </a:ln>
                <a:solidFill>
                  <a:prstClr val="black"/>
                </a:solidFill>
                <a:effectLst/>
                <a:uLnTx/>
                <a:uFillTx/>
                <a:latin typeface="Arial" panose="020B0604020202020204"/>
                <a:ea typeface="+mn-ea"/>
                <a:cs typeface="+mn-cs"/>
              </a:rPr>
              <a:t>giảm</a:t>
            </a: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vi-VN"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500g/tháng </a:t>
            </a:r>
            <a:r>
              <a:rPr kumimoji="0" lang="vi-VN"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với trẻ 6-11 tuổi.</a:t>
            </a:r>
          </a:p>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Content Placeholder 2"/>
          <p:cNvSpPr txBox="1">
            <a:spLocks/>
          </p:cNvSpPr>
          <p:nvPr/>
        </p:nvSpPr>
        <p:spPr>
          <a:xfrm>
            <a:off x="422563" y="2693670"/>
            <a:ext cx="6182591" cy="792480"/>
          </a:xfrm>
          <a:prstGeom prst="rect">
            <a:avLst/>
          </a:prstGeom>
          <a:solidFill>
            <a:schemeClr val="tx1">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r>
              <a:rPr kumimoji="0" lang="vi-VN"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Bảo đảm trẻ tăng trưởng tốt theo lứa tuổi, tạo điều kiện cho trẻ phát triển </a:t>
            </a:r>
            <a:r>
              <a:rPr kumimoji="0" lang="vi-VN"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tối ưu về chiều cao</a:t>
            </a:r>
            <a:r>
              <a:rPr kumimoji="0" lang="vi-VN"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sp>
        <p:nvSpPr>
          <p:cNvPr id="14" name="Content Placeholder 2"/>
          <p:cNvSpPr txBox="1">
            <a:spLocks/>
          </p:cNvSpPr>
          <p:nvPr/>
        </p:nvSpPr>
        <p:spPr>
          <a:xfrm>
            <a:off x="422563" y="3640455"/>
            <a:ext cx="6182591" cy="531495"/>
          </a:xfrm>
          <a:prstGeom prst="rect">
            <a:avLst/>
          </a:prstGeom>
          <a:solidFill>
            <a:schemeClr val="tx1">
              <a:lumMod val="10000"/>
              <a:lumOff val="90000"/>
            </a:schemeClr>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r>
              <a:rPr kumimoji="0" lang="vi-VN"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Giảm biến chứng do béo phì.</a:t>
            </a:r>
          </a:p>
        </p:txBody>
      </p:sp>
      <p:sp>
        <p:nvSpPr>
          <p:cNvPr id="15" name="Content Placeholder 2"/>
          <p:cNvSpPr txBox="1">
            <a:spLocks/>
          </p:cNvSpPr>
          <p:nvPr/>
        </p:nvSpPr>
        <p:spPr>
          <a:xfrm>
            <a:off x="422563" y="4326255"/>
            <a:ext cx="6206837" cy="480803"/>
          </a:xfrm>
          <a:prstGeom prst="rect">
            <a:avLst/>
          </a:prstGeom>
          <a:solidFill>
            <a:schemeClr val="tx1">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r>
              <a:rPr kumimoji="0" lang="vi-VN"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Tạo và duy trì thói quen ăn uống, lối sống lành mạnh.</a:t>
            </a:r>
          </a:p>
        </p:txBody>
      </p:sp>
    </p:spTree>
    <p:extLst>
      <p:ext uri="{BB962C8B-B14F-4D97-AF65-F5344CB8AC3E}">
        <p14:creationId xmlns:p14="http://schemas.microsoft.com/office/powerpoint/2010/main" val="228680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399" y="971550"/>
            <a:ext cx="6324601" cy="3657600"/>
          </a:xfrm>
          <a:prstGeom prst="rect">
            <a:avLst/>
          </a:prstGeom>
          <a:noFill/>
          <a:ln>
            <a:noFill/>
          </a:ln>
        </p:spPr>
        <p:txBody>
          <a:bodyPr spcFirstLastPara="1" wrap="square" lIns="0" tIns="0" rIns="0" bIns="0" anchor="t" anchorCtr="0">
            <a:noAutofit/>
          </a:bodyPr>
          <a:lstStyle/>
          <a:p>
            <a:pPr marL="342900" indent="-266700" algn="just" defTabSz="685800" fontAlgn="base">
              <a:spcBef>
                <a:spcPts val="450"/>
              </a:spcBef>
              <a:buClr>
                <a:schemeClr val="accent2"/>
              </a:buClr>
              <a:buSzPts val="2000"/>
              <a:buFont typeface="Wingdings" pitchFamily="2" charset="2"/>
              <a:buChar char="ü"/>
              <a:defRPr/>
            </a:pPr>
            <a:r>
              <a:rPr lang="vi-VN" sz="1600" dirty="0"/>
              <a:t>Xây dựng thực đơn khẩu phần ăn đa dạng, cân đối, hợp lý, đầy đủ các chất dinh dưỡng. </a:t>
            </a:r>
            <a:endParaRPr lang="en-US" sz="1600" dirty="0"/>
          </a:p>
          <a:p>
            <a:pPr marL="342900" indent="-266700" algn="just" defTabSz="685800" fontAlgn="base">
              <a:spcBef>
                <a:spcPts val="450"/>
              </a:spcBef>
              <a:buClr>
                <a:schemeClr val="accent2"/>
              </a:buClr>
              <a:buSzPts val="2000"/>
              <a:buFont typeface="Wingdings" pitchFamily="2" charset="2"/>
              <a:buChar char="ü"/>
              <a:defRPr/>
            </a:pPr>
            <a:r>
              <a:rPr lang="vi-VN" sz="1600" dirty="0"/>
              <a:t>Điều chỉnh chế độ ăn nhằm </a:t>
            </a:r>
            <a:r>
              <a:rPr lang="vi-VN" sz="1600" b="1" dirty="0"/>
              <a:t>giảm năng lượng </a:t>
            </a:r>
            <a:r>
              <a:rPr lang="vi-VN" sz="1600" dirty="0"/>
              <a:t>ăn vào.</a:t>
            </a:r>
          </a:p>
          <a:p>
            <a:pPr marL="342900" indent="-266700" algn="just" defTabSz="685800" fontAlgn="base">
              <a:spcBef>
                <a:spcPts val="450"/>
              </a:spcBef>
              <a:buClr>
                <a:schemeClr val="accent2"/>
              </a:buClr>
              <a:buSzPts val="2000"/>
              <a:buFont typeface="Wingdings" pitchFamily="2" charset="2"/>
              <a:buChar char="ü"/>
              <a:defRPr/>
            </a:pPr>
            <a:r>
              <a:rPr lang="vi-VN" sz="1600" dirty="0"/>
              <a:t>Tăng rau, trái cây, ngũ cốc nguyên hạt.</a:t>
            </a:r>
          </a:p>
          <a:p>
            <a:pPr marL="342900" indent="-266700" algn="just" defTabSz="685800" fontAlgn="base">
              <a:spcBef>
                <a:spcPts val="450"/>
              </a:spcBef>
              <a:buClr>
                <a:schemeClr val="accent2"/>
              </a:buClr>
              <a:buSzPts val="2000"/>
              <a:buFont typeface="Wingdings" pitchFamily="2" charset="2"/>
              <a:buChar char="ü"/>
              <a:defRPr/>
            </a:pPr>
            <a:r>
              <a:rPr lang="vi-VN" sz="1600" dirty="0"/>
              <a:t>Hạn chế mỡ, hạn chế đường.</a:t>
            </a:r>
          </a:p>
          <a:p>
            <a:pPr marL="342900" indent="-266700" algn="just" defTabSz="685800" fontAlgn="base">
              <a:spcBef>
                <a:spcPts val="450"/>
              </a:spcBef>
              <a:buClr>
                <a:schemeClr val="accent2"/>
              </a:buClr>
              <a:buSzPts val="2000"/>
              <a:buFont typeface="Wingdings" pitchFamily="2" charset="2"/>
              <a:buChar char="ü"/>
              <a:defRPr/>
            </a:pPr>
            <a:r>
              <a:rPr lang="vi-VN" sz="1600" dirty="0"/>
              <a:t>Ăn đều đặn, tránh bỏ bữa. </a:t>
            </a:r>
          </a:p>
          <a:p>
            <a:pPr marL="342900" indent="-266700" algn="just" defTabSz="685800" fontAlgn="base">
              <a:spcBef>
                <a:spcPts val="450"/>
              </a:spcBef>
              <a:buClr>
                <a:schemeClr val="accent2"/>
              </a:buClr>
              <a:buSzPts val="2000"/>
              <a:buFont typeface="Wingdings" pitchFamily="2" charset="2"/>
              <a:buChar char="ü"/>
              <a:defRPr/>
            </a:pPr>
            <a:r>
              <a:rPr lang="vi-VN" sz="1600" dirty="0"/>
              <a:t>Ăn nhiều vào buổi sáng, giảm ăn về chiều và tối, không ăn sau 20 giờ và trước khi đi ngủ 2 giờ.</a:t>
            </a:r>
          </a:p>
          <a:p>
            <a:pPr marL="342900" indent="-266700" algn="just" defTabSz="685800" fontAlgn="base">
              <a:spcBef>
                <a:spcPts val="450"/>
              </a:spcBef>
              <a:buClr>
                <a:schemeClr val="accent2"/>
              </a:buClr>
              <a:buSzPts val="2000"/>
              <a:buFont typeface="Wingdings" pitchFamily="2" charset="2"/>
              <a:buChar char="ü"/>
              <a:defRPr/>
            </a:pPr>
            <a:r>
              <a:rPr lang="en-US" sz="1600" dirty="0" err="1">
                <a:solidFill>
                  <a:schemeClr val="bg2">
                    <a:lumMod val="10000"/>
                  </a:schemeClr>
                </a:solidFill>
                <a:latin typeface="+mj-lt"/>
                <a:ea typeface="Red Hat Text"/>
                <a:cs typeface="Times New Roman" pitchFamily="18" charset="0"/>
                <a:sym typeface="Red Hat Text"/>
              </a:rPr>
              <a:t>Tăng</a:t>
            </a:r>
            <a:r>
              <a:rPr lang="en-US" sz="1600" dirty="0">
                <a:solidFill>
                  <a:schemeClr val="bg2">
                    <a:lumMod val="10000"/>
                  </a:schemeClr>
                </a:solidFill>
                <a:latin typeface="+mj-lt"/>
                <a:ea typeface="Red Hat Text"/>
                <a:cs typeface="Times New Roman" pitchFamily="18" charset="0"/>
                <a:sym typeface="Red Hat Text"/>
              </a:rPr>
              <a:t> cường hoạt động thể lực, hạn chế xem tivi, chơi điện tử…</a:t>
            </a:r>
          </a:p>
          <a:p>
            <a:pPr marL="342900" indent="-266700" algn="just" defTabSz="685800" fontAlgn="base">
              <a:spcBef>
                <a:spcPts val="450"/>
              </a:spcBef>
              <a:buClr>
                <a:schemeClr val="accent2"/>
              </a:buClr>
              <a:buSzPts val="2000"/>
              <a:buFont typeface="Wingdings" pitchFamily="2" charset="2"/>
              <a:buChar char="ü"/>
              <a:defRPr/>
            </a:pPr>
            <a:r>
              <a:rPr lang="en-US" sz="1600" dirty="0" err="1">
                <a:solidFill>
                  <a:schemeClr val="bg2">
                    <a:lumMod val="10000"/>
                  </a:schemeClr>
                </a:solidFill>
                <a:latin typeface="+mj-lt"/>
                <a:ea typeface="Red Hat Text"/>
                <a:cs typeface="Times New Roman" pitchFamily="18" charset="0"/>
                <a:sym typeface="Red Hat Text"/>
              </a:rPr>
              <a:t>Chú</a:t>
            </a:r>
            <a:r>
              <a:rPr lang="en-US" sz="1600" dirty="0">
                <a:solidFill>
                  <a:schemeClr val="bg2">
                    <a:lumMod val="10000"/>
                  </a:schemeClr>
                </a:solidFill>
                <a:latin typeface="+mj-lt"/>
                <a:ea typeface="Red Hat Text"/>
                <a:cs typeface="Times New Roman" pitchFamily="18" charset="0"/>
                <a:sym typeface="Red Hat Text"/>
              </a:rPr>
              <a:t> trọng đến sự hợp tác của gia đình, nhà trường, xã hội.</a:t>
            </a:r>
          </a:p>
          <a:p>
            <a:pPr marL="76200" algn="just" defTabSz="685800">
              <a:spcBef>
                <a:spcPts val="450"/>
              </a:spcBef>
              <a:buClr>
                <a:schemeClr val="accent2"/>
              </a:buClr>
              <a:buSzPts val="2000"/>
              <a:defRPr/>
            </a:pPr>
            <a:endParaRPr lang="en-US" sz="1600" dirty="0">
              <a:solidFill>
                <a:schemeClr val="dk1"/>
              </a:solidFill>
              <a:latin typeface="Times New Roman" pitchFamily="18" charset="0"/>
              <a:ea typeface="Red Hat Text"/>
              <a:cs typeface="Times New Roman" pitchFamily="18" charset="0"/>
              <a:sym typeface="Red Hat Text"/>
            </a:endParaRPr>
          </a:p>
          <a:p>
            <a:pPr marL="76200" algn="just" defTabSz="685800">
              <a:lnSpc>
                <a:spcPct val="115000"/>
              </a:lnSpc>
              <a:spcBef>
                <a:spcPts val="450"/>
              </a:spcBef>
              <a:buClr>
                <a:schemeClr val="accent2"/>
              </a:buClr>
              <a:buSzPts val="2000"/>
              <a:defRPr/>
            </a:pPr>
            <a:endParaRPr lang="en-US" dirty="0">
              <a:solidFill>
                <a:schemeClr val="dk1"/>
              </a:solidFill>
              <a:latin typeface="Red Hat Text"/>
              <a:ea typeface="Red Hat Text"/>
              <a:cs typeface="Red Hat Text"/>
              <a:sym typeface="Red Hat Text"/>
            </a:endParaRPr>
          </a:p>
        </p:txBody>
      </p:sp>
      <p:sp>
        <p:nvSpPr>
          <p:cNvPr id="3" name="Title 1"/>
          <p:cNvSpPr>
            <a:spLocks noGrp="1"/>
          </p:cNvSpPr>
          <p:nvPr>
            <p:ph type="title"/>
          </p:nvPr>
        </p:nvSpPr>
        <p:spPr>
          <a:xfrm>
            <a:off x="381000" y="438150"/>
            <a:ext cx="5753100" cy="342900"/>
          </a:xfrm>
        </p:spPr>
        <p:txBody>
          <a:bodyPr/>
          <a:lstStyle/>
          <a:p>
            <a:pPr lvl="0"/>
            <a:r>
              <a:rPr lang="en-US" dirty="0">
                <a:solidFill>
                  <a:schemeClr val="dk1"/>
                </a:solidFill>
                <a:latin typeface="+mj-lt"/>
                <a:ea typeface="Red Hat Text"/>
                <a:cs typeface="Times New Roman" pitchFamily="18" charset="0"/>
                <a:sym typeface="Red Hat Text"/>
              </a:rPr>
              <a:t>2. Nguyên tắc can thiệp TCBP:</a:t>
            </a:r>
            <a:endParaRPr lang="en-US" dirty="0">
              <a:latin typeface="+mj-lt"/>
              <a:cs typeface="Times New Roman" pitchFamily="18" charset="0"/>
            </a:endParaRPr>
          </a:p>
        </p:txBody>
      </p:sp>
    </p:spTree>
    <p:extLst>
      <p:ext uri="{BB962C8B-B14F-4D97-AF65-F5344CB8AC3E}">
        <p14:creationId xmlns:p14="http://schemas.microsoft.com/office/powerpoint/2010/main" val="228680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3"/>
          <p:cNvSpPr txBox="1">
            <a:spLocks noGrp="1"/>
          </p:cNvSpPr>
          <p:nvPr>
            <p:ph type="title"/>
          </p:nvPr>
        </p:nvSpPr>
        <p:spPr>
          <a:xfrm>
            <a:off x="457200" y="914400"/>
            <a:ext cx="4417425" cy="480825"/>
          </a:xfrm>
          <a:prstGeom prst="rect">
            <a:avLst/>
          </a:prstGeom>
        </p:spPr>
        <p:txBody>
          <a:bodyPr spcFirstLastPara="1" wrap="square" lIns="0" tIns="0" rIns="0" bIns="0" anchor="b" anchorCtr="0">
            <a:noAutofit/>
          </a:bodyPr>
          <a:lstStyle/>
          <a:p>
            <a:r>
              <a:rPr lang="en-US" dirty="0">
                <a:latin typeface="+mj-lt"/>
              </a:rPr>
              <a:t>Mục tiêu học tập</a:t>
            </a:r>
            <a:endParaRPr dirty="0">
              <a:latin typeface="+mj-lt"/>
            </a:endParaRPr>
          </a:p>
        </p:txBody>
      </p:sp>
      <p:sp>
        <p:nvSpPr>
          <p:cNvPr id="301" name="Google Shape;301;p13"/>
          <p:cNvSpPr txBox="1">
            <a:spLocks noGrp="1"/>
          </p:cNvSpPr>
          <p:nvPr>
            <p:ph type="body" idx="1"/>
          </p:nvPr>
        </p:nvSpPr>
        <p:spPr>
          <a:xfrm>
            <a:off x="342900" y="1543050"/>
            <a:ext cx="6134100" cy="2689425"/>
          </a:xfrm>
          <a:prstGeom prst="rect">
            <a:avLst/>
          </a:prstGeom>
        </p:spPr>
        <p:txBody>
          <a:bodyPr spcFirstLastPara="1" wrap="square" lIns="0" tIns="0" rIns="0" bIns="0" anchor="t" anchorCtr="0">
            <a:noAutofit/>
          </a:bodyPr>
          <a:lstStyle/>
          <a:p>
            <a:pPr marL="0" indent="0" algn="just">
              <a:lnSpc>
                <a:spcPct val="150000"/>
              </a:lnSpc>
              <a:buClr>
                <a:schemeClr val="dk1"/>
              </a:buClr>
              <a:buSzPts val="1100"/>
              <a:buNone/>
            </a:pPr>
            <a:r>
              <a:rPr lang="en-US" sz="1800" dirty="0">
                <a:solidFill>
                  <a:schemeClr val="tx2">
                    <a:lumMod val="10000"/>
                  </a:schemeClr>
                </a:solidFill>
                <a:latin typeface="+mj-lt"/>
              </a:rPr>
              <a:t>1. Trình bày được Định nghĩa, Nguyên nhân, Hậu quả và Phương pháp đánh giá trẻ em TCBP ở lứa tuổi học đường</a:t>
            </a:r>
          </a:p>
          <a:p>
            <a:pPr marL="0" indent="0" algn="just">
              <a:lnSpc>
                <a:spcPct val="150000"/>
              </a:lnSpc>
              <a:buClr>
                <a:schemeClr val="dk1"/>
              </a:buClr>
              <a:buSzPts val="1100"/>
              <a:buNone/>
            </a:pPr>
            <a:r>
              <a:rPr lang="en-US" sz="1800" dirty="0">
                <a:solidFill>
                  <a:schemeClr val="tx2">
                    <a:lumMod val="10000"/>
                  </a:schemeClr>
                </a:solidFill>
                <a:latin typeface="+mj-lt"/>
              </a:rPr>
              <a:t>2. Nêu được các cách can thiệp phòng chống TCBP ở trẻ em lứa tuổi học đường.</a:t>
            </a:r>
          </a:p>
          <a:p>
            <a:pPr marL="0" indent="0" algn="just">
              <a:lnSpc>
                <a:spcPct val="150000"/>
              </a:lnSpc>
              <a:buClr>
                <a:schemeClr val="dk1"/>
              </a:buClr>
              <a:buSzPts val="1100"/>
              <a:buNone/>
            </a:pPr>
            <a:r>
              <a:rPr lang="en-US" sz="1800" dirty="0">
                <a:solidFill>
                  <a:schemeClr val="tx2">
                    <a:lumMod val="10000"/>
                  </a:schemeClr>
                </a:solidFill>
                <a:latin typeface="+mj-lt"/>
              </a:rPr>
              <a:t>3. Thực hành tư vấn dinh dưỡng cho người chăm sóc trẻ TCBP ở lứa tuổi học đường.</a:t>
            </a:r>
            <a:endParaRPr sz="1800" dirty="0">
              <a:solidFill>
                <a:schemeClr val="tx2">
                  <a:lumMod val="10000"/>
                </a:schemeClr>
              </a:solidFill>
              <a:latin typeface="+mj-lt"/>
            </a:endParaRPr>
          </a:p>
        </p:txBody>
      </p:sp>
      <p:sp>
        <p:nvSpPr>
          <p:cNvPr id="303" name="Google Shape;303;p13"/>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81000" y="438150"/>
            <a:ext cx="6111586" cy="3810000"/>
          </a:xfrm>
        </p:spPr>
        <p:txBody>
          <a:bodyPr/>
          <a:lstStyle/>
          <a:p>
            <a:pPr marL="0" indent="0" algn="ctr">
              <a:lnSpc>
                <a:spcPct val="100000"/>
              </a:lnSpc>
              <a:buNone/>
            </a:pPr>
            <a:r>
              <a:rPr lang="en-US" b="1" dirty="0" err="1">
                <a:solidFill>
                  <a:schemeClr val="bg2">
                    <a:lumMod val="10000"/>
                  </a:schemeClr>
                </a:solidFill>
                <a:latin typeface="+mj-lt"/>
                <a:cs typeface="Times New Roman" pitchFamily="18" charset="0"/>
              </a:rPr>
              <a:t>Nhu</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cầu</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năng</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lượng</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khuyến</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nghị</a:t>
            </a:r>
            <a:r>
              <a:rPr lang="en-US" b="1" dirty="0">
                <a:solidFill>
                  <a:schemeClr val="bg2">
                    <a:lumMod val="10000"/>
                  </a:schemeClr>
                </a:solidFill>
                <a:latin typeface="+mj-lt"/>
                <a:cs typeface="Times New Roman" pitchFamily="18" charset="0"/>
              </a:rPr>
              <a:t> (NCNLKN) </a:t>
            </a:r>
            <a:r>
              <a:rPr lang="en-US" b="1" dirty="0" err="1">
                <a:solidFill>
                  <a:schemeClr val="bg2">
                    <a:lumMod val="10000"/>
                  </a:schemeClr>
                </a:solidFill>
                <a:latin typeface="+mj-lt"/>
                <a:cs typeface="Times New Roman" pitchFamily="18" charset="0"/>
              </a:rPr>
              <a:t>cho</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học</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sinh</a:t>
            </a:r>
            <a:r>
              <a:rPr lang="en-US" b="1" dirty="0">
                <a:solidFill>
                  <a:schemeClr val="bg2">
                    <a:lumMod val="10000"/>
                  </a:schemeClr>
                </a:solidFill>
                <a:latin typeface="+mj-lt"/>
                <a:cs typeface="Times New Roman" pitchFamily="18" charset="0"/>
              </a:rPr>
              <a:t>.</a:t>
            </a:r>
          </a:p>
          <a:p>
            <a:pPr marL="0" indent="0" algn="ctr">
              <a:lnSpc>
                <a:spcPct val="100000"/>
              </a:lnSpc>
              <a:buNone/>
            </a:pPr>
            <a:endParaRPr lang="en-US" b="1" dirty="0">
              <a:solidFill>
                <a:schemeClr val="bg2">
                  <a:lumMod val="10000"/>
                </a:schemeClr>
              </a:solidFill>
              <a:latin typeface="+mj-lt"/>
              <a:cs typeface="Times New Roman" pitchFamily="18" charset="0"/>
            </a:endParaRPr>
          </a:p>
          <a:p>
            <a:pPr marL="0" indent="0">
              <a:lnSpc>
                <a:spcPct val="100000"/>
              </a:lnSpc>
              <a:buNone/>
            </a:pPr>
            <a:r>
              <a:rPr lang="vi-VN" sz="1800" dirty="0">
                <a:solidFill>
                  <a:schemeClr val="bg2">
                    <a:lumMod val="10000"/>
                  </a:schemeClr>
                </a:solidFill>
                <a:latin typeface="+mn-lt"/>
                <a:cs typeface="Times New Roman" pitchFamily="18" charset="0"/>
              </a:rPr>
              <a:t>Công thức sau đây dùng để tính nhu cầu </a:t>
            </a:r>
            <a:r>
              <a:rPr lang="en-US" sz="1800" dirty="0" err="1">
                <a:solidFill>
                  <a:schemeClr val="bg2">
                    <a:lumMod val="10000"/>
                  </a:schemeClr>
                </a:solidFill>
                <a:latin typeface="+mn-lt"/>
                <a:cs typeface="Times New Roman" pitchFamily="18" charset="0"/>
              </a:rPr>
              <a:t>năng</a:t>
            </a:r>
            <a:r>
              <a:rPr lang="en-US" sz="1800" dirty="0">
                <a:solidFill>
                  <a:schemeClr val="bg2">
                    <a:lumMod val="10000"/>
                  </a:schemeClr>
                </a:solidFill>
                <a:latin typeface="+mn-lt"/>
                <a:cs typeface="Times New Roman" pitchFamily="18" charset="0"/>
              </a:rPr>
              <a:t> </a:t>
            </a:r>
            <a:r>
              <a:rPr lang="en-US" sz="1800" dirty="0" err="1">
                <a:solidFill>
                  <a:schemeClr val="bg2">
                    <a:lumMod val="10000"/>
                  </a:schemeClr>
                </a:solidFill>
                <a:latin typeface="+mn-lt"/>
                <a:cs typeface="Times New Roman" pitchFamily="18" charset="0"/>
              </a:rPr>
              <a:t>lượng</a:t>
            </a:r>
            <a:r>
              <a:rPr lang="en-US" sz="1800" dirty="0">
                <a:solidFill>
                  <a:schemeClr val="bg2">
                    <a:lumMod val="10000"/>
                  </a:schemeClr>
                </a:solidFill>
                <a:latin typeface="+mn-lt"/>
                <a:cs typeface="Times New Roman" pitchFamily="18" charset="0"/>
              </a:rPr>
              <a:t> </a:t>
            </a:r>
            <a:r>
              <a:rPr lang="en-US" sz="1800" dirty="0" err="1">
                <a:solidFill>
                  <a:schemeClr val="bg2">
                    <a:lumMod val="10000"/>
                  </a:schemeClr>
                </a:solidFill>
                <a:latin typeface="+mn-lt"/>
                <a:cs typeface="Times New Roman" pitchFamily="18" charset="0"/>
              </a:rPr>
              <a:t>khuyến</a:t>
            </a:r>
            <a:r>
              <a:rPr lang="en-US" sz="1800" dirty="0">
                <a:solidFill>
                  <a:schemeClr val="bg2">
                    <a:lumMod val="10000"/>
                  </a:schemeClr>
                </a:solidFill>
                <a:latin typeface="+mn-lt"/>
                <a:cs typeface="Times New Roman" pitchFamily="18" charset="0"/>
              </a:rPr>
              <a:t> </a:t>
            </a:r>
            <a:r>
              <a:rPr lang="en-US" sz="1800" dirty="0" err="1">
                <a:solidFill>
                  <a:schemeClr val="bg2">
                    <a:lumMod val="10000"/>
                  </a:schemeClr>
                </a:solidFill>
                <a:latin typeface="+mn-lt"/>
                <a:cs typeface="Times New Roman" pitchFamily="18" charset="0"/>
              </a:rPr>
              <a:t>nghị</a:t>
            </a:r>
            <a:r>
              <a:rPr lang="en-US" sz="1800" dirty="0">
                <a:solidFill>
                  <a:schemeClr val="bg2">
                    <a:lumMod val="10000"/>
                  </a:schemeClr>
                </a:solidFill>
                <a:latin typeface="+mn-lt"/>
                <a:cs typeface="Times New Roman" pitchFamily="18" charset="0"/>
              </a:rPr>
              <a:t> </a:t>
            </a:r>
            <a:r>
              <a:rPr lang="en-US" sz="1800" dirty="0" err="1">
                <a:solidFill>
                  <a:schemeClr val="bg2">
                    <a:lumMod val="10000"/>
                  </a:schemeClr>
                </a:solidFill>
                <a:latin typeface="+mn-lt"/>
                <a:cs typeface="Times New Roman" pitchFamily="18" charset="0"/>
              </a:rPr>
              <a:t>một</a:t>
            </a:r>
            <a:r>
              <a:rPr lang="en-US" sz="1800" dirty="0">
                <a:solidFill>
                  <a:schemeClr val="bg2">
                    <a:lumMod val="10000"/>
                  </a:schemeClr>
                </a:solidFill>
                <a:latin typeface="+mn-lt"/>
                <a:cs typeface="Times New Roman" pitchFamily="18" charset="0"/>
              </a:rPr>
              <a:t> </a:t>
            </a:r>
            <a:r>
              <a:rPr lang="en-US" sz="1800" dirty="0" err="1">
                <a:solidFill>
                  <a:schemeClr val="bg2">
                    <a:lumMod val="10000"/>
                  </a:schemeClr>
                </a:solidFill>
                <a:latin typeface="+mn-lt"/>
                <a:cs typeface="Times New Roman" pitchFamily="18" charset="0"/>
              </a:rPr>
              <a:t>ngày</a:t>
            </a:r>
            <a:r>
              <a:rPr lang="en-US" sz="1800" dirty="0">
                <a:solidFill>
                  <a:schemeClr val="bg2">
                    <a:lumMod val="10000"/>
                  </a:schemeClr>
                </a:solidFill>
                <a:latin typeface="+mn-lt"/>
                <a:cs typeface="Times New Roman" pitchFamily="18" charset="0"/>
              </a:rPr>
              <a:t> </a:t>
            </a:r>
            <a:r>
              <a:rPr lang="vi-VN" sz="1800" dirty="0">
                <a:solidFill>
                  <a:schemeClr val="bg2">
                    <a:lumMod val="10000"/>
                  </a:schemeClr>
                </a:solidFill>
                <a:latin typeface="+mn-lt"/>
                <a:cs typeface="Times New Roman" pitchFamily="18" charset="0"/>
              </a:rPr>
              <a:t>cho người Việt Nam:</a:t>
            </a:r>
          </a:p>
          <a:p>
            <a:pPr marL="0" indent="0">
              <a:lnSpc>
                <a:spcPct val="100000"/>
              </a:lnSpc>
              <a:buNone/>
            </a:pPr>
            <a:r>
              <a:rPr lang="en-US" sz="1800" dirty="0">
                <a:solidFill>
                  <a:schemeClr val="bg2">
                    <a:lumMod val="10000"/>
                  </a:schemeClr>
                </a:solidFill>
                <a:latin typeface="+mn-lt"/>
                <a:cs typeface="Times New Roman" pitchFamily="18" charset="0"/>
              </a:rPr>
              <a:t>                             </a:t>
            </a:r>
            <a:r>
              <a:rPr lang="vi-VN" sz="1800" b="1" dirty="0">
                <a:solidFill>
                  <a:schemeClr val="bg2">
                    <a:lumMod val="10000"/>
                  </a:schemeClr>
                </a:solidFill>
                <a:latin typeface="+mn-lt"/>
                <a:cs typeface="Times New Roman" pitchFamily="18" charset="0"/>
              </a:rPr>
              <a:t>A = B x C</a:t>
            </a:r>
          </a:p>
          <a:p>
            <a:pPr marL="0" indent="0">
              <a:lnSpc>
                <a:spcPct val="100000"/>
              </a:lnSpc>
              <a:buNone/>
            </a:pPr>
            <a:r>
              <a:rPr lang="vi-VN" sz="1800" dirty="0">
                <a:solidFill>
                  <a:schemeClr val="bg2">
                    <a:lumMod val="10000"/>
                  </a:schemeClr>
                </a:solidFill>
                <a:latin typeface="+mn-lt"/>
                <a:cs typeface="Times New Roman" pitchFamily="18" charset="0"/>
              </a:rPr>
              <a:t>Trong đó:</a:t>
            </a:r>
          </a:p>
          <a:p>
            <a:pPr marL="0" indent="0">
              <a:lnSpc>
                <a:spcPct val="100000"/>
              </a:lnSpc>
              <a:buNone/>
            </a:pPr>
            <a:r>
              <a:rPr lang="vi-VN" sz="1800" dirty="0">
                <a:solidFill>
                  <a:schemeClr val="bg2">
                    <a:lumMod val="10000"/>
                  </a:schemeClr>
                </a:solidFill>
                <a:latin typeface="+mn-lt"/>
                <a:cs typeface="Times New Roman" pitchFamily="18" charset="0"/>
              </a:rPr>
              <a:t>A: Nhu cầu </a:t>
            </a:r>
            <a:r>
              <a:rPr lang="en-US" sz="1800" dirty="0">
                <a:solidFill>
                  <a:schemeClr val="bg2">
                    <a:lumMod val="10000"/>
                  </a:schemeClr>
                </a:solidFill>
                <a:latin typeface="+mn-lt"/>
                <a:cs typeface="Times New Roman" pitchFamily="18" charset="0"/>
              </a:rPr>
              <a:t>NLKN </a:t>
            </a:r>
            <a:r>
              <a:rPr lang="vi-VN" sz="1800" dirty="0">
                <a:solidFill>
                  <a:schemeClr val="bg2">
                    <a:lumMod val="10000"/>
                  </a:schemeClr>
                </a:solidFill>
                <a:latin typeface="+mn-lt"/>
                <a:cs typeface="Times New Roman" pitchFamily="18" charset="0"/>
              </a:rPr>
              <a:t>cả ngày</a:t>
            </a:r>
            <a:r>
              <a:rPr lang="en-US" sz="1800" dirty="0">
                <a:solidFill>
                  <a:schemeClr val="bg2">
                    <a:lumMod val="10000"/>
                  </a:schemeClr>
                </a:solidFill>
                <a:latin typeface="+mn-lt"/>
                <a:cs typeface="Times New Roman" pitchFamily="18" charset="0"/>
              </a:rPr>
              <a:t> </a:t>
            </a:r>
            <a:r>
              <a:rPr lang="vi-VN" sz="1800" dirty="0">
                <a:solidFill>
                  <a:schemeClr val="bg2">
                    <a:lumMod val="10000"/>
                  </a:schemeClr>
                </a:solidFill>
                <a:latin typeface="+mn-lt"/>
                <a:cs typeface="Times New Roman" pitchFamily="18" charset="0"/>
              </a:rPr>
              <a:t>(</a:t>
            </a:r>
            <a:r>
              <a:rPr lang="en-US" sz="1800" dirty="0">
                <a:solidFill>
                  <a:schemeClr val="bg2">
                    <a:lumMod val="10000"/>
                  </a:schemeClr>
                </a:solidFill>
                <a:latin typeface="+mn-lt"/>
                <a:cs typeface="Times New Roman" pitchFamily="18" charset="0"/>
              </a:rPr>
              <a:t>K</a:t>
            </a:r>
            <a:r>
              <a:rPr lang="vi-VN" sz="1800" dirty="0">
                <a:solidFill>
                  <a:schemeClr val="bg2">
                    <a:lumMod val="10000"/>
                  </a:schemeClr>
                </a:solidFill>
                <a:latin typeface="+mn-lt"/>
                <a:cs typeface="Times New Roman" pitchFamily="18" charset="0"/>
              </a:rPr>
              <a:t>cal).</a:t>
            </a:r>
          </a:p>
          <a:p>
            <a:pPr marL="0" indent="0">
              <a:lnSpc>
                <a:spcPct val="100000"/>
              </a:lnSpc>
              <a:buNone/>
            </a:pPr>
            <a:r>
              <a:rPr lang="vi-VN" sz="1800" dirty="0">
                <a:solidFill>
                  <a:schemeClr val="bg2">
                    <a:lumMod val="10000"/>
                  </a:schemeClr>
                </a:solidFill>
                <a:latin typeface="+mn-lt"/>
                <a:cs typeface="Times New Roman" pitchFamily="18" charset="0"/>
              </a:rPr>
              <a:t>B: Năng lượng chuyển hóa cơ bản cả ngày (</a:t>
            </a:r>
            <a:r>
              <a:rPr lang="en-US" sz="1800" dirty="0">
                <a:solidFill>
                  <a:schemeClr val="bg2">
                    <a:lumMod val="10000"/>
                  </a:schemeClr>
                </a:solidFill>
                <a:latin typeface="+mn-lt"/>
                <a:cs typeface="Times New Roman" pitchFamily="18" charset="0"/>
              </a:rPr>
              <a:t>K</a:t>
            </a:r>
            <a:r>
              <a:rPr lang="vi-VN" sz="1800" dirty="0">
                <a:solidFill>
                  <a:schemeClr val="bg2">
                    <a:lumMod val="10000"/>
                  </a:schemeClr>
                </a:solidFill>
                <a:latin typeface="+mn-lt"/>
                <a:cs typeface="Times New Roman" pitchFamily="18" charset="0"/>
              </a:rPr>
              <a:t>cal).</a:t>
            </a:r>
          </a:p>
          <a:p>
            <a:pPr marL="0" indent="0">
              <a:lnSpc>
                <a:spcPct val="100000"/>
              </a:lnSpc>
              <a:buNone/>
            </a:pPr>
            <a:r>
              <a:rPr lang="vi-VN" sz="1800" dirty="0">
                <a:solidFill>
                  <a:schemeClr val="bg2">
                    <a:lumMod val="10000"/>
                  </a:schemeClr>
                </a:solidFill>
                <a:latin typeface="+mn-lt"/>
                <a:cs typeface="Times New Roman" pitchFamily="18" charset="0"/>
              </a:rPr>
              <a:t>C: Hệ số hoạt động thể lực (PAL).</a:t>
            </a:r>
            <a:endParaRPr lang="en-US" sz="1800" dirty="0">
              <a:solidFill>
                <a:schemeClr val="bg2">
                  <a:lumMod val="10000"/>
                </a:schemeClr>
              </a:solidFill>
              <a:latin typeface="+mn-lt"/>
              <a:cs typeface="Times New Roman" pitchFamily="18" charset="0"/>
            </a:endParaRPr>
          </a:p>
          <a:p>
            <a:pPr marL="0" indent="0">
              <a:buNone/>
            </a:pPr>
            <a:endParaRPr lang="en-US" dirty="0">
              <a:latin typeface="+mj-lt"/>
            </a:endParaRPr>
          </a:p>
        </p:txBody>
      </p:sp>
    </p:spTree>
    <p:extLst>
      <p:ext uri="{BB962C8B-B14F-4D97-AF65-F5344CB8AC3E}">
        <p14:creationId xmlns:p14="http://schemas.microsoft.com/office/powerpoint/2010/main" val="2546494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13014" y="361950"/>
            <a:ext cx="6492586" cy="838200"/>
          </a:xfrm>
        </p:spPr>
        <p:txBody>
          <a:bodyPr/>
          <a:lstStyle/>
          <a:p>
            <a:pPr marL="0" indent="0" algn="ctr">
              <a:lnSpc>
                <a:spcPct val="100000"/>
              </a:lnSpc>
              <a:buNone/>
            </a:pPr>
            <a:r>
              <a:rPr lang="en-US" sz="1800" b="1" dirty="0">
                <a:solidFill>
                  <a:schemeClr val="bg2">
                    <a:lumMod val="10000"/>
                  </a:schemeClr>
                </a:solidFill>
                <a:latin typeface="+mj-lt"/>
                <a:cs typeface="Times New Roman" pitchFamily="18" charset="0"/>
              </a:rPr>
              <a:t>Nhu </a:t>
            </a:r>
            <a:r>
              <a:rPr lang="en-US" sz="1800" b="1" dirty="0" err="1">
                <a:solidFill>
                  <a:schemeClr val="bg2">
                    <a:lumMod val="10000"/>
                  </a:schemeClr>
                </a:solidFill>
                <a:latin typeface="+mj-lt"/>
                <a:cs typeface="Times New Roman" pitchFamily="18" charset="0"/>
              </a:rPr>
              <a:t>cầu</a:t>
            </a:r>
            <a:r>
              <a:rPr lang="en-US" sz="1800" b="1" dirty="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năng</a:t>
            </a:r>
            <a:r>
              <a:rPr lang="en-US" sz="1800" b="1" dirty="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lượng</a:t>
            </a:r>
            <a:r>
              <a:rPr lang="en-US" sz="1800" b="1" dirty="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khuyến</a:t>
            </a:r>
            <a:r>
              <a:rPr lang="en-US" sz="1800" b="1" dirty="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nghị</a:t>
            </a:r>
            <a:r>
              <a:rPr lang="en-US" sz="1800" b="1" dirty="0">
                <a:solidFill>
                  <a:schemeClr val="bg2">
                    <a:lumMod val="10000"/>
                  </a:schemeClr>
                </a:solidFill>
                <a:latin typeface="+mj-lt"/>
                <a:cs typeface="Times New Roman" pitchFamily="18" charset="0"/>
              </a:rPr>
              <a:t> (NCNLKN) </a:t>
            </a:r>
            <a:r>
              <a:rPr lang="en-US" sz="1800" b="1" dirty="0" err="1">
                <a:solidFill>
                  <a:schemeClr val="bg2">
                    <a:lumMod val="10000"/>
                  </a:schemeClr>
                </a:solidFill>
                <a:latin typeface="+mj-lt"/>
                <a:cs typeface="Times New Roman" pitchFamily="18" charset="0"/>
              </a:rPr>
              <a:t>cho</a:t>
            </a:r>
            <a:r>
              <a:rPr lang="en-US" sz="1800" b="1" dirty="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học</a:t>
            </a:r>
            <a:r>
              <a:rPr lang="en-US" sz="1800" b="1" dirty="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sinh</a:t>
            </a:r>
            <a:endParaRPr lang="en-US" sz="1800" b="1" dirty="0">
              <a:solidFill>
                <a:schemeClr val="bg2">
                  <a:lumMod val="10000"/>
                </a:schemeClr>
              </a:solidFill>
              <a:latin typeface="+mj-lt"/>
              <a:cs typeface="Times New Roman" pitchFamily="18" charset="0"/>
            </a:endParaRPr>
          </a:p>
          <a:p>
            <a:pPr marL="0" indent="0">
              <a:buNone/>
            </a:pPr>
            <a:endParaRPr lang="en-US" sz="18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850394202"/>
              </p:ext>
            </p:extLst>
          </p:nvPr>
        </p:nvGraphicFramePr>
        <p:xfrm>
          <a:off x="213014" y="1398457"/>
          <a:ext cx="6332393" cy="3075886"/>
        </p:xfrm>
        <a:graphic>
          <a:graphicData uri="http://schemas.openxmlformats.org/drawingml/2006/table">
            <a:tbl>
              <a:tblPr firstRow="1" firstCol="1" bandRow="1">
                <a:tableStyleId>{21E4AEA4-8DFA-4A89-87EB-49C32662AFE0}</a:tableStyleId>
              </a:tblPr>
              <a:tblGrid>
                <a:gridCol w="667346">
                  <a:extLst>
                    <a:ext uri="{9D8B030D-6E8A-4147-A177-3AD203B41FA5}">
                      <a16:colId xmlns:a16="http://schemas.microsoft.com/office/drawing/2014/main" val="3041045259"/>
                    </a:ext>
                  </a:extLst>
                </a:gridCol>
                <a:gridCol w="1307519">
                  <a:extLst>
                    <a:ext uri="{9D8B030D-6E8A-4147-A177-3AD203B41FA5}">
                      <a16:colId xmlns:a16="http://schemas.microsoft.com/office/drawing/2014/main" val="1001190509"/>
                    </a:ext>
                  </a:extLst>
                </a:gridCol>
                <a:gridCol w="4357528">
                  <a:extLst>
                    <a:ext uri="{9D8B030D-6E8A-4147-A177-3AD203B41FA5}">
                      <a16:colId xmlns:a16="http://schemas.microsoft.com/office/drawing/2014/main" val="897034982"/>
                    </a:ext>
                  </a:extLst>
                </a:gridCol>
              </a:tblGrid>
              <a:tr h="624896">
                <a:tc>
                  <a:txBody>
                    <a:bodyPr/>
                    <a:lstStyle/>
                    <a:p>
                      <a:pPr marL="0" marR="0" algn="ctr">
                        <a:lnSpc>
                          <a:spcPct val="150000"/>
                        </a:lnSpc>
                        <a:spcBef>
                          <a:spcPts val="0"/>
                        </a:spcBef>
                        <a:spcAft>
                          <a:spcPts val="0"/>
                        </a:spcAft>
                      </a:pPr>
                      <a:r>
                        <a:rPr lang="vi-VN"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1600" dirty="0">
                          <a:effectLst/>
                        </a:rPr>
                        <a:t> </a:t>
                      </a:r>
                      <a:r>
                        <a:rPr lang="en-US" sz="1600" dirty="0" err="1">
                          <a:effectLst/>
                        </a:rPr>
                        <a:t>Tuổi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dirty="0"/>
                        <a:t>NLKN=</a:t>
                      </a:r>
                      <a:r>
                        <a:rPr lang="en-US" sz="1600" dirty="0" err="1"/>
                        <a:t>cân</a:t>
                      </a:r>
                      <a:r>
                        <a:rPr lang="en-US" sz="1600" dirty="0"/>
                        <a:t> </a:t>
                      </a:r>
                      <a:r>
                        <a:rPr lang="en-US" sz="1600" dirty="0" err="1"/>
                        <a:t>nặng</a:t>
                      </a:r>
                      <a:r>
                        <a:rPr lang="en-US" sz="1600" dirty="0"/>
                        <a:t> </a:t>
                      </a:r>
                      <a:r>
                        <a:rPr lang="en-US" sz="1600" dirty="0" err="1"/>
                        <a:t>thực</a:t>
                      </a:r>
                      <a:r>
                        <a:rPr lang="en-US" sz="1600" dirty="0"/>
                        <a:t> </a:t>
                      </a:r>
                      <a:r>
                        <a:rPr lang="en-US" sz="1600" dirty="0" err="1"/>
                        <a:t>tế</a:t>
                      </a:r>
                      <a:r>
                        <a:rPr lang="en-US" sz="1600" dirty="0"/>
                        <a:t> x </a:t>
                      </a:r>
                      <a:r>
                        <a:rPr lang="en-US" sz="1600" dirty="0" err="1"/>
                        <a:t>hệ</a:t>
                      </a:r>
                      <a:r>
                        <a:rPr lang="en-US" sz="1600" dirty="0"/>
                        <a:t> </a:t>
                      </a:r>
                      <a:r>
                        <a:rPr lang="en-US" sz="1600" dirty="0" err="1"/>
                        <a:t>số</a:t>
                      </a:r>
                      <a:r>
                        <a:rPr lang="en-US" sz="1600" dirty="0"/>
                        <a:t> </a:t>
                      </a:r>
                      <a:r>
                        <a:rPr lang="en-US" sz="1600" dirty="0" err="1"/>
                        <a:t>chuyển</a:t>
                      </a:r>
                      <a:r>
                        <a:rPr lang="en-US" sz="1600" dirty="0"/>
                        <a:t> </a:t>
                      </a:r>
                      <a:r>
                        <a:rPr lang="en-US" sz="1600" dirty="0" err="1"/>
                        <a:t>hóa</a:t>
                      </a:r>
                      <a:r>
                        <a:rPr lang="en-US" sz="1600" dirty="0"/>
                        <a:t> </a:t>
                      </a:r>
                      <a:r>
                        <a:rPr lang="en-US" sz="1600" dirty="0" err="1"/>
                        <a:t>cơ</a:t>
                      </a:r>
                      <a:r>
                        <a:rPr lang="en-US" sz="1600" dirty="0"/>
                        <a:t> </a:t>
                      </a:r>
                      <a:r>
                        <a:rPr lang="en-US" sz="1600" dirty="0" err="1"/>
                        <a:t>bản</a:t>
                      </a:r>
                      <a:r>
                        <a:rPr lang="en-US" sz="1600" dirty="0"/>
                        <a:t> x </a:t>
                      </a:r>
                      <a:r>
                        <a:rPr lang="en-US" sz="1600" dirty="0" err="1"/>
                        <a:t>hệ</a:t>
                      </a:r>
                      <a:r>
                        <a:rPr lang="en-US" sz="1600" dirty="0"/>
                        <a:t> </a:t>
                      </a:r>
                      <a:r>
                        <a:rPr lang="en-US" sz="1600" dirty="0" err="1"/>
                        <a:t>số</a:t>
                      </a:r>
                      <a:r>
                        <a:rPr lang="en-US" sz="1600" dirty="0"/>
                        <a:t> </a:t>
                      </a:r>
                      <a:r>
                        <a:rPr lang="en-US" sz="1600" dirty="0" err="1"/>
                        <a:t>hoạt</a:t>
                      </a:r>
                      <a:r>
                        <a:rPr lang="en-US" sz="1600" dirty="0"/>
                        <a:t> </a:t>
                      </a:r>
                      <a:r>
                        <a:rPr lang="en-US" sz="1600" dirty="0" err="1"/>
                        <a:t>động</a:t>
                      </a:r>
                      <a:r>
                        <a:rPr lang="en-US" sz="1600" dirty="0"/>
                        <a:t> </a:t>
                      </a:r>
                      <a:r>
                        <a:rPr lang="en-US" sz="1600" dirty="0" err="1"/>
                        <a:t>thể</a:t>
                      </a:r>
                      <a:r>
                        <a:rPr lang="en-US" sz="1600" dirty="0"/>
                        <a:t> </a:t>
                      </a:r>
                      <a:r>
                        <a:rPr lang="en-US" sz="1600" dirty="0" err="1"/>
                        <a:t>lực</a:t>
                      </a:r>
                      <a:endParaRPr lang="en-US" sz="1600" dirty="0">
                        <a:effectLst/>
                      </a:endParaRPr>
                    </a:p>
                  </a:txBody>
                  <a:tcPr marL="68580" marR="68580" marT="0" marB="0"/>
                </a:tc>
                <a:extLst>
                  <a:ext uri="{0D108BD9-81ED-4DB2-BD59-A6C34878D82A}">
                    <a16:rowId xmlns:a16="http://schemas.microsoft.com/office/drawing/2014/main" val="3397910355"/>
                  </a:ext>
                </a:extLst>
              </a:tr>
              <a:tr h="398263">
                <a:tc rowSpan="3">
                  <a:txBody>
                    <a:bodyPr/>
                    <a:lstStyle/>
                    <a:p>
                      <a:pPr marL="0" marR="0" algn="ctr">
                        <a:lnSpc>
                          <a:spcPct val="150000"/>
                        </a:lnSpc>
                        <a:spcBef>
                          <a:spcPts val="0"/>
                        </a:spcBef>
                        <a:spcAft>
                          <a:spcPts val="0"/>
                        </a:spcAft>
                      </a:pPr>
                      <a:r>
                        <a:rPr lang="en-US" sz="1600" dirty="0">
                          <a:effectLst/>
                        </a:rPr>
                        <a:t>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dirty="0">
                          <a:effectLst/>
                        </a:rPr>
                        <a:t>6 – 7 tuổi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448310">
                        <a:lnSpc>
                          <a:spcPct val="150000"/>
                        </a:lnSpc>
                        <a:spcBef>
                          <a:spcPts val="0"/>
                        </a:spcBef>
                        <a:spcAft>
                          <a:spcPts val="0"/>
                        </a:spcAft>
                      </a:pPr>
                      <a:r>
                        <a:rPr lang="en-US" sz="1600" dirty="0" err="1">
                          <a:effectLst/>
                        </a:rPr>
                        <a:t>Cân</a:t>
                      </a:r>
                      <a:r>
                        <a:rPr lang="en-US" sz="1600" dirty="0">
                          <a:effectLst/>
                        </a:rPr>
                        <a:t> </a:t>
                      </a:r>
                      <a:r>
                        <a:rPr lang="en-US" sz="1600" dirty="0" err="1">
                          <a:effectLst/>
                        </a:rPr>
                        <a:t>nặng</a:t>
                      </a:r>
                      <a:r>
                        <a:rPr lang="en-US" sz="1600" dirty="0">
                          <a:effectLst/>
                        </a:rPr>
                        <a:t> </a:t>
                      </a:r>
                      <a:r>
                        <a:rPr lang="en-US" sz="1600" dirty="0" err="1">
                          <a:effectLst/>
                        </a:rPr>
                        <a:t>thực</a:t>
                      </a:r>
                      <a:r>
                        <a:rPr lang="en-US" sz="1600" dirty="0">
                          <a:effectLst/>
                        </a:rPr>
                        <a:t> </a:t>
                      </a:r>
                      <a:r>
                        <a:rPr lang="en-US" sz="1600" dirty="0" err="1">
                          <a:effectLst/>
                        </a:rPr>
                        <a:t>tế</a:t>
                      </a:r>
                      <a:r>
                        <a:rPr lang="en-US" sz="1600" dirty="0">
                          <a:effectLst/>
                        </a:rPr>
                        <a:t> x 44,3 x 1,55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150729"/>
                  </a:ext>
                </a:extLst>
              </a:tr>
              <a:tr h="398263">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dirty="0">
                          <a:effectLst/>
                        </a:rPr>
                        <a:t>8 – 9 tuổi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448310">
                        <a:lnSpc>
                          <a:spcPct val="150000"/>
                        </a:lnSpc>
                        <a:spcBef>
                          <a:spcPts val="0"/>
                        </a:spcBef>
                        <a:spcAft>
                          <a:spcPts val="0"/>
                        </a:spcAft>
                      </a:pPr>
                      <a:r>
                        <a:rPr lang="en-US" sz="1600" dirty="0" err="1">
                          <a:effectLst/>
                        </a:rPr>
                        <a:t>Cân</a:t>
                      </a:r>
                      <a:r>
                        <a:rPr lang="en-US" sz="1600" dirty="0">
                          <a:effectLst/>
                        </a:rPr>
                        <a:t> </a:t>
                      </a:r>
                      <a:r>
                        <a:rPr lang="en-US" sz="1600" dirty="0" err="1">
                          <a:effectLst/>
                        </a:rPr>
                        <a:t>nặng</a:t>
                      </a:r>
                      <a:r>
                        <a:rPr lang="en-US" sz="1600" dirty="0">
                          <a:effectLst/>
                        </a:rPr>
                        <a:t> </a:t>
                      </a:r>
                      <a:r>
                        <a:rPr lang="en-US" sz="1600" dirty="0" err="1">
                          <a:effectLst/>
                        </a:rPr>
                        <a:t>thực</a:t>
                      </a:r>
                      <a:r>
                        <a:rPr lang="en-US" sz="1600" dirty="0">
                          <a:effectLst/>
                        </a:rPr>
                        <a:t> </a:t>
                      </a:r>
                      <a:r>
                        <a:rPr lang="en-US" sz="1600" dirty="0" err="1">
                          <a:effectLst/>
                        </a:rPr>
                        <a:t>tế</a:t>
                      </a:r>
                      <a:r>
                        <a:rPr lang="en-US" sz="1600" dirty="0">
                          <a:effectLst/>
                        </a:rPr>
                        <a:t> x 40,8 x 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7016544"/>
                  </a:ext>
                </a:extLst>
              </a:tr>
              <a:tr h="398263">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10 – 11 tuổi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448310">
                        <a:lnSpc>
                          <a:spcPct val="150000"/>
                        </a:lnSpc>
                        <a:spcBef>
                          <a:spcPts val="0"/>
                        </a:spcBef>
                        <a:spcAft>
                          <a:spcPts val="0"/>
                        </a:spcAft>
                      </a:pPr>
                      <a:r>
                        <a:rPr lang="en-US" sz="1600">
                          <a:effectLst/>
                        </a:rPr>
                        <a:t>Cân nặng thực tế x 37,4 x 1,65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1118039"/>
                  </a:ext>
                </a:extLst>
              </a:tr>
              <a:tr h="398263">
                <a:tc rowSpan="3">
                  <a:txBody>
                    <a:bodyPr/>
                    <a:lstStyle/>
                    <a:p>
                      <a:pPr marL="0" marR="0" algn="ctr">
                        <a:lnSpc>
                          <a:spcPct val="150000"/>
                        </a:lnSpc>
                        <a:spcBef>
                          <a:spcPts val="0"/>
                        </a:spcBef>
                        <a:spcAft>
                          <a:spcPts val="0"/>
                        </a:spcAft>
                      </a:pPr>
                      <a:r>
                        <a:rPr lang="en-US" sz="1600">
                          <a:effectLst/>
                        </a:rPr>
                        <a:t>Nữ</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6 – 7 tuổi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448310">
                        <a:lnSpc>
                          <a:spcPct val="150000"/>
                        </a:lnSpc>
                        <a:spcBef>
                          <a:spcPts val="0"/>
                        </a:spcBef>
                        <a:spcAft>
                          <a:spcPts val="0"/>
                        </a:spcAft>
                      </a:pPr>
                      <a:r>
                        <a:rPr lang="en-US" sz="1600" dirty="0" err="1">
                          <a:effectLst/>
                        </a:rPr>
                        <a:t>Cân</a:t>
                      </a:r>
                      <a:r>
                        <a:rPr lang="en-US" sz="1600" dirty="0">
                          <a:effectLst/>
                        </a:rPr>
                        <a:t> </a:t>
                      </a:r>
                      <a:r>
                        <a:rPr lang="en-US" sz="1600" dirty="0" err="1">
                          <a:effectLst/>
                        </a:rPr>
                        <a:t>nặng</a:t>
                      </a:r>
                      <a:r>
                        <a:rPr lang="en-US" sz="1600" dirty="0">
                          <a:effectLst/>
                        </a:rPr>
                        <a:t> </a:t>
                      </a:r>
                      <a:r>
                        <a:rPr lang="en-US" sz="1600" dirty="0" err="1">
                          <a:effectLst/>
                        </a:rPr>
                        <a:t>thực</a:t>
                      </a:r>
                      <a:r>
                        <a:rPr lang="en-US" sz="1600" dirty="0">
                          <a:effectLst/>
                        </a:rPr>
                        <a:t> </a:t>
                      </a:r>
                      <a:r>
                        <a:rPr lang="en-US" sz="1600" dirty="0" err="1">
                          <a:effectLst/>
                        </a:rPr>
                        <a:t>tế</a:t>
                      </a:r>
                      <a:r>
                        <a:rPr lang="en-US" sz="1600" dirty="0">
                          <a:effectLst/>
                        </a:rPr>
                        <a:t> x 41,9 x 1,55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583601"/>
                  </a:ext>
                </a:extLst>
              </a:tr>
              <a:tr h="398263">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8 – 9 tuổi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448310">
                        <a:lnSpc>
                          <a:spcPct val="150000"/>
                        </a:lnSpc>
                        <a:spcBef>
                          <a:spcPts val="0"/>
                        </a:spcBef>
                        <a:spcAft>
                          <a:spcPts val="0"/>
                        </a:spcAft>
                      </a:pPr>
                      <a:r>
                        <a:rPr lang="en-US" sz="1600">
                          <a:effectLst/>
                        </a:rPr>
                        <a:t>Cân nặng thực tế x 38,3 x 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6842190"/>
                  </a:ext>
                </a:extLst>
              </a:tr>
              <a:tr h="398263">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10 – 11 tuổi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448310">
                        <a:lnSpc>
                          <a:spcPct val="150000"/>
                        </a:lnSpc>
                        <a:spcBef>
                          <a:spcPts val="0"/>
                        </a:spcBef>
                        <a:spcAft>
                          <a:spcPts val="0"/>
                        </a:spcAft>
                      </a:pPr>
                      <a:r>
                        <a:rPr lang="en-US" sz="1600" dirty="0" err="1">
                          <a:effectLst/>
                        </a:rPr>
                        <a:t>Cân</a:t>
                      </a:r>
                      <a:r>
                        <a:rPr lang="en-US" sz="1600" dirty="0">
                          <a:effectLst/>
                        </a:rPr>
                        <a:t> </a:t>
                      </a:r>
                      <a:r>
                        <a:rPr lang="en-US" sz="1600" dirty="0" err="1">
                          <a:effectLst/>
                        </a:rPr>
                        <a:t>nặng</a:t>
                      </a:r>
                      <a:r>
                        <a:rPr lang="en-US" sz="1600" dirty="0">
                          <a:effectLst/>
                        </a:rPr>
                        <a:t> </a:t>
                      </a:r>
                      <a:r>
                        <a:rPr lang="en-US" sz="1600" dirty="0" err="1">
                          <a:effectLst/>
                        </a:rPr>
                        <a:t>thực</a:t>
                      </a:r>
                      <a:r>
                        <a:rPr lang="en-US" sz="1600" dirty="0">
                          <a:effectLst/>
                        </a:rPr>
                        <a:t> </a:t>
                      </a:r>
                      <a:r>
                        <a:rPr lang="en-US" sz="1600" dirty="0" err="1">
                          <a:effectLst/>
                        </a:rPr>
                        <a:t>tế</a:t>
                      </a:r>
                      <a:r>
                        <a:rPr lang="en-US" sz="1600" dirty="0">
                          <a:effectLst/>
                        </a:rPr>
                        <a:t> x 34,8 x 1,65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9884164"/>
                  </a:ext>
                </a:extLst>
              </a:tr>
            </a:tbl>
          </a:graphicData>
        </a:graphic>
      </p:graphicFrame>
      <p:sp>
        <p:nvSpPr>
          <p:cNvPr id="4" name="TextBox 3"/>
          <p:cNvSpPr txBox="1"/>
          <p:nvPr/>
        </p:nvSpPr>
        <p:spPr>
          <a:xfrm>
            <a:off x="373207" y="865186"/>
            <a:ext cx="6172200" cy="41549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en-US" dirty="0"/>
              <a:t>NLKN </a:t>
            </a:r>
            <a:r>
              <a:rPr lang="en-US" dirty="0" err="1"/>
              <a:t>cho</a:t>
            </a:r>
            <a:r>
              <a:rPr lang="en-US" dirty="0"/>
              <a:t> </a:t>
            </a:r>
            <a:r>
              <a:rPr lang="en-US" dirty="0" err="1"/>
              <a:t>trẻ</a:t>
            </a:r>
            <a:r>
              <a:rPr lang="en-US" dirty="0"/>
              <a:t> </a:t>
            </a:r>
            <a:r>
              <a:rPr lang="en-US" dirty="0" err="1"/>
              <a:t>có</a:t>
            </a:r>
            <a:r>
              <a:rPr lang="en-US" dirty="0"/>
              <a:t> BMI </a:t>
            </a:r>
            <a:r>
              <a:rPr lang="en-US" dirty="0" err="1"/>
              <a:t>bình</a:t>
            </a:r>
            <a:r>
              <a:rPr lang="en-US" dirty="0"/>
              <a:t> </a:t>
            </a:r>
            <a:r>
              <a:rPr lang="en-US" dirty="0" err="1"/>
              <a:t>thường</a:t>
            </a:r>
            <a:r>
              <a:rPr lang="en-US" dirty="0"/>
              <a:t> </a:t>
            </a:r>
            <a:r>
              <a:rPr lang="en-US" dirty="0" err="1"/>
              <a:t>và</a:t>
            </a:r>
            <a:r>
              <a:rPr lang="en-US" dirty="0"/>
              <a:t> </a:t>
            </a:r>
            <a:r>
              <a:rPr lang="en-US" dirty="0" err="1"/>
              <a:t>hoạt</a:t>
            </a:r>
            <a:r>
              <a:rPr lang="en-US" dirty="0"/>
              <a:t> </a:t>
            </a:r>
            <a:r>
              <a:rPr lang="en-US" dirty="0" err="1"/>
              <a:t>động</a:t>
            </a:r>
            <a:r>
              <a:rPr lang="en-US" dirty="0"/>
              <a:t> </a:t>
            </a:r>
            <a:r>
              <a:rPr lang="en-US" dirty="0" err="1"/>
              <a:t>thể</a:t>
            </a:r>
            <a:r>
              <a:rPr lang="en-US" dirty="0"/>
              <a:t> </a:t>
            </a:r>
            <a:r>
              <a:rPr lang="en-US" dirty="0" err="1"/>
              <a:t>lực</a:t>
            </a:r>
            <a:r>
              <a:rPr lang="en-US" dirty="0"/>
              <a:t> </a:t>
            </a:r>
            <a:r>
              <a:rPr lang="en-US" dirty="0" err="1"/>
              <a:t>mức</a:t>
            </a:r>
            <a:r>
              <a:rPr lang="en-US" dirty="0"/>
              <a:t> </a:t>
            </a:r>
            <a:r>
              <a:rPr lang="en-US" dirty="0" err="1"/>
              <a:t>trung</a:t>
            </a:r>
            <a:r>
              <a:rPr lang="en-US" dirty="0"/>
              <a:t> </a:t>
            </a:r>
            <a:r>
              <a:rPr lang="en-US" dirty="0" err="1"/>
              <a:t>bình</a:t>
            </a:r>
            <a:endParaRPr lang="vi-VN" dirty="0"/>
          </a:p>
        </p:txBody>
      </p:sp>
      <p:sp>
        <p:nvSpPr>
          <p:cNvPr id="5" name="TextBox 4"/>
          <p:cNvSpPr txBox="1"/>
          <p:nvPr/>
        </p:nvSpPr>
        <p:spPr>
          <a:xfrm>
            <a:off x="7961" y="4519555"/>
            <a:ext cx="6697639" cy="461665"/>
          </a:xfrm>
          <a:prstGeom prst="rect">
            <a:avLst/>
          </a:prstGeom>
          <a:noFill/>
        </p:spPr>
        <p:txBody>
          <a:bodyPr wrap="square" rtlCol="0">
            <a:spAutoFit/>
          </a:bodyPr>
          <a:lstStyle/>
          <a:p>
            <a:r>
              <a:rPr lang="en-US" sz="1200" i="1" dirty="0" err="1"/>
              <a:t>Lưu</a:t>
            </a:r>
            <a:r>
              <a:rPr lang="en-US" sz="1200" i="1" dirty="0"/>
              <a:t> ý</a:t>
            </a:r>
            <a:r>
              <a:rPr lang="vi-VN" sz="1200" i="1" dirty="0"/>
              <a:t>: cho phép cộng trừ 5g đối với số Protein, glucid, lipid và chất béo, cộng trừ 50 kcal với số năng lượng để tránh số lẻ trong tính toán các phần sử dụng.</a:t>
            </a:r>
            <a:endParaRPr lang="en-US" sz="1200" i="1" dirty="0"/>
          </a:p>
        </p:txBody>
      </p:sp>
    </p:spTree>
    <p:extLst>
      <p:ext uri="{BB962C8B-B14F-4D97-AF65-F5344CB8AC3E}">
        <p14:creationId xmlns:p14="http://schemas.microsoft.com/office/powerpoint/2010/main" val="13272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13014" y="361950"/>
            <a:ext cx="6492586" cy="838200"/>
          </a:xfrm>
        </p:spPr>
        <p:txBody>
          <a:bodyPr/>
          <a:lstStyle/>
          <a:p>
            <a:pPr marL="0" indent="0" algn="ctr">
              <a:lnSpc>
                <a:spcPct val="100000"/>
              </a:lnSpc>
              <a:buNone/>
            </a:pPr>
            <a:r>
              <a:rPr lang="en-US" sz="1800" b="1" dirty="0">
                <a:solidFill>
                  <a:schemeClr val="bg2">
                    <a:lumMod val="10000"/>
                  </a:schemeClr>
                </a:solidFill>
                <a:latin typeface="+mj-lt"/>
                <a:cs typeface="Times New Roman" pitchFamily="18" charset="0"/>
              </a:rPr>
              <a:t>Nhu </a:t>
            </a:r>
            <a:r>
              <a:rPr lang="en-US" sz="1800" b="1" dirty="0" err="1">
                <a:solidFill>
                  <a:schemeClr val="bg2">
                    <a:lumMod val="10000"/>
                  </a:schemeClr>
                </a:solidFill>
                <a:latin typeface="+mj-lt"/>
                <a:cs typeface="Times New Roman" pitchFamily="18" charset="0"/>
              </a:rPr>
              <a:t>cầu</a:t>
            </a:r>
            <a:r>
              <a:rPr lang="en-US" sz="1800" b="1" dirty="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năng</a:t>
            </a:r>
            <a:r>
              <a:rPr lang="en-US" sz="1800" b="1" dirty="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lượng</a:t>
            </a:r>
            <a:r>
              <a:rPr lang="en-US" sz="1800" b="1" dirty="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khuyến</a:t>
            </a:r>
            <a:r>
              <a:rPr lang="en-US" sz="1800" b="1" dirty="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nghị</a:t>
            </a:r>
            <a:r>
              <a:rPr lang="en-US" sz="1800" b="1" dirty="0">
                <a:solidFill>
                  <a:schemeClr val="bg2">
                    <a:lumMod val="10000"/>
                  </a:schemeClr>
                </a:solidFill>
                <a:latin typeface="+mj-lt"/>
                <a:cs typeface="Times New Roman" pitchFamily="18" charset="0"/>
              </a:rPr>
              <a:t> (NCNLKN) </a:t>
            </a:r>
            <a:r>
              <a:rPr lang="en-US" sz="1800" b="1" dirty="0" err="1">
                <a:solidFill>
                  <a:schemeClr val="bg2">
                    <a:lumMod val="10000"/>
                  </a:schemeClr>
                </a:solidFill>
                <a:latin typeface="+mj-lt"/>
                <a:cs typeface="Times New Roman" pitchFamily="18" charset="0"/>
              </a:rPr>
              <a:t>cho</a:t>
            </a:r>
            <a:r>
              <a:rPr lang="en-US" sz="1800" b="1" dirty="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học</a:t>
            </a:r>
            <a:r>
              <a:rPr lang="en-US" sz="1800" b="1" dirty="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sinh</a:t>
            </a:r>
            <a:endParaRPr lang="en-US" sz="1800" b="1" dirty="0">
              <a:solidFill>
                <a:schemeClr val="bg2">
                  <a:lumMod val="10000"/>
                </a:schemeClr>
              </a:solidFill>
              <a:latin typeface="+mj-lt"/>
              <a:cs typeface="Times New Roman" pitchFamily="18" charset="0"/>
            </a:endParaRPr>
          </a:p>
          <a:p>
            <a:pPr marL="0" indent="0">
              <a:buNone/>
            </a:pPr>
            <a:endParaRPr lang="en-US" sz="1800" dirty="0">
              <a:latin typeface="+mj-lt"/>
            </a:endParaRPr>
          </a:p>
        </p:txBody>
      </p:sp>
      <p:sp>
        <p:nvSpPr>
          <p:cNvPr id="4" name="TextBox 3"/>
          <p:cNvSpPr txBox="1"/>
          <p:nvPr/>
        </p:nvSpPr>
        <p:spPr>
          <a:xfrm>
            <a:off x="373207" y="865186"/>
            <a:ext cx="6172200" cy="41549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en-US" dirty="0"/>
              <a:t>NLKN </a:t>
            </a:r>
            <a:r>
              <a:rPr lang="en-US" dirty="0" err="1"/>
              <a:t>cho</a:t>
            </a:r>
            <a:r>
              <a:rPr lang="en-US" dirty="0"/>
              <a:t> </a:t>
            </a:r>
            <a:r>
              <a:rPr lang="en-US" dirty="0" err="1"/>
              <a:t>trẻ</a:t>
            </a:r>
            <a:r>
              <a:rPr lang="en-US" dirty="0"/>
              <a:t> </a:t>
            </a:r>
            <a:r>
              <a:rPr lang="en-US" dirty="0" err="1"/>
              <a:t>có</a:t>
            </a:r>
            <a:r>
              <a:rPr lang="en-US" dirty="0"/>
              <a:t> BMI </a:t>
            </a:r>
            <a:r>
              <a:rPr lang="en-US" dirty="0" err="1"/>
              <a:t>bình</a:t>
            </a:r>
            <a:r>
              <a:rPr lang="en-US" dirty="0"/>
              <a:t> </a:t>
            </a:r>
            <a:r>
              <a:rPr lang="en-US" dirty="0" err="1"/>
              <a:t>thường</a:t>
            </a:r>
            <a:r>
              <a:rPr lang="en-US" dirty="0"/>
              <a:t> </a:t>
            </a:r>
            <a:r>
              <a:rPr lang="en-US" dirty="0" err="1"/>
              <a:t>và</a:t>
            </a:r>
            <a:r>
              <a:rPr lang="en-US" dirty="0"/>
              <a:t> </a:t>
            </a:r>
            <a:r>
              <a:rPr lang="en-US" dirty="0" err="1"/>
              <a:t>hoạt</a:t>
            </a:r>
            <a:r>
              <a:rPr lang="en-US" dirty="0"/>
              <a:t> </a:t>
            </a:r>
            <a:r>
              <a:rPr lang="en-US" dirty="0" err="1"/>
              <a:t>động</a:t>
            </a:r>
            <a:r>
              <a:rPr lang="en-US" dirty="0"/>
              <a:t> </a:t>
            </a:r>
            <a:r>
              <a:rPr lang="en-US" dirty="0" err="1"/>
              <a:t>thể</a:t>
            </a:r>
            <a:r>
              <a:rPr lang="en-US" dirty="0"/>
              <a:t> </a:t>
            </a:r>
            <a:r>
              <a:rPr lang="en-US" dirty="0" err="1"/>
              <a:t>lực</a:t>
            </a:r>
            <a:r>
              <a:rPr lang="en-US" dirty="0"/>
              <a:t> </a:t>
            </a:r>
            <a:r>
              <a:rPr lang="en-US" dirty="0" err="1"/>
              <a:t>mức</a:t>
            </a:r>
            <a:r>
              <a:rPr lang="en-US" dirty="0"/>
              <a:t> </a:t>
            </a:r>
            <a:r>
              <a:rPr lang="en-US" dirty="0" err="1"/>
              <a:t>trung</a:t>
            </a:r>
            <a:r>
              <a:rPr lang="en-US" dirty="0"/>
              <a:t> </a:t>
            </a:r>
            <a:r>
              <a:rPr lang="en-US" dirty="0" err="1"/>
              <a:t>bình</a:t>
            </a:r>
            <a:endParaRPr lang="vi-VN" dirty="0"/>
          </a:p>
        </p:txBody>
      </p:sp>
      <p:sp>
        <p:nvSpPr>
          <p:cNvPr id="5" name="TextBox 4"/>
          <p:cNvSpPr txBox="1"/>
          <p:nvPr/>
        </p:nvSpPr>
        <p:spPr>
          <a:xfrm>
            <a:off x="7961" y="4519555"/>
            <a:ext cx="6697639" cy="461665"/>
          </a:xfrm>
          <a:prstGeom prst="rect">
            <a:avLst/>
          </a:prstGeom>
          <a:noFill/>
        </p:spPr>
        <p:txBody>
          <a:bodyPr wrap="square" rtlCol="0">
            <a:spAutoFit/>
          </a:bodyPr>
          <a:lstStyle/>
          <a:p>
            <a:r>
              <a:rPr lang="en-US" sz="1200" i="1" dirty="0" err="1"/>
              <a:t>Lưu</a:t>
            </a:r>
            <a:r>
              <a:rPr lang="en-US" sz="1200" i="1" dirty="0"/>
              <a:t> ý</a:t>
            </a:r>
            <a:r>
              <a:rPr lang="vi-VN" sz="1200" i="1" dirty="0"/>
              <a:t>: cho phép cộng trừ 5g đối với số Protein, glucid, lipid và chất béo, cộng trừ 50 kcal với số năng lượng để tránh số lẻ trong tính toán các phần sử dụng.</a:t>
            </a:r>
            <a:endParaRPr lang="en-US" sz="1200" i="1" dirty="0"/>
          </a:p>
        </p:txBody>
      </p:sp>
      <p:graphicFrame>
        <p:nvGraphicFramePr>
          <p:cNvPr id="6" name="Content Placeholder 3"/>
          <p:cNvGraphicFramePr>
            <a:graphicFrameLocks/>
          </p:cNvGraphicFramePr>
          <p:nvPr>
            <p:extLst>
              <p:ext uri="{D42A27DB-BD31-4B8C-83A1-F6EECF244321}">
                <p14:modId xmlns:p14="http://schemas.microsoft.com/office/powerpoint/2010/main" val="3885218545"/>
              </p:ext>
            </p:extLst>
          </p:nvPr>
        </p:nvGraphicFramePr>
        <p:xfrm>
          <a:off x="188949" y="1465718"/>
          <a:ext cx="6492588" cy="2987333"/>
        </p:xfrm>
        <a:graphic>
          <a:graphicData uri="http://schemas.openxmlformats.org/drawingml/2006/table">
            <a:tbl>
              <a:tblPr firstRow="1" firstCol="1" bandRow="1">
                <a:tableStyleId>{FABFCF23-3B69-468F-B69F-88F6DE6A72F2}</a:tableStyleId>
              </a:tblPr>
              <a:tblGrid>
                <a:gridCol w="1075295">
                  <a:extLst>
                    <a:ext uri="{9D8B030D-6E8A-4147-A177-3AD203B41FA5}">
                      <a16:colId xmlns:a16="http://schemas.microsoft.com/office/drawing/2014/main" val="3213029272"/>
                    </a:ext>
                  </a:extLst>
                </a:gridCol>
                <a:gridCol w="1205162">
                  <a:extLst>
                    <a:ext uri="{9D8B030D-6E8A-4147-A177-3AD203B41FA5}">
                      <a16:colId xmlns:a16="http://schemas.microsoft.com/office/drawing/2014/main" val="322127036"/>
                    </a:ext>
                  </a:extLst>
                </a:gridCol>
                <a:gridCol w="1205162">
                  <a:extLst>
                    <a:ext uri="{9D8B030D-6E8A-4147-A177-3AD203B41FA5}">
                      <a16:colId xmlns:a16="http://schemas.microsoft.com/office/drawing/2014/main" val="1733390380"/>
                    </a:ext>
                  </a:extLst>
                </a:gridCol>
                <a:gridCol w="1042643">
                  <a:extLst>
                    <a:ext uri="{9D8B030D-6E8A-4147-A177-3AD203B41FA5}">
                      <a16:colId xmlns:a16="http://schemas.microsoft.com/office/drawing/2014/main" val="4281529784"/>
                    </a:ext>
                  </a:extLst>
                </a:gridCol>
                <a:gridCol w="1042643">
                  <a:extLst>
                    <a:ext uri="{9D8B030D-6E8A-4147-A177-3AD203B41FA5}">
                      <a16:colId xmlns:a16="http://schemas.microsoft.com/office/drawing/2014/main" val="1876358357"/>
                    </a:ext>
                  </a:extLst>
                </a:gridCol>
                <a:gridCol w="921683">
                  <a:extLst>
                    <a:ext uri="{9D8B030D-6E8A-4147-A177-3AD203B41FA5}">
                      <a16:colId xmlns:a16="http://schemas.microsoft.com/office/drawing/2014/main" val="2557948129"/>
                    </a:ext>
                  </a:extLst>
                </a:gridCol>
              </a:tblGrid>
              <a:tr h="520557">
                <a:tc>
                  <a:txBody>
                    <a:bodyPr/>
                    <a:lstStyle/>
                    <a:p>
                      <a:pPr marL="0" marR="0" algn="ctr">
                        <a:lnSpc>
                          <a:spcPct val="150000"/>
                        </a:lnSpc>
                        <a:spcBef>
                          <a:spcPts val="0"/>
                        </a:spcBef>
                        <a:spcAft>
                          <a:spcPts val="0"/>
                        </a:spcAft>
                      </a:pPr>
                      <a:r>
                        <a:rPr lang="en-US" sz="1600" dirty="0" err="1">
                          <a:effectLst/>
                        </a:rPr>
                        <a:t>Giới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err="1">
                          <a:effectLst/>
                        </a:rPr>
                        <a:t>Năng</a:t>
                      </a:r>
                      <a:r>
                        <a:rPr lang="en-US" sz="1600" dirty="0">
                          <a:effectLst/>
                        </a:rPr>
                        <a:t> </a:t>
                      </a:r>
                      <a:r>
                        <a:rPr lang="en-US" sz="1600" dirty="0" err="1">
                          <a:effectLst/>
                        </a:rPr>
                        <a:t>lượng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err="1">
                          <a:effectLst/>
                        </a:rPr>
                        <a:t>Glucid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Lipid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Protein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9616163"/>
                  </a:ext>
                </a:extLst>
              </a:tr>
              <a:tr h="382541">
                <a:tc rowSpan="3">
                  <a:txBody>
                    <a:bodyPr/>
                    <a:lstStyle/>
                    <a:p>
                      <a:pPr marL="0" marR="0" algn="ctr">
                        <a:lnSpc>
                          <a:spcPct val="150000"/>
                        </a:lnSpc>
                        <a:spcBef>
                          <a:spcPts val="0"/>
                        </a:spcBef>
                        <a:spcAft>
                          <a:spcPts val="0"/>
                        </a:spcAft>
                      </a:pPr>
                      <a:r>
                        <a:rPr lang="en-US" sz="1600">
                          <a:effectLst/>
                        </a:rPr>
                        <a:t>Nam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6 – 7 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1570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210 – 230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35 – 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6149405"/>
                  </a:ext>
                </a:extLst>
              </a:tr>
              <a:tr h="382541">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8 – 9 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1820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250 – 270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40 – 61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8465502"/>
                  </a:ext>
                </a:extLst>
              </a:tr>
              <a:tr h="382541">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10 – 11 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2150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290 – 320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48 – 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5218881"/>
                  </a:ext>
                </a:extLst>
              </a:tr>
              <a:tr h="382541">
                <a:tc rowSpan="3">
                  <a:txBody>
                    <a:bodyPr/>
                    <a:lstStyle/>
                    <a:p>
                      <a:pPr marL="0" marR="0" algn="ctr">
                        <a:lnSpc>
                          <a:spcPct val="150000"/>
                        </a:lnSpc>
                        <a:spcBef>
                          <a:spcPts val="0"/>
                        </a:spcBef>
                        <a:spcAft>
                          <a:spcPts val="0"/>
                        </a:spcAft>
                      </a:pPr>
                      <a:r>
                        <a:rPr lang="en-US" sz="1600">
                          <a:effectLst/>
                        </a:rPr>
                        <a:t>Nữ</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6 – 7 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1460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200 – 220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32 – 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417685"/>
                  </a:ext>
                </a:extLst>
              </a:tr>
              <a:tr h="382541">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8 – 9 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1730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230 – 250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38 – 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1820584"/>
                  </a:ext>
                </a:extLst>
              </a:tr>
              <a:tr h="382541">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10 – 11 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1980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230 – 260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44 – 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dirty="0">
                          <a:effectLst/>
                        </a:rPr>
                        <a:t>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3634095"/>
                  </a:ext>
                </a:extLst>
              </a:tr>
            </a:tbl>
          </a:graphicData>
        </a:graphic>
      </p:graphicFrame>
    </p:spTree>
    <p:extLst>
      <p:ext uri="{BB962C8B-B14F-4D97-AF65-F5344CB8AC3E}">
        <p14:creationId xmlns:p14="http://schemas.microsoft.com/office/powerpoint/2010/main" val="146096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3261C-1CAE-4EA5-883F-266090707880}" type="slidenum">
              <a:rPr lang="en-US" smtClean="0"/>
              <a:pPr/>
              <a:t>23</a:t>
            </a:fld>
            <a:endParaRPr lang="en-US"/>
          </a:p>
        </p:txBody>
      </p:sp>
      <p:sp>
        <p:nvSpPr>
          <p:cNvPr id="5" name="Content Placeholder 2"/>
          <p:cNvSpPr txBox="1">
            <a:spLocks/>
          </p:cNvSpPr>
          <p:nvPr/>
        </p:nvSpPr>
        <p:spPr>
          <a:xfrm>
            <a:off x="500741" y="1875755"/>
            <a:ext cx="6052460" cy="1153196"/>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Red Hat Text"/>
              <a:buChar char="⦁"/>
              <a:defRPr sz="2000" b="0" i="0" u="none" strike="noStrike" cap="none">
                <a:solidFill>
                  <a:schemeClr val="dk1"/>
                </a:solidFill>
                <a:latin typeface="Red Hat Text"/>
                <a:ea typeface="Red Hat Text"/>
                <a:cs typeface="Red Hat Text"/>
                <a:sym typeface="Red Hat Text"/>
              </a:defRPr>
            </a:lvl1pPr>
            <a:lvl2pPr marL="914400" marR="0" lvl="1" indent="-355600" algn="l" rtl="0">
              <a:lnSpc>
                <a:spcPct val="115000"/>
              </a:lnSpc>
              <a:spcBef>
                <a:spcPts val="0"/>
              </a:spcBef>
              <a:spcAft>
                <a:spcPts val="0"/>
              </a:spcAft>
              <a:buClr>
                <a:schemeClr val="accent3"/>
              </a:buClr>
              <a:buSzPts val="2000"/>
              <a:buFont typeface="Red Hat Text"/>
              <a:buChar char="⦁"/>
              <a:defRPr sz="2000" b="0" i="0" u="none" strike="noStrike" cap="none">
                <a:solidFill>
                  <a:schemeClr val="dk1"/>
                </a:solidFill>
                <a:latin typeface="Red Hat Text"/>
                <a:ea typeface="Red Hat Text"/>
                <a:cs typeface="Red Hat Text"/>
                <a:sym typeface="Red Hat Text"/>
              </a:defRPr>
            </a:lvl2pPr>
            <a:lvl3pPr marL="1371600" marR="0" lvl="2" indent="-355600" algn="l" rtl="0">
              <a:lnSpc>
                <a:spcPct val="115000"/>
              </a:lnSpc>
              <a:spcBef>
                <a:spcPts val="0"/>
              </a:spcBef>
              <a:spcAft>
                <a:spcPts val="0"/>
              </a:spcAft>
              <a:buClr>
                <a:schemeClr val="accent4"/>
              </a:buClr>
              <a:buSzPts val="2000"/>
              <a:buFont typeface="Red Hat Text"/>
              <a:buChar char="⦁"/>
              <a:defRPr sz="2000" b="0" i="0" u="none" strike="noStrike" cap="none">
                <a:solidFill>
                  <a:schemeClr val="dk1"/>
                </a:solidFill>
                <a:latin typeface="Red Hat Text"/>
                <a:ea typeface="Red Hat Text"/>
                <a:cs typeface="Red Hat Text"/>
                <a:sym typeface="Red Hat Text"/>
              </a:defRPr>
            </a:lvl3pPr>
            <a:lvl4pPr marL="1828800" marR="0" lvl="3"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4pPr>
            <a:lvl5pPr marL="2286000" marR="0" lvl="4"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5pPr>
            <a:lvl6pPr marL="2743200" marR="0" lvl="5"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6pPr>
            <a:lvl7pPr marL="3200400" marR="0" lvl="6"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7pPr>
            <a:lvl8pPr marL="3657600" marR="0" lvl="7"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8pPr>
            <a:lvl9pPr marL="4114800" marR="0" lvl="8"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9pPr>
          </a:lstStyle>
          <a:p>
            <a:pPr marL="0" indent="0" algn="just">
              <a:lnSpc>
                <a:spcPct val="150000"/>
              </a:lnSpc>
              <a:buFont typeface="Red Hat Text"/>
              <a:buNone/>
            </a:pPr>
            <a:r>
              <a:rPr lang="vi-VN" sz="1400" dirty="0">
                <a:solidFill>
                  <a:schemeClr val="tx1"/>
                </a:solidFill>
                <a:latin typeface="+mn-lt"/>
              </a:rPr>
              <a:t>Trong trường hợp </a:t>
            </a:r>
            <a:r>
              <a:rPr lang="en-US" sz="1400" dirty="0" err="1">
                <a:solidFill>
                  <a:schemeClr val="tx1"/>
                </a:solidFill>
                <a:latin typeface="+mn-lt"/>
              </a:rPr>
              <a:t>béo</a:t>
            </a:r>
            <a:r>
              <a:rPr lang="en-US" sz="1400" dirty="0">
                <a:solidFill>
                  <a:schemeClr val="tx1"/>
                </a:solidFill>
                <a:latin typeface="+mn-lt"/>
              </a:rPr>
              <a:t> </a:t>
            </a:r>
            <a:r>
              <a:rPr lang="vi-VN" sz="1400" dirty="0">
                <a:solidFill>
                  <a:schemeClr val="tx1"/>
                </a:solidFill>
                <a:latin typeface="+mn-lt"/>
              </a:rPr>
              <a:t>phì nặng, kết hợp biến chứng:</a:t>
            </a:r>
            <a:r>
              <a:rPr lang="en-US" sz="1400" dirty="0">
                <a:solidFill>
                  <a:schemeClr val="tx1"/>
                </a:solidFill>
                <a:latin typeface="+mn-lt"/>
              </a:rPr>
              <a:t> </a:t>
            </a:r>
            <a:r>
              <a:rPr lang="vi-VN" sz="1400" dirty="0">
                <a:solidFill>
                  <a:schemeClr val="tx1"/>
                </a:solidFill>
                <a:latin typeface="+mn-lt"/>
              </a:rPr>
              <a:t>năng lượng </a:t>
            </a:r>
            <a:r>
              <a:rPr lang="en-US" sz="1400" dirty="0" err="1">
                <a:solidFill>
                  <a:schemeClr val="tx1"/>
                </a:solidFill>
                <a:latin typeface="+mn-lt"/>
              </a:rPr>
              <a:t>khẩu</a:t>
            </a:r>
            <a:r>
              <a:rPr lang="en-US" sz="1400" dirty="0">
                <a:solidFill>
                  <a:schemeClr val="tx1"/>
                </a:solidFill>
                <a:latin typeface="+mn-lt"/>
              </a:rPr>
              <a:t> </a:t>
            </a:r>
            <a:r>
              <a:rPr lang="en-US" sz="1400" dirty="0" err="1">
                <a:solidFill>
                  <a:schemeClr val="tx1"/>
                </a:solidFill>
                <a:latin typeface="+mn-lt"/>
              </a:rPr>
              <a:t>phần</a:t>
            </a:r>
            <a:r>
              <a:rPr lang="en-US" sz="1400" dirty="0">
                <a:solidFill>
                  <a:schemeClr val="tx1"/>
                </a:solidFill>
                <a:latin typeface="+mn-lt"/>
              </a:rPr>
              <a:t> </a:t>
            </a:r>
            <a:r>
              <a:rPr lang="en-US" sz="1400" dirty="0" err="1">
                <a:solidFill>
                  <a:schemeClr val="tx1"/>
                </a:solidFill>
                <a:latin typeface="+mn-lt"/>
              </a:rPr>
              <a:t>nên</a:t>
            </a:r>
            <a:r>
              <a:rPr lang="en-US" sz="1400" dirty="0">
                <a:solidFill>
                  <a:schemeClr val="tx1"/>
                </a:solidFill>
                <a:latin typeface="+mn-lt"/>
              </a:rPr>
              <a:t> </a:t>
            </a:r>
            <a:r>
              <a:rPr lang="en-US" sz="1400" dirty="0" err="1">
                <a:solidFill>
                  <a:schemeClr val="tx1"/>
                </a:solidFill>
                <a:latin typeface="+mn-lt"/>
              </a:rPr>
              <a:t>bằng</a:t>
            </a:r>
            <a:r>
              <a:rPr lang="vi-VN" sz="1400" dirty="0">
                <a:solidFill>
                  <a:schemeClr val="tx1"/>
                </a:solidFill>
                <a:latin typeface="+mn-lt"/>
              </a:rPr>
              <a:t> </a:t>
            </a:r>
            <a:r>
              <a:rPr lang="vi-VN" sz="1400" b="1" dirty="0">
                <a:solidFill>
                  <a:schemeClr val="tx1"/>
                </a:solidFill>
                <a:latin typeface="+mn-lt"/>
              </a:rPr>
              <a:t>nhu cầu chuyển hóa cơ bản</a:t>
            </a:r>
            <a:r>
              <a:rPr lang="vi-VN" sz="1400" dirty="0">
                <a:solidFill>
                  <a:schemeClr val="tx1"/>
                </a:solidFill>
                <a:latin typeface="+mn-lt"/>
              </a:rPr>
              <a:t>. Khi đó, công thức tính năng lượng khuyến nghị không nhân với hệ số hoạt động thể lực.</a:t>
            </a:r>
          </a:p>
          <a:p>
            <a:pPr algn="just">
              <a:lnSpc>
                <a:spcPct val="150000"/>
              </a:lnSpc>
            </a:pPr>
            <a:endParaRPr lang="en-US" sz="1400" dirty="0">
              <a:latin typeface="+mn-lt"/>
            </a:endParaRPr>
          </a:p>
        </p:txBody>
      </p:sp>
      <p:sp>
        <p:nvSpPr>
          <p:cNvPr id="7" name="TextBox 6"/>
          <p:cNvSpPr txBox="1"/>
          <p:nvPr/>
        </p:nvSpPr>
        <p:spPr>
          <a:xfrm>
            <a:off x="500740" y="946270"/>
            <a:ext cx="6052461"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dirty="0"/>
              <a:t>N</a:t>
            </a:r>
            <a:r>
              <a:rPr lang="vi-VN" dirty="0"/>
              <a:t>ăng lượng</a:t>
            </a:r>
            <a:r>
              <a:rPr lang="en-US" dirty="0"/>
              <a:t> </a:t>
            </a:r>
            <a:r>
              <a:rPr lang="en-US" dirty="0" err="1"/>
              <a:t>trong</a:t>
            </a:r>
            <a:r>
              <a:rPr lang="en-US" dirty="0"/>
              <a:t> </a:t>
            </a:r>
            <a:r>
              <a:rPr lang="en-US" dirty="0" err="1"/>
              <a:t>khẩu</a:t>
            </a:r>
            <a:r>
              <a:rPr lang="en-US" dirty="0"/>
              <a:t> </a:t>
            </a:r>
            <a:r>
              <a:rPr lang="en-US" dirty="0" err="1"/>
              <a:t>phần</a:t>
            </a:r>
            <a:r>
              <a:rPr lang="en-US" dirty="0"/>
              <a:t> </a:t>
            </a:r>
            <a:r>
              <a:rPr lang="en-US" dirty="0" err="1"/>
              <a:t>ăn</a:t>
            </a:r>
            <a:r>
              <a:rPr lang="vi-VN" dirty="0"/>
              <a:t> cần </a:t>
            </a:r>
            <a:r>
              <a:rPr lang="vi-VN" b="1" u="sng" dirty="0"/>
              <a:t>giảm khoảng 20-25% </a:t>
            </a:r>
            <a:r>
              <a:rPr lang="vi-VN" dirty="0"/>
              <a:t>so với nhu cầu khuyến nghị theo tuổi, giới.</a:t>
            </a:r>
          </a:p>
        </p:txBody>
      </p:sp>
      <p:sp>
        <p:nvSpPr>
          <p:cNvPr id="8" name="Title 1"/>
          <p:cNvSpPr txBox="1">
            <a:spLocks/>
          </p:cNvSpPr>
          <p:nvPr/>
        </p:nvSpPr>
        <p:spPr>
          <a:xfrm>
            <a:off x="381000" y="438150"/>
            <a:ext cx="5753100" cy="34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r>
              <a:rPr lang="en-US">
                <a:solidFill>
                  <a:schemeClr val="dk1"/>
                </a:solidFill>
                <a:latin typeface="+mj-lt"/>
                <a:ea typeface="Red Hat Text"/>
                <a:cs typeface="Times New Roman" pitchFamily="18" charset="0"/>
                <a:sym typeface="Red Hat Text"/>
              </a:rPr>
              <a:t>2. Nguyên tắc can thiệp TCBP:</a:t>
            </a:r>
            <a:endParaRPr lang="en-US" dirty="0">
              <a:latin typeface="+mj-lt"/>
              <a:cs typeface="Times New Roman" pitchFamily="18" charset="0"/>
            </a:endParaRPr>
          </a:p>
        </p:txBody>
      </p:sp>
      <p:sp>
        <p:nvSpPr>
          <p:cNvPr id="9" name="Content Placeholder 2"/>
          <p:cNvSpPr txBox="1">
            <a:spLocks/>
          </p:cNvSpPr>
          <p:nvPr/>
        </p:nvSpPr>
        <p:spPr>
          <a:xfrm>
            <a:off x="513740" y="3312803"/>
            <a:ext cx="6052460" cy="1437048"/>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Red Hat Text"/>
              <a:buChar char="⦁"/>
              <a:defRPr sz="2000" b="0" i="0" u="none" strike="noStrike" cap="none">
                <a:solidFill>
                  <a:schemeClr val="dk1"/>
                </a:solidFill>
                <a:latin typeface="Red Hat Text"/>
                <a:ea typeface="Red Hat Text"/>
                <a:cs typeface="Red Hat Text"/>
                <a:sym typeface="Red Hat Text"/>
              </a:defRPr>
            </a:lvl1pPr>
            <a:lvl2pPr marL="914400" marR="0" lvl="1" indent="-355600" algn="l" rtl="0">
              <a:lnSpc>
                <a:spcPct val="115000"/>
              </a:lnSpc>
              <a:spcBef>
                <a:spcPts val="0"/>
              </a:spcBef>
              <a:spcAft>
                <a:spcPts val="0"/>
              </a:spcAft>
              <a:buClr>
                <a:schemeClr val="accent3"/>
              </a:buClr>
              <a:buSzPts val="2000"/>
              <a:buFont typeface="Red Hat Text"/>
              <a:buChar char="⦁"/>
              <a:defRPr sz="2000" b="0" i="0" u="none" strike="noStrike" cap="none">
                <a:solidFill>
                  <a:schemeClr val="dk1"/>
                </a:solidFill>
                <a:latin typeface="Red Hat Text"/>
                <a:ea typeface="Red Hat Text"/>
                <a:cs typeface="Red Hat Text"/>
                <a:sym typeface="Red Hat Text"/>
              </a:defRPr>
            </a:lvl2pPr>
            <a:lvl3pPr marL="1371600" marR="0" lvl="2" indent="-355600" algn="l" rtl="0">
              <a:lnSpc>
                <a:spcPct val="115000"/>
              </a:lnSpc>
              <a:spcBef>
                <a:spcPts val="0"/>
              </a:spcBef>
              <a:spcAft>
                <a:spcPts val="0"/>
              </a:spcAft>
              <a:buClr>
                <a:schemeClr val="accent4"/>
              </a:buClr>
              <a:buSzPts val="2000"/>
              <a:buFont typeface="Red Hat Text"/>
              <a:buChar char="⦁"/>
              <a:defRPr sz="2000" b="0" i="0" u="none" strike="noStrike" cap="none">
                <a:solidFill>
                  <a:schemeClr val="dk1"/>
                </a:solidFill>
                <a:latin typeface="Red Hat Text"/>
                <a:ea typeface="Red Hat Text"/>
                <a:cs typeface="Red Hat Text"/>
                <a:sym typeface="Red Hat Text"/>
              </a:defRPr>
            </a:lvl3pPr>
            <a:lvl4pPr marL="1828800" marR="0" lvl="3"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4pPr>
            <a:lvl5pPr marL="2286000" marR="0" lvl="4"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5pPr>
            <a:lvl6pPr marL="2743200" marR="0" lvl="5"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6pPr>
            <a:lvl7pPr marL="3200400" marR="0" lvl="6"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7pPr>
            <a:lvl8pPr marL="3657600" marR="0" lvl="7"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8pPr>
            <a:lvl9pPr marL="4114800" marR="0" lvl="8"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9pPr>
          </a:lstStyle>
          <a:p>
            <a:pPr marL="0" indent="0" algn="just">
              <a:lnSpc>
                <a:spcPct val="150000"/>
              </a:lnSpc>
              <a:buNone/>
            </a:pPr>
            <a:r>
              <a:rPr lang="vi-VN" sz="1400" dirty="0">
                <a:latin typeface="+mn-lt"/>
              </a:rPr>
              <a:t>Khi thực tế mức năng lượng khẩu phần của trẻ cao hơn rất nhiều so với mức khuyến nghị, cần giảm năng lượng khẩu phần ăn từ từ từng bước một. Mục tiêu giảm năng lượng khẩu phần là </a:t>
            </a:r>
            <a:r>
              <a:rPr lang="vi-VN" sz="1400" b="1" u="sng" dirty="0">
                <a:latin typeface="+mn-lt"/>
              </a:rPr>
              <a:t>giảm mỗi tuần 300 Kcal </a:t>
            </a:r>
            <a:r>
              <a:rPr lang="vi-VN" sz="1400" dirty="0">
                <a:latin typeface="+mn-lt"/>
              </a:rPr>
              <a:t>so với khẩu phần ăn hiện tại, cho đến khi đạt được mục tiêu.</a:t>
            </a:r>
          </a:p>
          <a:p>
            <a:pPr marL="0" indent="0" algn="just">
              <a:lnSpc>
                <a:spcPct val="150000"/>
              </a:lnSpc>
              <a:buFont typeface="Red Hat Text"/>
              <a:buNone/>
            </a:pPr>
            <a:endParaRPr lang="vi-VN" sz="1400" dirty="0">
              <a:solidFill>
                <a:schemeClr val="tx1"/>
              </a:solidFill>
              <a:latin typeface="+mn-lt"/>
            </a:endParaRPr>
          </a:p>
          <a:p>
            <a:pPr algn="just">
              <a:lnSpc>
                <a:spcPct val="150000"/>
              </a:lnSpc>
            </a:pPr>
            <a:endParaRPr lang="en-US" sz="1400" dirty="0">
              <a:latin typeface="+mn-lt"/>
            </a:endParaRPr>
          </a:p>
        </p:txBody>
      </p:sp>
    </p:spTree>
    <p:extLst>
      <p:ext uri="{BB962C8B-B14F-4D97-AF65-F5344CB8AC3E}">
        <p14:creationId xmlns:p14="http://schemas.microsoft.com/office/powerpoint/2010/main" val="287697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anim calcmode="lin" valueType="num">
                                      <p:cBhvr>
                                        <p:cTn id="15" dur="1000" fill="hold"/>
                                        <p:tgtEl>
                                          <p:spTgt spid="5">
                                            <p:bg/>
                                          </p:spTgt>
                                        </p:tgtEl>
                                        <p:attrNameLst>
                                          <p:attrName>ppt_x</p:attrName>
                                        </p:attrNameLst>
                                      </p:cBhvr>
                                      <p:tavLst>
                                        <p:tav tm="0">
                                          <p:val>
                                            <p:strVal val="#ppt_x"/>
                                          </p:val>
                                        </p:tav>
                                        <p:tav tm="100000">
                                          <p:val>
                                            <p:strVal val="#ppt_x"/>
                                          </p:val>
                                        </p:tav>
                                      </p:tavLst>
                                    </p:anim>
                                    <p:anim calcmode="lin" valueType="num">
                                      <p:cBhvr>
                                        <p:cTn id="1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bg/>
                                          </p:spTgt>
                                        </p:tgtEl>
                                        <p:attrNameLst>
                                          <p:attrName>style.visibility</p:attrName>
                                        </p:attrNameLst>
                                      </p:cBhvr>
                                      <p:to>
                                        <p:strVal val="visible"/>
                                      </p:to>
                                    </p:set>
                                    <p:animEffect transition="in" filter="fade">
                                      <p:cBhvr>
                                        <p:cTn id="28" dur="1000"/>
                                        <p:tgtEl>
                                          <p:spTgt spid="9">
                                            <p:bg/>
                                          </p:spTgt>
                                        </p:tgtEl>
                                      </p:cBhvr>
                                    </p:animEffect>
                                    <p:anim calcmode="lin" valueType="num">
                                      <p:cBhvr>
                                        <p:cTn id="29" dur="1000" fill="hold"/>
                                        <p:tgtEl>
                                          <p:spTgt spid="9">
                                            <p:bg/>
                                          </p:spTgt>
                                        </p:tgtEl>
                                        <p:attrNameLst>
                                          <p:attrName>ppt_x</p:attrName>
                                        </p:attrNameLst>
                                      </p:cBhvr>
                                      <p:tavLst>
                                        <p:tav tm="0">
                                          <p:val>
                                            <p:strVal val="#ppt_x"/>
                                          </p:val>
                                        </p:tav>
                                        <p:tav tm="100000">
                                          <p:val>
                                            <p:strVal val="#ppt_x"/>
                                          </p:val>
                                        </p:tav>
                                      </p:tavLst>
                                    </p:anim>
                                    <p:anim calcmode="lin" valueType="num">
                                      <p:cBhvr>
                                        <p:cTn id="30"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animBg="1"/>
      <p:bldP spid="9"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3261C-1CAE-4EA5-883F-266090707880}" type="slidenum">
              <a:rPr lang="en-US" smtClean="0"/>
              <a:pPr/>
              <a:t>24</a:t>
            </a:fld>
            <a:endParaRPr lang="en-US"/>
          </a:p>
        </p:txBody>
      </p:sp>
      <p:sp>
        <p:nvSpPr>
          <p:cNvPr id="54274" name="AutoShape 2" descr="Tháp dinh dưỡng cho trẻ 6-11 tuổi&quot; đó là “Hình ảnh minh họa kích cỡ đơn vị ăn của một số thực phẩm”"/>
          <p:cNvSpPr>
            <a:spLocks noChangeAspect="1" noChangeArrowheads="1"/>
          </p:cNvSpPr>
          <p:nvPr/>
        </p:nvSpPr>
        <p:spPr bwMode="auto">
          <a:xfrm>
            <a:off x="116681" y="534591"/>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050"/>
          </a:p>
        </p:txBody>
      </p:sp>
      <p:pic>
        <p:nvPicPr>
          <p:cNvPr id="54276" name="Picture 4" descr="Tháp dinh dưỡng cho trẻ 6-11 tuổi&quot; đó là “Hình ảnh minh họa kích cỡ đơn vị ăn của một số thực phẩm”"/>
          <p:cNvPicPr>
            <a:picLocks noChangeAspect="1" noChangeArrowheads="1"/>
          </p:cNvPicPr>
          <p:nvPr/>
        </p:nvPicPr>
        <p:blipFill>
          <a:blip r:embed="rId2"/>
          <a:srcRect/>
          <a:stretch>
            <a:fillRect/>
          </a:stretch>
        </p:blipFill>
        <p:spPr bwMode="auto">
          <a:xfrm>
            <a:off x="279700" y="916256"/>
            <a:ext cx="6286500" cy="3543301"/>
          </a:xfrm>
          <a:prstGeom prst="rect">
            <a:avLst/>
          </a:prstGeom>
          <a:noFill/>
        </p:spPr>
      </p:pic>
      <p:sp>
        <p:nvSpPr>
          <p:cNvPr id="5" name="Content Placeholder 1"/>
          <p:cNvSpPr>
            <a:spLocks noGrp="1"/>
          </p:cNvSpPr>
          <p:nvPr>
            <p:ph idx="1"/>
          </p:nvPr>
        </p:nvSpPr>
        <p:spPr>
          <a:xfrm>
            <a:off x="230981" y="393650"/>
            <a:ext cx="5915025" cy="3358456"/>
          </a:xfrm>
        </p:spPr>
        <p:txBody>
          <a:bodyPr/>
          <a:lstStyle/>
          <a:p>
            <a:pPr marL="0" indent="0">
              <a:buNone/>
            </a:pPr>
            <a:r>
              <a:rPr lang="en-US" dirty="0">
                <a:latin typeface="+mj-lt"/>
              </a:rPr>
              <a:t>- </a:t>
            </a:r>
            <a:r>
              <a:rPr lang="en-US" b="1" dirty="0">
                <a:latin typeface="+mj-lt"/>
                <a:cs typeface="Times New Roman" pitchFamily="18" charset="0"/>
              </a:rPr>
              <a:t>Tháp dinh dưỡng cho trẻ lứa </a:t>
            </a:r>
            <a:r>
              <a:rPr lang="en-US" b="1" dirty="0" err="1">
                <a:latin typeface="+mj-lt"/>
                <a:cs typeface="Times New Roman" pitchFamily="18" charset="0"/>
              </a:rPr>
              <a:t>tuổi</a:t>
            </a:r>
            <a:r>
              <a:rPr lang="en-US" b="1" dirty="0">
                <a:latin typeface="+mj-lt"/>
                <a:cs typeface="Times New Roman" pitchFamily="18" charset="0"/>
              </a:rPr>
              <a:t> 6 - 11 tuổi</a:t>
            </a:r>
          </a:p>
          <a:p>
            <a:pPr marL="0" indent="0">
              <a:buNone/>
            </a:pPr>
            <a:endParaRPr lang="en-US"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243781" y="450544"/>
            <a:ext cx="5915025" cy="3358456"/>
          </a:xfrm>
        </p:spPr>
        <p:txBody>
          <a:bodyPr/>
          <a:lstStyle/>
          <a:p>
            <a:pPr marL="0" indent="0">
              <a:buNone/>
            </a:pPr>
            <a:r>
              <a:rPr lang="en-US" dirty="0">
                <a:latin typeface="+mj-lt"/>
              </a:rPr>
              <a:t>- </a:t>
            </a:r>
            <a:r>
              <a:rPr lang="en-US" b="1" dirty="0">
                <a:latin typeface="+mj-lt"/>
                <a:cs typeface="Times New Roman" pitchFamily="18" charset="0"/>
              </a:rPr>
              <a:t>Tháp dinh dưỡng cho trẻ lứa tuổi 12-14 tuổi</a:t>
            </a:r>
          </a:p>
          <a:p>
            <a:pPr marL="0" indent="0">
              <a:buNone/>
            </a:pPr>
            <a:endParaRPr lang="en-US" dirty="0">
              <a:latin typeface="+mj-lt"/>
            </a:endParaRPr>
          </a:p>
        </p:txBody>
      </p:sp>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l="20567" t="23767" r="49193" b="9972"/>
          <a:stretch>
            <a:fillRect/>
          </a:stretch>
        </p:blipFill>
        <p:spPr bwMode="auto">
          <a:xfrm>
            <a:off x="326827" y="1108174"/>
            <a:ext cx="2581573"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3428" t="29260" r="4620" b="54205"/>
          <a:stretch>
            <a:fillRect/>
          </a:stretch>
        </p:blipFill>
        <p:spPr bwMode="auto">
          <a:xfrm>
            <a:off x="2908400" y="1108174"/>
            <a:ext cx="3478113" cy="54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23428" t="47505" r="11127" b="39992"/>
          <a:stretch>
            <a:fillRect/>
          </a:stretch>
        </p:blipFill>
        <p:spPr bwMode="auto">
          <a:xfrm>
            <a:off x="2908400" y="1546623"/>
            <a:ext cx="3250406" cy="35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l="23428" t="61835" r="13361" b="26076"/>
          <a:stretch>
            <a:fillRect/>
          </a:stretch>
        </p:blipFill>
        <p:spPr bwMode="auto">
          <a:xfrm>
            <a:off x="2908399" y="1790402"/>
            <a:ext cx="3134321" cy="36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l="28979" t="26665" r="4512" b="58455"/>
          <a:stretch>
            <a:fillRect/>
          </a:stretch>
        </p:blipFill>
        <p:spPr bwMode="auto">
          <a:xfrm>
            <a:off x="2908400" y="2075259"/>
            <a:ext cx="3548658" cy="4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l="28979" t="44467" r="4512" b="41466"/>
          <a:stretch>
            <a:fillRect/>
          </a:stretch>
        </p:blipFill>
        <p:spPr bwMode="auto">
          <a:xfrm>
            <a:off x="2908400" y="2402087"/>
            <a:ext cx="3548658" cy="53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l="28979" t="61024" r="4512" b="24199"/>
          <a:stretch>
            <a:fillRect/>
          </a:stretch>
        </p:blipFill>
        <p:spPr bwMode="auto">
          <a:xfrm>
            <a:off x="2908400" y="2915545"/>
            <a:ext cx="3548658" cy="54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l="28979" t="77228" r="36159" b="11873"/>
          <a:stretch>
            <a:fillRect/>
          </a:stretch>
        </p:blipFill>
        <p:spPr bwMode="auto">
          <a:xfrm>
            <a:off x="2908399" y="3355777"/>
            <a:ext cx="2126159" cy="46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91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25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25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25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25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25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528636"/>
            <a:ext cx="6310312" cy="3300413"/>
          </a:xfrm>
        </p:spPr>
        <p:txBody>
          <a:bodyPr/>
          <a:lstStyle/>
          <a:p>
            <a:pPr>
              <a:buFontTx/>
              <a:buChar char="-"/>
              <a:defRPr/>
            </a:pPr>
            <a:r>
              <a:rPr lang="en-US" b="1" dirty="0" err="1">
                <a:latin typeface="+mj-lt"/>
                <a:cs typeface="Times New Roman" pitchFamily="18" charset="0"/>
              </a:rPr>
              <a:t>Tháp</a:t>
            </a:r>
            <a:r>
              <a:rPr lang="en-US" b="1" dirty="0">
                <a:latin typeface="+mj-lt"/>
                <a:cs typeface="Times New Roman" pitchFamily="18" charset="0"/>
              </a:rPr>
              <a:t> </a:t>
            </a:r>
            <a:r>
              <a:rPr lang="en-US" b="1" dirty="0" err="1">
                <a:latin typeface="+mj-lt"/>
                <a:cs typeface="Times New Roman" pitchFamily="18" charset="0"/>
              </a:rPr>
              <a:t>dinh</a:t>
            </a:r>
            <a:r>
              <a:rPr lang="en-US" b="1" dirty="0">
                <a:latin typeface="+mj-lt"/>
                <a:cs typeface="Times New Roman" pitchFamily="18" charset="0"/>
              </a:rPr>
              <a:t> </a:t>
            </a:r>
            <a:r>
              <a:rPr lang="en-US" b="1" dirty="0" err="1">
                <a:latin typeface="+mj-lt"/>
                <a:cs typeface="Times New Roman" pitchFamily="18" charset="0"/>
              </a:rPr>
              <a:t>dưỡng</a:t>
            </a:r>
            <a:r>
              <a:rPr lang="en-US" b="1" dirty="0">
                <a:latin typeface="+mj-lt"/>
                <a:cs typeface="Times New Roman" pitchFamily="18" charset="0"/>
              </a:rPr>
              <a:t> </a:t>
            </a:r>
            <a:r>
              <a:rPr lang="en-US" b="1" dirty="0" err="1">
                <a:latin typeface="+mj-lt"/>
                <a:cs typeface="Times New Roman" pitchFamily="18" charset="0"/>
              </a:rPr>
              <a:t>cho</a:t>
            </a:r>
            <a:r>
              <a:rPr lang="en-US" b="1" dirty="0">
                <a:latin typeface="+mj-lt"/>
                <a:cs typeface="Times New Roman" pitchFamily="18" charset="0"/>
              </a:rPr>
              <a:t> </a:t>
            </a:r>
            <a:r>
              <a:rPr lang="en-US" b="1" dirty="0" err="1">
                <a:latin typeface="+mj-lt"/>
                <a:cs typeface="Times New Roman" pitchFamily="18" charset="0"/>
              </a:rPr>
              <a:t>trẻ</a:t>
            </a:r>
            <a:r>
              <a:rPr lang="en-US" b="1" dirty="0">
                <a:latin typeface="+mj-lt"/>
                <a:cs typeface="Times New Roman" pitchFamily="18" charset="0"/>
              </a:rPr>
              <a:t> </a:t>
            </a:r>
            <a:r>
              <a:rPr lang="en-US" b="1" dirty="0" err="1">
                <a:latin typeface="+mj-lt"/>
                <a:cs typeface="Times New Roman" pitchFamily="18" charset="0"/>
              </a:rPr>
              <a:t>lứa</a:t>
            </a:r>
            <a:r>
              <a:rPr lang="en-US" b="1" dirty="0">
                <a:latin typeface="+mj-lt"/>
                <a:cs typeface="Times New Roman" pitchFamily="18" charset="0"/>
              </a:rPr>
              <a:t> </a:t>
            </a:r>
            <a:r>
              <a:rPr lang="en-US" b="1" dirty="0" err="1">
                <a:latin typeface="+mj-lt"/>
                <a:cs typeface="Times New Roman" pitchFamily="18" charset="0"/>
              </a:rPr>
              <a:t>tuổi</a:t>
            </a:r>
            <a:r>
              <a:rPr lang="en-US" b="1" dirty="0">
                <a:latin typeface="+mj-lt"/>
                <a:cs typeface="Times New Roman" pitchFamily="18" charset="0"/>
              </a:rPr>
              <a:t> 15 – 19 </a:t>
            </a:r>
            <a:r>
              <a:rPr lang="en-US" b="1" dirty="0" err="1">
                <a:latin typeface="+mj-lt"/>
                <a:cs typeface="Times New Roman" pitchFamily="18" charset="0"/>
              </a:rPr>
              <a:t>tuổi</a:t>
            </a:r>
            <a:endParaRPr lang="en-US" b="1" dirty="0">
              <a:latin typeface="+mj-lt"/>
              <a:cs typeface="Times New Roman" pitchFamily="18" charset="0"/>
            </a:endParaRPr>
          </a:p>
          <a:p>
            <a:pPr marL="0" indent="0">
              <a:buNone/>
              <a:defRPr/>
            </a:pPr>
            <a:r>
              <a:rPr lang="en-US" dirty="0">
                <a:latin typeface="+mj-lt"/>
              </a:rPr>
              <a:t> </a:t>
            </a:r>
          </a:p>
          <a:p>
            <a:pPr>
              <a:defRPr/>
            </a:pPr>
            <a:endParaRPr lang="en-US" dirty="0">
              <a:latin typeface="+mj-lt"/>
            </a:endParaRPr>
          </a:p>
        </p:txBody>
      </p:sp>
      <p:pic>
        <p:nvPicPr>
          <p:cNvPr id="21507" name="Picture 4"/>
          <p:cNvPicPr>
            <a:picLocks noChangeAspect="1"/>
          </p:cNvPicPr>
          <p:nvPr/>
        </p:nvPicPr>
        <p:blipFill>
          <a:blip r:embed="rId2">
            <a:extLst>
              <a:ext uri="{28A0092B-C50C-407E-A947-70E740481C1C}">
                <a14:useLocalDpi xmlns:a14="http://schemas.microsoft.com/office/drawing/2010/main" val="0"/>
              </a:ext>
            </a:extLst>
          </a:blip>
          <a:srcRect l="20668" t="25175" r="49344" b="10321"/>
          <a:stretch>
            <a:fillRect/>
          </a:stretch>
        </p:blipFill>
        <p:spPr bwMode="auto">
          <a:xfrm>
            <a:off x="471487" y="1293913"/>
            <a:ext cx="2614613" cy="282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l="28593" t="22977" r="4419" b="63052"/>
          <a:stretch>
            <a:fillRect/>
          </a:stretch>
        </p:blipFill>
        <p:spPr bwMode="auto">
          <a:xfrm>
            <a:off x="3086100" y="1293913"/>
            <a:ext cx="3300413" cy="50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l="28595" t="39662" r="11229" b="49306"/>
          <a:stretch>
            <a:fillRect/>
          </a:stretch>
        </p:blipFill>
        <p:spPr bwMode="auto">
          <a:xfrm>
            <a:off x="3086101" y="1720751"/>
            <a:ext cx="2823567" cy="37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l="28593" t="52728" r="12383" b="36011"/>
          <a:stretch>
            <a:fillRect/>
          </a:stretch>
        </p:blipFill>
        <p:spPr bwMode="auto">
          <a:xfrm>
            <a:off x="3086100" y="1985962"/>
            <a:ext cx="292715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l="28593" t="65791" r="4419" b="19563"/>
          <a:stretch>
            <a:fillRect/>
          </a:stretch>
        </p:blipFill>
        <p:spPr bwMode="auto">
          <a:xfrm>
            <a:off x="3086100" y="2213670"/>
            <a:ext cx="3148608" cy="56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l="28745" t="36681" r="4285" b="48643"/>
          <a:stretch>
            <a:fillRect/>
          </a:stretch>
        </p:blipFill>
        <p:spPr bwMode="auto">
          <a:xfrm>
            <a:off x="3086101" y="2672657"/>
            <a:ext cx="3544193" cy="4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5"/>
          <p:cNvPicPr>
            <a:picLocks noChangeAspect="1" noChangeArrowheads="1"/>
          </p:cNvPicPr>
          <p:nvPr/>
        </p:nvPicPr>
        <p:blipFill>
          <a:blip r:embed="rId4">
            <a:extLst>
              <a:ext uri="{28A0092B-C50C-407E-A947-70E740481C1C}">
                <a14:useLocalDpi xmlns:a14="http://schemas.microsoft.com/office/drawing/2010/main" val="0"/>
              </a:ext>
            </a:extLst>
          </a:blip>
          <a:srcRect l="28745" t="52817" r="4285" b="32120"/>
          <a:stretch>
            <a:fillRect/>
          </a:stretch>
        </p:blipFill>
        <p:spPr bwMode="auto">
          <a:xfrm>
            <a:off x="3086101" y="3009305"/>
            <a:ext cx="3223617" cy="4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4">
            <a:extLst>
              <a:ext uri="{28A0092B-C50C-407E-A947-70E740481C1C}">
                <a14:useLocalDpi xmlns:a14="http://schemas.microsoft.com/office/drawing/2010/main" val="0"/>
              </a:ext>
            </a:extLst>
          </a:blip>
          <a:srcRect l="28745" t="70029" r="32037" b="19131"/>
          <a:stretch>
            <a:fillRect/>
          </a:stretch>
        </p:blipFill>
        <p:spPr bwMode="auto">
          <a:xfrm>
            <a:off x="3086101" y="3445967"/>
            <a:ext cx="2224385" cy="36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564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2">
                    <a:lumMod val="10000"/>
                  </a:schemeClr>
                </a:solidFill>
                <a:latin typeface="Times New Roman" pitchFamily="18" charset="0"/>
                <a:cs typeface="Times New Roman" pitchFamily="18" charset="0"/>
              </a:rPr>
              <a:t>Câu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hỏi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thảo</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luận</a:t>
            </a:r>
            <a:endParaRPr lang="en-US" dirty="0">
              <a:solidFill>
                <a:schemeClr val="bg2">
                  <a:lumMod val="10000"/>
                </a:schemeClr>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458550" y="1352550"/>
            <a:ext cx="6170850" cy="2808275"/>
          </a:xfrm>
        </p:spPr>
        <p:style>
          <a:lnRef idx="1">
            <a:schemeClr val="accent5"/>
          </a:lnRef>
          <a:fillRef idx="2">
            <a:schemeClr val="accent5"/>
          </a:fillRef>
          <a:effectRef idx="1">
            <a:schemeClr val="accent5"/>
          </a:effectRef>
          <a:fontRef idx="minor">
            <a:schemeClr val="dk1"/>
          </a:fontRef>
        </p:style>
        <p:txBody>
          <a:bodyPr/>
          <a:lstStyle/>
          <a:p>
            <a:pPr marL="76200" indent="0" algn="just">
              <a:buNone/>
            </a:pPr>
            <a:r>
              <a:rPr lang="en-US" dirty="0" err="1">
                <a:solidFill>
                  <a:schemeClr val="bg2">
                    <a:lumMod val="10000"/>
                  </a:schemeClr>
                </a:solidFill>
                <a:latin typeface="Times New Roman" pitchFamily="18" charset="0"/>
                <a:cs typeface="Times New Roman" pitchFamily="18" charset="0"/>
              </a:rPr>
              <a:t>Chơi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trò</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chơi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chuyền</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quả</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bóng</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bóng</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đến</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tay</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ai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người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đó</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phải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đưa</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ra</a:t>
            </a:r>
            <a:r>
              <a:rPr lang="en-US" dirty="0">
                <a:solidFill>
                  <a:schemeClr val="bg2">
                    <a:lumMod val="10000"/>
                  </a:schemeClr>
                </a:solidFill>
                <a:latin typeface="Times New Roman" pitchFamily="18" charset="0"/>
                <a:cs typeface="Times New Roman" pitchFamily="18" charset="0"/>
              </a:rPr>
              <a:t> 1 </a:t>
            </a:r>
            <a:r>
              <a:rPr lang="en-US" dirty="0" err="1">
                <a:solidFill>
                  <a:schemeClr val="bg2">
                    <a:lumMod val="10000"/>
                  </a:schemeClr>
                </a:solidFill>
                <a:latin typeface="Times New Roman" pitchFamily="18" charset="0"/>
                <a:cs typeface="Times New Roman" pitchFamily="18" charset="0"/>
              </a:rPr>
              <a:t>câu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trả</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lời</a:t>
            </a:r>
            <a:r>
              <a:rPr lang="en-US" dirty="0">
                <a:solidFill>
                  <a:schemeClr val="bg2">
                    <a:lumMod val="10000"/>
                  </a:schemeClr>
                </a:solidFill>
                <a:latin typeface="Times New Roman" pitchFamily="18" charset="0"/>
                <a:cs typeface="Times New Roman" pitchFamily="18" charset="0"/>
              </a:rPr>
              <a:t>. Ai không đưa ra được câu trả lời/trả lời sai là người thua cuộc. Người trả lời đúng và trước đó là người thắng.</a:t>
            </a:r>
          </a:p>
          <a:p>
            <a:pPr marL="76200" indent="0" algn="just">
              <a:buNone/>
            </a:pPr>
            <a:r>
              <a:rPr lang="en-US" dirty="0">
                <a:solidFill>
                  <a:schemeClr val="bg2">
                    <a:lumMod val="10000"/>
                  </a:schemeClr>
                </a:solidFill>
                <a:latin typeface="Times New Roman" pitchFamily="18" charset="0"/>
                <a:cs typeface="Times New Roman" pitchFamily="18" charset="0"/>
              </a:rPr>
              <a:t> 1. </a:t>
            </a:r>
            <a:r>
              <a:rPr lang="en-US" dirty="0" err="1">
                <a:solidFill>
                  <a:schemeClr val="bg2">
                    <a:lumMod val="10000"/>
                  </a:schemeClr>
                </a:solidFill>
                <a:latin typeface="Times New Roman" pitchFamily="18" charset="0"/>
                <a:cs typeface="Times New Roman" pitchFamily="18" charset="0"/>
              </a:rPr>
              <a:t>Liệt</a:t>
            </a:r>
            <a:r>
              <a:rPr lang="en-US" dirty="0">
                <a:solidFill>
                  <a:schemeClr val="bg2">
                    <a:lumMod val="10000"/>
                  </a:schemeClr>
                </a:solidFill>
                <a:latin typeface="Times New Roman" pitchFamily="18" charset="0"/>
                <a:cs typeface="Times New Roman" pitchFamily="18" charset="0"/>
              </a:rPr>
              <a:t> kê các loại </a:t>
            </a:r>
            <a:r>
              <a:rPr lang="en-US" b="1" dirty="0">
                <a:solidFill>
                  <a:schemeClr val="bg2">
                    <a:lumMod val="10000"/>
                  </a:schemeClr>
                </a:solidFill>
                <a:latin typeface="Times New Roman" pitchFamily="18" charset="0"/>
                <a:cs typeface="Times New Roman" pitchFamily="18" charset="0"/>
              </a:rPr>
              <a:t>thực phẩm ưu tiên </a:t>
            </a:r>
            <a:r>
              <a:rPr lang="en-US" dirty="0">
                <a:solidFill>
                  <a:schemeClr val="bg2">
                    <a:lumMod val="10000"/>
                  </a:schemeClr>
                </a:solidFill>
                <a:latin typeface="Times New Roman" pitchFamily="18" charset="0"/>
                <a:cs typeface="Times New Roman" pitchFamily="18" charset="0"/>
              </a:rPr>
              <a:t>và cách </a:t>
            </a:r>
            <a:r>
              <a:rPr lang="en-US" b="1" dirty="0">
                <a:solidFill>
                  <a:schemeClr val="bg2">
                    <a:lumMod val="10000"/>
                  </a:schemeClr>
                </a:solidFill>
                <a:latin typeface="Times New Roman" pitchFamily="18" charset="0"/>
                <a:cs typeface="Times New Roman" pitchFamily="18" charset="0"/>
              </a:rPr>
              <a:t>chế biến phù hợp </a:t>
            </a:r>
            <a:r>
              <a:rPr lang="en-US" dirty="0">
                <a:solidFill>
                  <a:schemeClr val="bg2">
                    <a:lumMod val="10000"/>
                  </a:schemeClr>
                </a:solidFill>
                <a:latin typeface="Times New Roman" pitchFamily="18" charset="0"/>
                <a:cs typeface="Times New Roman" pitchFamily="18" charset="0"/>
              </a:rPr>
              <a:t>cho trẻ TCBP?</a:t>
            </a:r>
          </a:p>
        </p:txBody>
      </p:sp>
      <p:sp>
        <p:nvSpPr>
          <p:cNvPr id="4" name="Slide Number Placeholder 3"/>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366192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2">
                    <a:lumMod val="10000"/>
                  </a:schemeClr>
                </a:solidFill>
                <a:latin typeface="Times New Roman" pitchFamily="18" charset="0"/>
                <a:cs typeface="Times New Roman" pitchFamily="18" charset="0"/>
              </a:rPr>
              <a:t>Câu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hỏi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thảo</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luận</a:t>
            </a:r>
            <a:endParaRPr lang="en-US" dirty="0">
              <a:solidFill>
                <a:schemeClr val="bg2">
                  <a:lumMod val="10000"/>
                </a:schemeClr>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458550" y="1352550"/>
            <a:ext cx="6170850" cy="2808275"/>
          </a:xfrm>
        </p:spPr>
        <p:style>
          <a:lnRef idx="1">
            <a:schemeClr val="accent4"/>
          </a:lnRef>
          <a:fillRef idx="2">
            <a:schemeClr val="accent4"/>
          </a:fillRef>
          <a:effectRef idx="1">
            <a:schemeClr val="accent4"/>
          </a:effectRef>
          <a:fontRef idx="minor">
            <a:schemeClr val="dk1"/>
          </a:fontRef>
        </p:style>
        <p:txBody>
          <a:bodyPr/>
          <a:lstStyle/>
          <a:p>
            <a:pPr marL="76200" indent="0" algn="just">
              <a:buNone/>
            </a:pPr>
            <a:r>
              <a:rPr lang="en-US" dirty="0" err="1">
                <a:solidFill>
                  <a:schemeClr val="bg2">
                    <a:lumMod val="10000"/>
                  </a:schemeClr>
                </a:solidFill>
                <a:latin typeface="Times New Roman" pitchFamily="18" charset="0"/>
                <a:cs typeface="Times New Roman" pitchFamily="18" charset="0"/>
              </a:rPr>
              <a:t>Chơi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trò</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chơi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chuyền</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quả</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bóng</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bóng</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đến</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tay</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ai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người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đó</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phải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đưa</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ra</a:t>
            </a:r>
            <a:r>
              <a:rPr lang="en-US" dirty="0">
                <a:solidFill>
                  <a:schemeClr val="bg2">
                    <a:lumMod val="10000"/>
                  </a:schemeClr>
                </a:solidFill>
                <a:latin typeface="Times New Roman" pitchFamily="18" charset="0"/>
                <a:cs typeface="Times New Roman" pitchFamily="18" charset="0"/>
              </a:rPr>
              <a:t> 1 </a:t>
            </a:r>
            <a:r>
              <a:rPr lang="en-US" dirty="0" err="1">
                <a:solidFill>
                  <a:schemeClr val="bg2">
                    <a:lumMod val="10000"/>
                  </a:schemeClr>
                </a:solidFill>
                <a:latin typeface="Times New Roman" pitchFamily="18" charset="0"/>
                <a:cs typeface="Times New Roman" pitchFamily="18" charset="0"/>
              </a:rPr>
              <a:t>câu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trả</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lời</a:t>
            </a:r>
            <a:r>
              <a:rPr lang="en-US" dirty="0">
                <a:solidFill>
                  <a:schemeClr val="bg2">
                    <a:lumMod val="10000"/>
                  </a:schemeClr>
                </a:solidFill>
                <a:latin typeface="Times New Roman" pitchFamily="18" charset="0"/>
                <a:cs typeface="Times New Roman" pitchFamily="18" charset="0"/>
              </a:rPr>
              <a:t>. Ai không đưa ra được câu trả lời/trả lời sai là người thua cuộc. Người trả lời đúng và trước đó là người thắng.</a:t>
            </a:r>
          </a:p>
          <a:p>
            <a:pPr marL="76200" indent="0">
              <a:buNone/>
            </a:pPr>
            <a:r>
              <a:rPr lang="en-US" dirty="0">
                <a:latin typeface="Times New Roman" pitchFamily="18" charset="0"/>
                <a:cs typeface="Times New Roman" pitchFamily="18" charset="0"/>
              </a:rPr>
              <a:t>2.  </a:t>
            </a:r>
            <a:r>
              <a:rPr lang="en-US" dirty="0" err="1">
                <a:latin typeface="Times New Roman" pitchFamily="18" charset="0"/>
                <a:cs typeface="Times New Roman" pitchFamily="18" charset="0"/>
              </a:rPr>
              <a:t>Liệt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b="1" dirty="0" err="1">
                <a:solidFill>
                  <a:schemeClr val="bg2">
                    <a:lumMod val="10000"/>
                  </a:schemeClr>
                </a:solidFill>
                <a:latin typeface="Times New Roman" pitchFamily="18" charset="0"/>
                <a:cs typeface="Times New Roman" pitchFamily="18" charset="0"/>
              </a:rPr>
              <a:t>chế</a:t>
            </a:r>
            <a:r>
              <a:rPr lang="en-US" b="1" dirty="0">
                <a:solidFill>
                  <a:schemeClr val="bg2">
                    <a:lumMod val="10000"/>
                  </a:schemeClr>
                </a:solidFill>
                <a:latin typeface="Times New Roman" pitchFamily="18" charset="0"/>
                <a:cs typeface="Times New Roman" pitchFamily="18" charset="0"/>
              </a:rPr>
              <a:t> </a:t>
            </a:r>
            <a:r>
              <a:rPr lang="en-US" b="1" dirty="0" err="1">
                <a:solidFill>
                  <a:schemeClr val="bg2">
                    <a:lumMod val="10000"/>
                  </a:schemeClr>
                </a:solidFill>
                <a:latin typeface="Times New Roman" pitchFamily="18" charset="0"/>
                <a:cs typeface="Times New Roman" pitchFamily="18" charset="0"/>
              </a:rPr>
              <a:t>biến</a:t>
            </a:r>
            <a:r>
              <a:rPr lang="en-US" b="1" dirty="0">
                <a:solidFill>
                  <a:schemeClr val="bg2">
                    <a:lumMod val="10000"/>
                  </a:schemeClr>
                </a:solidFill>
                <a:latin typeface="Times New Roman" pitchFamily="18" charset="0"/>
                <a:cs typeface="Times New Roman" pitchFamily="18" charset="0"/>
              </a:rPr>
              <a:t> </a:t>
            </a:r>
            <a:r>
              <a:rPr lang="en-US" b="1" dirty="0" err="1">
                <a:solidFill>
                  <a:schemeClr val="bg2">
                    <a:lumMod val="10000"/>
                  </a:schemeClr>
                </a:solidFill>
                <a:latin typeface="Times New Roman" pitchFamily="18" charset="0"/>
                <a:cs typeface="Times New Roman" pitchFamily="18" charset="0"/>
              </a:rPr>
              <a:t>không</a:t>
            </a:r>
            <a:r>
              <a:rPr lang="en-US" b="1" dirty="0">
                <a:solidFill>
                  <a:schemeClr val="bg2">
                    <a:lumMod val="10000"/>
                  </a:schemeClr>
                </a:solidFill>
                <a:latin typeface="Times New Roman" pitchFamily="18" charset="0"/>
                <a:cs typeface="Times New Roman" pitchFamily="18" charset="0"/>
              </a:rPr>
              <a:t> </a:t>
            </a:r>
            <a:r>
              <a:rPr lang="en-US" b="1" dirty="0" err="1">
                <a:solidFill>
                  <a:schemeClr val="bg2">
                    <a:lumMod val="10000"/>
                  </a:schemeClr>
                </a:solidFill>
                <a:latin typeface="Times New Roman" pitchFamily="18" charset="0"/>
                <a:cs typeface="Times New Roman" pitchFamily="18" charset="0"/>
              </a:rPr>
              <a:t>phù</a:t>
            </a:r>
            <a:r>
              <a:rPr lang="en-US" b="1" dirty="0">
                <a:solidFill>
                  <a:schemeClr val="bg2">
                    <a:lumMod val="10000"/>
                  </a:schemeClr>
                </a:solidFill>
                <a:latin typeface="Times New Roman" pitchFamily="18" charset="0"/>
                <a:cs typeface="Times New Roman" pitchFamily="18" charset="0"/>
              </a:rPr>
              <a:t> </a:t>
            </a:r>
            <a:r>
              <a:rPr lang="en-US" b="1" dirty="0" err="1">
                <a:solidFill>
                  <a:schemeClr val="bg2">
                    <a:lumMod val="10000"/>
                  </a:schemeClr>
                </a:solidFill>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TCBP?</a:t>
            </a:r>
          </a:p>
        </p:txBody>
      </p:sp>
      <p:sp>
        <p:nvSpPr>
          <p:cNvPr id="4" name="Slide Number Placeholder 3"/>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1647777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527868"/>
            <a:ext cx="5915025" cy="314283"/>
          </a:xfrm>
        </p:spPr>
        <p:txBody>
          <a:bodyPr rtlCol="0">
            <a:normAutofit fontScale="90000"/>
          </a:bodyPr>
          <a:lstStyle/>
          <a:p>
            <a:pPr>
              <a:defRPr/>
            </a:pPr>
            <a:r>
              <a:rPr lang="en-US" b="1" dirty="0">
                <a:latin typeface="+mj-lt"/>
                <a:cs typeface="Times New Roman" panose="02020603050405020304" pitchFamily="18" charset="0"/>
              </a:rPr>
              <a:t>3. </a:t>
            </a:r>
            <a:r>
              <a:rPr lang="en-US" b="1" dirty="0" err="1">
                <a:latin typeface="+mj-lt"/>
                <a:cs typeface="Times New Roman" panose="02020603050405020304" pitchFamily="18" charset="0"/>
              </a:rPr>
              <a:t>Lựa</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
        <p:nvSpPr>
          <p:cNvPr id="23555" name="Content Placeholder 2"/>
          <p:cNvSpPr>
            <a:spLocks noGrp="1" noChangeArrowheads="1"/>
          </p:cNvSpPr>
          <p:nvPr>
            <p:ph idx="1"/>
          </p:nvPr>
        </p:nvSpPr>
        <p:spPr>
          <a:xfrm>
            <a:off x="471487" y="864476"/>
            <a:ext cx="5915025" cy="2925366"/>
          </a:xfrm>
        </p:spPr>
        <p:txBody>
          <a:bodyPr/>
          <a:lstStyle/>
          <a:p>
            <a:pPr marL="0" indent="0">
              <a:buNone/>
            </a:pPr>
            <a:r>
              <a:rPr lang="en-US" b="1" dirty="0">
                <a:latin typeface="+mj-lt"/>
              </a:rPr>
              <a:t>- </a:t>
            </a:r>
            <a:r>
              <a:rPr lang="en-US" b="1" dirty="0" err="1">
                <a:latin typeface="+mj-lt"/>
              </a:rPr>
              <a:t>Nhóm</a:t>
            </a:r>
            <a:r>
              <a:rPr lang="en-US" b="1" dirty="0">
                <a:latin typeface="+mj-lt"/>
              </a:rPr>
              <a:t> </a:t>
            </a:r>
            <a:r>
              <a:rPr lang="en-US" b="1" dirty="0" err="1">
                <a:latin typeface="+mj-lt"/>
              </a:rPr>
              <a:t>thực</a:t>
            </a:r>
            <a:r>
              <a:rPr lang="en-US" b="1" dirty="0">
                <a:latin typeface="+mj-lt"/>
              </a:rPr>
              <a:t> </a:t>
            </a:r>
            <a:r>
              <a:rPr lang="en-US" b="1" dirty="0" err="1">
                <a:latin typeface="+mj-lt"/>
              </a:rPr>
              <a:t>phẩm</a:t>
            </a:r>
            <a:r>
              <a:rPr lang="en-US" b="1" dirty="0">
                <a:latin typeface="+mj-lt"/>
              </a:rPr>
              <a:t> </a:t>
            </a:r>
            <a:r>
              <a:rPr lang="en-US" b="1" dirty="0" err="1">
                <a:latin typeface="+mj-lt"/>
              </a:rPr>
              <a:t>thịt</a:t>
            </a:r>
            <a:r>
              <a:rPr lang="en-US" b="1" dirty="0">
                <a:latin typeface="+mj-lt"/>
              </a:rPr>
              <a:t>, </a:t>
            </a:r>
            <a:r>
              <a:rPr lang="en-US" b="1" dirty="0" err="1">
                <a:latin typeface="+mj-lt"/>
              </a:rPr>
              <a:t>cá</a:t>
            </a:r>
            <a:endParaRPr lang="en-US" b="1" dirty="0">
              <a:latin typeface="+mj-lt"/>
            </a:endParaRPr>
          </a:p>
        </p:txBody>
      </p:sp>
      <p:pic>
        <p:nvPicPr>
          <p:cNvPr id="2355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261" y="2174380"/>
            <a:ext cx="909935" cy="90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329" y="2229744"/>
            <a:ext cx="786706" cy="89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1" descr="A picture containing food, cheese&#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10" y="2196703"/>
            <a:ext cx="1027807" cy="8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10" y="3246835"/>
            <a:ext cx="798314" cy="80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610" y="2215456"/>
            <a:ext cx="1050131" cy="69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1" descr="A picture containing text&#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l="9599" t="16620" r="9053" b="9508"/>
          <a:stretch>
            <a:fillRect/>
          </a:stretch>
        </p:blipFill>
        <p:spPr bwMode="auto">
          <a:xfrm>
            <a:off x="1438573" y="3133428"/>
            <a:ext cx="980480" cy="89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a:cxnSpLocks/>
          </p:cNvCxnSpPr>
          <p:nvPr/>
        </p:nvCxnSpPr>
        <p:spPr>
          <a:xfrm flipH="1">
            <a:off x="3629026" y="1636813"/>
            <a:ext cx="1786" cy="2479774"/>
          </a:xfrm>
          <a:prstGeom prst="line">
            <a:avLst/>
          </a:prstGeom>
          <a:ln w="28575"/>
        </p:spPr>
        <p:style>
          <a:lnRef idx="1">
            <a:schemeClr val="dk1"/>
          </a:lnRef>
          <a:fillRef idx="0">
            <a:schemeClr val="dk1"/>
          </a:fillRef>
          <a:effectRef idx="0">
            <a:schemeClr val="dk1"/>
          </a:effectRef>
          <a:fontRef idx="minor">
            <a:schemeClr val="tx1"/>
          </a:fontRef>
        </p:style>
      </p:cxnSp>
      <p:pic>
        <p:nvPicPr>
          <p:cNvPr id="23565"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7494" y="3040559"/>
            <a:ext cx="1232297" cy="100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3"/>
          <p:cNvSpPr/>
          <p:nvPr/>
        </p:nvSpPr>
        <p:spPr>
          <a:xfrm>
            <a:off x="990601" y="1384696"/>
            <a:ext cx="1714204"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Tăng</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cường</a:t>
            </a:r>
            <a:endParaRPr lang="en-US" sz="1800" b="1" dirty="0">
              <a:ln w="0"/>
              <a:solidFill>
                <a:schemeClr val="tx1"/>
              </a:solidFill>
              <a:latin typeface="+mj-lt"/>
              <a:cs typeface="Times New Roman" panose="02020603050405020304" pitchFamily="18" charset="0"/>
            </a:endParaRPr>
          </a:p>
        </p:txBody>
      </p:sp>
      <p:sp>
        <p:nvSpPr>
          <p:cNvPr id="18" name="Rectangle: Rounded Corners 4"/>
          <p:cNvSpPr/>
          <p:nvPr/>
        </p:nvSpPr>
        <p:spPr>
          <a:xfrm>
            <a:off x="4191239" y="1358800"/>
            <a:ext cx="1363922"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endParaRPr lang="en-US" sz="1800" b="1" dirty="0">
              <a:ln w="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366942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00150"/>
            <a:ext cx="4417425" cy="1943100"/>
          </a:xfrm>
        </p:spPr>
        <p:txBody>
          <a:bodyPr/>
          <a:lstStyle/>
          <a:p>
            <a:pPr algn="ctr">
              <a:lnSpc>
                <a:spcPct val="150000"/>
              </a:lnSpc>
            </a:pPr>
            <a:r>
              <a:rPr lang="en-US" sz="2400" dirty="0">
                <a:solidFill>
                  <a:schemeClr val="bg2">
                    <a:lumMod val="10000"/>
                  </a:schemeClr>
                </a:solidFill>
                <a:latin typeface="Times New Roman" pitchFamily="18" charset="0"/>
                <a:cs typeface="Times New Roman" pitchFamily="18" charset="0"/>
              </a:rPr>
              <a:t>PHẦN I:</a:t>
            </a:r>
            <a:br>
              <a:rPr lang="en-US" sz="2400" dirty="0">
                <a:solidFill>
                  <a:schemeClr val="bg2">
                    <a:lumMod val="10000"/>
                  </a:schemeClr>
                </a:solidFill>
                <a:latin typeface="Times New Roman" pitchFamily="18" charset="0"/>
                <a:cs typeface="Times New Roman" pitchFamily="18" charset="0"/>
              </a:rPr>
            </a:br>
            <a:r>
              <a:rPr lang="en-US" sz="2400" dirty="0">
                <a:solidFill>
                  <a:schemeClr val="bg2">
                    <a:lumMod val="10000"/>
                  </a:schemeClr>
                </a:solidFill>
                <a:latin typeface="Times New Roman" pitchFamily="18" charset="0"/>
                <a:cs typeface="Times New Roman" pitchFamily="18" charset="0"/>
              </a:rPr>
              <a:t>THỪA CÂN BÉO PHÌ VÀ CÁC PHƯƠNG PHÁP ĐÁNH GIÁ</a:t>
            </a:r>
          </a:p>
        </p:txBody>
      </p:sp>
      <p:sp>
        <p:nvSpPr>
          <p:cNvPr id="5" name="Slide Number Placeholder 4"/>
          <p:cNvSpPr>
            <a:spLocks noGrp="1"/>
          </p:cNvSpPr>
          <p:nvPr>
            <p:ph type="sldNum" idx="12"/>
          </p:nvPr>
        </p:nvSpPr>
        <p:spPr/>
        <p:txBody>
          <a:bodyPr/>
          <a:lstStyle/>
          <a:p>
            <a:fld id="{00000000-1234-1234-1234-123412341234}" type="slidenum">
              <a:rPr lang="en" smtClean="0"/>
              <a:pPr/>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445" y="533103"/>
            <a:ext cx="5758756" cy="3370957"/>
          </a:xfrm>
        </p:spPr>
        <p:txBody>
          <a:bodyPr rtlCol="0">
            <a:normAutofit/>
          </a:bodyPr>
          <a:lstStyle/>
          <a:p>
            <a:pPr>
              <a:buFontTx/>
              <a:buChar char="-"/>
              <a:defRPr/>
            </a:pPr>
            <a:r>
              <a:rPr lang="en-US" b="1" dirty="0" err="1">
                <a:latin typeface="+mj-lt"/>
              </a:rPr>
              <a:t>Nhóm</a:t>
            </a:r>
            <a:r>
              <a:rPr lang="en-US" b="1" dirty="0">
                <a:latin typeface="+mj-lt"/>
              </a:rPr>
              <a:t> </a:t>
            </a:r>
            <a:r>
              <a:rPr lang="en-US" b="1" dirty="0" err="1">
                <a:latin typeface="+mj-lt"/>
              </a:rPr>
              <a:t>thực</a:t>
            </a:r>
            <a:r>
              <a:rPr lang="en-US" b="1" dirty="0">
                <a:latin typeface="+mj-lt"/>
              </a:rPr>
              <a:t> </a:t>
            </a:r>
            <a:r>
              <a:rPr lang="en-US" b="1" dirty="0" err="1">
                <a:latin typeface="+mj-lt"/>
              </a:rPr>
              <a:t>phẩm</a:t>
            </a:r>
            <a:r>
              <a:rPr lang="en-US" b="1" dirty="0">
                <a:latin typeface="+mj-lt"/>
              </a:rPr>
              <a:t> </a:t>
            </a:r>
            <a:r>
              <a:rPr lang="en-US" b="1" dirty="0" err="1">
                <a:latin typeface="+mj-lt"/>
              </a:rPr>
              <a:t>gạo</a:t>
            </a:r>
            <a:r>
              <a:rPr lang="en-US" b="1" dirty="0">
                <a:latin typeface="+mj-lt"/>
              </a:rPr>
              <a:t>, </a:t>
            </a:r>
            <a:r>
              <a:rPr lang="en-US" b="1" dirty="0" err="1">
                <a:latin typeface="+mj-lt"/>
              </a:rPr>
              <a:t>ngũ</a:t>
            </a:r>
            <a:r>
              <a:rPr lang="en-US" b="1" dirty="0">
                <a:latin typeface="+mj-lt"/>
              </a:rPr>
              <a:t> </a:t>
            </a:r>
            <a:r>
              <a:rPr lang="en-US" b="1" dirty="0" err="1">
                <a:latin typeface="+mj-lt"/>
              </a:rPr>
              <a:t>cốc</a:t>
            </a:r>
            <a:endParaRPr lang="en-US" b="1" dirty="0">
              <a:latin typeface="+mj-lt"/>
            </a:endParaRPr>
          </a:p>
          <a:p>
            <a:pPr marL="0" indent="0">
              <a:buNone/>
              <a:defRPr/>
            </a:pPr>
            <a:endParaRPr lang="en-US" b="1" dirty="0">
              <a:latin typeface="+mj-lt"/>
            </a:endParaRPr>
          </a:p>
        </p:txBody>
      </p:sp>
      <p:pic>
        <p:nvPicPr>
          <p:cNvPr id="24582" name="Picture 8" descr="A picture containing indoor, bread&#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916" y="1940421"/>
            <a:ext cx="1257300" cy="82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A picture containing fruit, edible seed, nut&#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0" y="2037755"/>
            <a:ext cx="1047453" cy="72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2" descr="A picture containing bread, indoor, food&#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718" y="2913758"/>
            <a:ext cx="1175147" cy="65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1657" y="2852142"/>
            <a:ext cx="997447" cy="93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a:cxnSpLocks/>
          </p:cNvCxnSpPr>
          <p:nvPr/>
        </p:nvCxnSpPr>
        <p:spPr>
          <a:xfrm>
            <a:off x="3162003" y="1133178"/>
            <a:ext cx="0" cy="2770882"/>
          </a:xfrm>
          <a:prstGeom prst="line">
            <a:avLst/>
          </a:prstGeom>
          <a:ln w="28575"/>
        </p:spPr>
        <p:style>
          <a:lnRef idx="1">
            <a:schemeClr val="dk1"/>
          </a:lnRef>
          <a:fillRef idx="0">
            <a:schemeClr val="dk1"/>
          </a:fillRef>
          <a:effectRef idx="0">
            <a:schemeClr val="dk1"/>
          </a:effectRef>
          <a:fontRef idx="minor">
            <a:schemeClr val="tx1"/>
          </a:fontRef>
        </p:style>
      </p:cxnSp>
      <p:pic>
        <p:nvPicPr>
          <p:cNvPr id="24589"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0955" y="2913758"/>
            <a:ext cx="1391246" cy="94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471487" y="285750"/>
            <a:ext cx="5915025" cy="314283"/>
          </a:xfrm>
        </p:spPr>
        <p:txBody>
          <a:bodyPr rtlCol="0">
            <a:normAutofit fontScale="90000"/>
          </a:bodyPr>
          <a:lstStyle/>
          <a:p>
            <a:pPr>
              <a:defRPr/>
            </a:pPr>
            <a:r>
              <a:rPr lang="en-US" b="1" dirty="0">
                <a:latin typeface="+mj-lt"/>
                <a:cs typeface="Times New Roman" panose="02020603050405020304" pitchFamily="18" charset="0"/>
              </a:rPr>
              <a:t>3. </a:t>
            </a:r>
            <a:r>
              <a:rPr lang="en-US" b="1" dirty="0" err="1">
                <a:latin typeface="+mj-lt"/>
                <a:cs typeface="Times New Roman" panose="02020603050405020304" pitchFamily="18" charset="0"/>
              </a:rPr>
              <a:t>Lựa</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375" y="1909111"/>
            <a:ext cx="1008676" cy="946661"/>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3539" y="1855197"/>
            <a:ext cx="1326844" cy="1326844"/>
          </a:xfrm>
          <a:prstGeom prst="rect">
            <a:avLst/>
          </a:prstGeom>
        </p:spPr>
      </p:pic>
      <p:pic>
        <p:nvPicPr>
          <p:cNvPr id="22"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28987" y="2917330"/>
            <a:ext cx="1393925" cy="98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Rounded Corners 3"/>
          <p:cNvSpPr/>
          <p:nvPr/>
        </p:nvSpPr>
        <p:spPr>
          <a:xfrm>
            <a:off x="990601" y="1197471"/>
            <a:ext cx="1714204"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Tăng</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cường</a:t>
            </a:r>
            <a:endParaRPr lang="en-US" sz="1800" b="1" dirty="0">
              <a:ln w="0"/>
              <a:solidFill>
                <a:schemeClr val="tx1"/>
              </a:solidFill>
              <a:latin typeface="+mj-lt"/>
              <a:cs typeface="Times New Roman" panose="02020603050405020304" pitchFamily="18" charset="0"/>
            </a:endParaRPr>
          </a:p>
        </p:txBody>
      </p:sp>
      <p:sp>
        <p:nvSpPr>
          <p:cNvPr id="24" name="Rectangle: Rounded Corners 4"/>
          <p:cNvSpPr/>
          <p:nvPr/>
        </p:nvSpPr>
        <p:spPr>
          <a:xfrm>
            <a:off x="4191239" y="1171575"/>
            <a:ext cx="1363922"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endParaRPr lang="en-US" sz="1800" b="1" dirty="0">
              <a:ln w="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4070834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701" y="604730"/>
            <a:ext cx="5915025" cy="3229868"/>
          </a:xfrm>
        </p:spPr>
        <p:txBody>
          <a:bodyPr rtlCol="0">
            <a:normAutofit/>
          </a:bodyPr>
          <a:lstStyle/>
          <a:p>
            <a:pPr>
              <a:buFontTx/>
              <a:buChar char="-"/>
              <a:defRPr/>
            </a:pPr>
            <a:r>
              <a:rPr lang="en-US" sz="1800" b="1" dirty="0" err="1">
                <a:latin typeface="+mj-lt"/>
                <a:cs typeface="Times New Roman" pitchFamily="18" charset="0"/>
              </a:rPr>
              <a:t>Nhóm</a:t>
            </a:r>
            <a:r>
              <a:rPr lang="en-US" sz="1800" b="1" dirty="0">
                <a:latin typeface="+mj-lt"/>
                <a:cs typeface="Times New Roman" pitchFamily="18" charset="0"/>
              </a:rPr>
              <a:t> </a:t>
            </a:r>
            <a:r>
              <a:rPr lang="en-US" sz="1800" b="1" dirty="0" err="1">
                <a:latin typeface="+mj-lt"/>
                <a:cs typeface="Times New Roman" pitchFamily="18" charset="0"/>
              </a:rPr>
              <a:t>sữa</a:t>
            </a:r>
            <a:endParaRPr lang="en-US" sz="1800" b="1" dirty="0">
              <a:latin typeface="+mj-lt"/>
              <a:cs typeface="Times New Roman" pitchFamily="18" charset="0"/>
            </a:endParaRPr>
          </a:p>
          <a:p>
            <a:pPr marL="0" indent="0">
              <a:buNone/>
              <a:defRPr/>
            </a:pPr>
            <a:endParaRPr lang="en-US" dirty="0">
              <a:latin typeface="+mj-lt"/>
            </a:endParaRPr>
          </a:p>
        </p:txBody>
      </p:sp>
      <p:pic>
        <p:nvPicPr>
          <p:cNvPr id="2560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06" y="1822550"/>
            <a:ext cx="1205508" cy="120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500" y="1900238"/>
            <a:ext cx="1387673" cy="10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729" y="1879700"/>
            <a:ext cx="1200150" cy="120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descr="A picture containing cup, milk, drink&#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8078" y="1974355"/>
            <a:ext cx="1210866" cy="11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4" descr="A picture containing text&#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7214" y="3061991"/>
            <a:ext cx="1205508" cy="120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6" descr="A picture containing text&#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3445" y="3105746"/>
            <a:ext cx="1387673" cy="10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8" descr="Text&#10;&#10;Description automatically generat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424" y="3292376"/>
            <a:ext cx="1387673" cy="10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a:cxnSpLocks/>
          </p:cNvCxnSpPr>
          <p:nvPr/>
        </p:nvCxnSpPr>
        <p:spPr>
          <a:xfrm>
            <a:off x="3165575" y="1026022"/>
            <a:ext cx="55364" cy="3305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5613"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79676" y="3278981"/>
            <a:ext cx="1387673" cy="10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Rounded Corners 3"/>
          <p:cNvSpPr/>
          <p:nvPr/>
        </p:nvSpPr>
        <p:spPr>
          <a:xfrm>
            <a:off x="990601" y="1197471"/>
            <a:ext cx="1714204"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Tăng</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cường</a:t>
            </a:r>
            <a:endParaRPr lang="en-US" sz="1800" b="1" dirty="0">
              <a:ln w="0"/>
              <a:solidFill>
                <a:schemeClr val="tx1"/>
              </a:solidFill>
              <a:latin typeface="+mj-lt"/>
              <a:cs typeface="Times New Roman" panose="02020603050405020304" pitchFamily="18" charset="0"/>
            </a:endParaRPr>
          </a:p>
        </p:txBody>
      </p:sp>
      <p:sp>
        <p:nvSpPr>
          <p:cNvPr id="15" name="Rectangle: Rounded Corners 4"/>
          <p:cNvSpPr/>
          <p:nvPr/>
        </p:nvSpPr>
        <p:spPr>
          <a:xfrm>
            <a:off x="4191239" y="1171575"/>
            <a:ext cx="1363922"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endParaRPr lang="en-US" sz="1800" b="1" dirty="0">
              <a:ln w="0"/>
              <a:solidFill>
                <a:schemeClr val="tx1"/>
              </a:solidFill>
              <a:latin typeface="+mj-lt"/>
              <a:cs typeface="Times New Roman" panose="02020603050405020304" pitchFamily="18" charset="0"/>
            </a:endParaRPr>
          </a:p>
        </p:txBody>
      </p:sp>
      <p:sp>
        <p:nvSpPr>
          <p:cNvPr id="16" name="Title 1"/>
          <p:cNvSpPr>
            <a:spLocks noGrp="1"/>
          </p:cNvSpPr>
          <p:nvPr>
            <p:ph type="title"/>
          </p:nvPr>
        </p:nvSpPr>
        <p:spPr>
          <a:xfrm>
            <a:off x="471487" y="209550"/>
            <a:ext cx="5915025" cy="314283"/>
          </a:xfrm>
        </p:spPr>
        <p:txBody>
          <a:bodyPr rtlCol="0">
            <a:normAutofit fontScale="90000"/>
          </a:bodyPr>
          <a:lstStyle/>
          <a:p>
            <a:pPr>
              <a:defRPr/>
            </a:pPr>
            <a:r>
              <a:rPr lang="en-US" b="1" dirty="0">
                <a:latin typeface="+mj-lt"/>
                <a:cs typeface="Times New Roman" panose="02020603050405020304" pitchFamily="18" charset="0"/>
              </a:rPr>
              <a:t>3. </a:t>
            </a:r>
            <a:r>
              <a:rPr lang="en-US" b="1" dirty="0" err="1">
                <a:latin typeface="+mj-lt"/>
                <a:cs typeface="Times New Roman" panose="02020603050405020304" pitchFamily="18" charset="0"/>
              </a:rPr>
              <a:t>Lựa</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Tree>
    <p:extLst>
      <p:ext uri="{BB962C8B-B14F-4D97-AF65-F5344CB8AC3E}">
        <p14:creationId xmlns:p14="http://schemas.microsoft.com/office/powerpoint/2010/main" val="72788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105" y="701021"/>
            <a:ext cx="5915025" cy="3104853"/>
          </a:xfrm>
        </p:spPr>
        <p:txBody>
          <a:bodyPr rtlCol="0">
            <a:normAutofit/>
          </a:bodyPr>
          <a:lstStyle/>
          <a:p>
            <a:pPr>
              <a:buFontTx/>
              <a:buChar char="-"/>
              <a:defRPr/>
            </a:pPr>
            <a:r>
              <a:rPr lang="en-US" b="1" dirty="0" err="1">
                <a:latin typeface="+mj-lt"/>
                <a:cs typeface="Times New Roman" pitchFamily="18" charset="0"/>
              </a:rPr>
              <a:t>Quả</a:t>
            </a:r>
            <a:r>
              <a:rPr lang="en-US" b="1" dirty="0">
                <a:latin typeface="+mj-lt"/>
                <a:cs typeface="Times New Roman" pitchFamily="18" charset="0"/>
              </a:rPr>
              <a:t> </a:t>
            </a:r>
            <a:r>
              <a:rPr lang="en-US" b="1" dirty="0" err="1">
                <a:latin typeface="+mj-lt"/>
                <a:cs typeface="Times New Roman" pitchFamily="18" charset="0"/>
              </a:rPr>
              <a:t>chín</a:t>
            </a:r>
            <a:endParaRPr lang="en-US" b="1" dirty="0">
              <a:latin typeface="+mj-lt"/>
              <a:cs typeface="Times New Roman" pitchFamily="18" charset="0"/>
            </a:endParaRPr>
          </a:p>
          <a:p>
            <a:pPr marL="0" indent="0">
              <a:buNone/>
              <a:defRPr/>
            </a:pPr>
            <a:endParaRPr lang="en-US" dirty="0">
              <a:latin typeface="+mj-lt"/>
            </a:endParaRPr>
          </a:p>
        </p:txBody>
      </p:sp>
      <p:sp>
        <p:nvSpPr>
          <p:cNvPr id="4" name="Oval 3"/>
          <p:cNvSpPr/>
          <p:nvPr/>
        </p:nvSpPr>
        <p:spPr>
          <a:xfrm>
            <a:off x="1110853" y="1307307"/>
            <a:ext cx="1323380" cy="678656"/>
          </a:xfrm>
          <a:prstGeom prst="ellipse">
            <a:avLst/>
          </a:prstGeom>
          <a:ln w="28575"/>
        </p:spPr>
        <p:style>
          <a:lnRef idx="2">
            <a:schemeClr val="dk1"/>
          </a:lnRef>
          <a:fillRef idx="1">
            <a:schemeClr val="lt1"/>
          </a:fillRef>
          <a:effectRef idx="0">
            <a:schemeClr val="dk1"/>
          </a:effectRef>
          <a:fontRef idx="minor">
            <a:schemeClr val="dk1"/>
          </a:fontRef>
        </p:style>
        <p:txBody>
          <a:bodyPr lIns="51435" tIns="25718" rIns="51435" bIns="25718" anchor="ctr"/>
          <a:lstStyle/>
          <a:p>
            <a:pPr algn="ctr">
              <a:defRPr/>
            </a:pPr>
            <a:r>
              <a:rPr lang="en-US" sz="1575" b="1" dirty="0" err="1">
                <a:ln w="0"/>
                <a:solidFill>
                  <a:schemeClr val="tx1"/>
                </a:solidFill>
              </a:rPr>
              <a:t>Tăng</a:t>
            </a:r>
            <a:r>
              <a:rPr lang="en-US" sz="1575" b="1" dirty="0">
                <a:ln w="0"/>
                <a:solidFill>
                  <a:schemeClr val="tx1"/>
                </a:solidFill>
              </a:rPr>
              <a:t> </a:t>
            </a:r>
            <a:r>
              <a:rPr lang="en-US" sz="1575" b="1" dirty="0" err="1">
                <a:ln w="0"/>
                <a:solidFill>
                  <a:schemeClr val="tx1"/>
                </a:solidFill>
              </a:rPr>
              <a:t>cường</a:t>
            </a:r>
            <a:endParaRPr lang="en-US" sz="1575" b="1" dirty="0">
              <a:ln w="0"/>
              <a:solidFill>
                <a:schemeClr val="tx1"/>
              </a:solidFill>
            </a:endParaRPr>
          </a:p>
        </p:txBody>
      </p:sp>
      <p:sp>
        <p:nvSpPr>
          <p:cNvPr id="5" name="Oval 4"/>
          <p:cNvSpPr/>
          <p:nvPr/>
        </p:nvSpPr>
        <p:spPr>
          <a:xfrm>
            <a:off x="4416624" y="1307306"/>
            <a:ext cx="1317129" cy="648296"/>
          </a:xfrm>
          <a:prstGeom prst="ellipse">
            <a:avLst/>
          </a:prstGeom>
          <a:ln w="28575"/>
        </p:spPr>
        <p:style>
          <a:lnRef idx="2">
            <a:schemeClr val="dk1"/>
          </a:lnRef>
          <a:fillRef idx="1">
            <a:schemeClr val="lt1"/>
          </a:fillRef>
          <a:effectRef idx="0">
            <a:schemeClr val="dk1"/>
          </a:effectRef>
          <a:fontRef idx="minor">
            <a:schemeClr val="dk1"/>
          </a:fontRef>
        </p:style>
        <p:txBody>
          <a:bodyPr lIns="51435" tIns="25718" rIns="51435" bIns="25718" anchor="ctr"/>
          <a:lstStyle/>
          <a:p>
            <a:pPr algn="ctr">
              <a:defRPr/>
            </a:pPr>
            <a:r>
              <a:rPr lang="en-US" sz="1575" b="1" dirty="0" err="1">
                <a:ln w="0"/>
                <a:solidFill>
                  <a:schemeClr val="tx1"/>
                </a:solidFill>
              </a:rPr>
              <a:t>Hạn</a:t>
            </a:r>
            <a:r>
              <a:rPr lang="en-US" sz="1575" b="1" dirty="0">
                <a:ln w="0"/>
                <a:solidFill>
                  <a:schemeClr val="tx1"/>
                </a:solidFill>
              </a:rPr>
              <a:t> </a:t>
            </a:r>
            <a:r>
              <a:rPr lang="en-US" sz="1575" b="1" dirty="0" err="1">
                <a:ln w="0"/>
                <a:solidFill>
                  <a:schemeClr val="tx1"/>
                </a:solidFill>
              </a:rPr>
              <a:t>chế</a:t>
            </a:r>
            <a:endParaRPr lang="en-US" sz="1575" b="1" dirty="0">
              <a:ln w="0"/>
              <a:solidFill>
                <a:schemeClr val="tx1"/>
              </a:solidFill>
            </a:endParaRPr>
          </a:p>
        </p:txBody>
      </p:sp>
      <p:pic>
        <p:nvPicPr>
          <p:cNvPr id="26629" name="Picture 24" descr="A green apple with a stem&#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189" y="1994892"/>
            <a:ext cx="120550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477" y="3113782"/>
            <a:ext cx="1146572" cy="9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8" descr="A picture containing fruit, apple&#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22" y="3103960"/>
            <a:ext cx="1051025" cy="96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30" descr="A picture containing pitahaya, fruit&#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681" y="2039541"/>
            <a:ext cx="1205508" cy="120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2" descr="A picture containing fruit&#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6372" y="3329881"/>
            <a:ext cx="1209080" cy="80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34" descr="A picture containing table, fruit, food, plate&#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5452" y="2088655"/>
            <a:ext cx="1081385" cy="76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6" descr="A picture containing custard apple, fruit&#10;&#10;Description automatically generat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7598" y="3512047"/>
            <a:ext cx="1082279" cy="61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38" descr="A picture containing food&#10;&#10;Description automatically generat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0277" y="2867323"/>
            <a:ext cx="1051025" cy="60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3522" y="2243138"/>
            <a:ext cx="1094780" cy="70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p:cNvCxnSpPr>
            <a:cxnSpLocks/>
          </p:cNvCxnSpPr>
          <p:nvPr/>
        </p:nvCxnSpPr>
        <p:spPr>
          <a:xfrm>
            <a:off x="3515618" y="1257300"/>
            <a:ext cx="0" cy="2794100"/>
          </a:xfrm>
          <a:prstGeom prst="line">
            <a:avLst/>
          </a:prstGeom>
          <a:ln w="28575"/>
        </p:spPr>
        <p:style>
          <a:lnRef idx="1">
            <a:schemeClr val="dk1"/>
          </a:lnRef>
          <a:fillRef idx="0">
            <a:schemeClr val="dk1"/>
          </a:fillRef>
          <a:effectRef idx="0">
            <a:schemeClr val="dk1"/>
          </a:effectRef>
          <a:fontRef idx="minor">
            <a:schemeClr val="tx1"/>
          </a:fontRef>
        </p:style>
      </p:cxnSp>
      <p:sp>
        <p:nvSpPr>
          <p:cNvPr id="15" name="Title 1"/>
          <p:cNvSpPr>
            <a:spLocks noGrp="1"/>
          </p:cNvSpPr>
          <p:nvPr>
            <p:ph type="title"/>
          </p:nvPr>
        </p:nvSpPr>
        <p:spPr>
          <a:xfrm>
            <a:off x="471487" y="361950"/>
            <a:ext cx="5915025" cy="314283"/>
          </a:xfrm>
        </p:spPr>
        <p:txBody>
          <a:bodyPr rtlCol="0">
            <a:normAutofit fontScale="90000"/>
          </a:bodyPr>
          <a:lstStyle/>
          <a:p>
            <a:pPr>
              <a:defRPr/>
            </a:pPr>
            <a:r>
              <a:rPr lang="en-US" b="1" dirty="0">
                <a:latin typeface="+mj-lt"/>
                <a:cs typeface="Times New Roman" panose="02020603050405020304" pitchFamily="18" charset="0"/>
              </a:rPr>
              <a:t>3. </a:t>
            </a:r>
            <a:r>
              <a:rPr lang="en-US" b="1" dirty="0" err="1">
                <a:latin typeface="+mj-lt"/>
                <a:cs typeface="Times New Roman" panose="02020603050405020304" pitchFamily="18" charset="0"/>
              </a:rPr>
              <a:t>Lựa</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Tree>
    <p:extLst>
      <p:ext uri="{BB962C8B-B14F-4D97-AF65-F5344CB8AC3E}">
        <p14:creationId xmlns:p14="http://schemas.microsoft.com/office/powerpoint/2010/main" val="1267946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33</a:t>
            </a:fld>
            <a:endParaRPr lang="en"/>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12" t="16811" r="18817" b="6465"/>
          <a:stretch/>
        </p:blipFill>
        <p:spPr bwMode="auto">
          <a:xfrm>
            <a:off x="458235" y="842151"/>
            <a:ext cx="5334000" cy="341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8235" y="361950"/>
            <a:ext cx="5915025" cy="314283"/>
          </a:xfrm>
        </p:spPr>
        <p:txBody>
          <a:bodyPr rtlCol="0">
            <a:normAutofit fontScale="90000"/>
          </a:bodyPr>
          <a:lstStyle/>
          <a:p>
            <a:pPr>
              <a:defRPr/>
            </a:pPr>
            <a:r>
              <a:rPr lang="en-US" b="1" dirty="0">
                <a:latin typeface="+mj-lt"/>
                <a:cs typeface="Times New Roman" panose="02020603050405020304" pitchFamily="18" charset="0"/>
              </a:rPr>
              <a:t>3. </a:t>
            </a:r>
            <a:r>
              <a:rPr lang="en-US" b="1" dirty="0" err="1">
                <a:latin typeface="+mj-lt"/>
                <a:cs typeface="Times New Roman" panose="02020603050405020304" pitchFamily="18" charset="0"/>
              </a:rPr>
              <a:t>Lựa</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
        <p:nvSpPr>
          <p:cNvPr id="6" name="Rectangle: Rounded Corners 4"/>
          <p:cNvSpPr/>
          <p:nvPr/>
        </p:nvSpPr>
        <p:spPr>
          <a:xfrm>
            <a:off x="4172173" y="191817"/>
            <a:ext cx="2201087"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đồ</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ngọt</a:t>
            </a:r>
            <a:endParaRPr lang="en-US" sz="1800" b="1" dirty="0">
              <a:ln w="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888796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34</a:t>
            </a:fld>
            <a:endParaRPr lang="en"/>
          </a:p>
        </p:txBody>
      </p:sp>
      <p:sp>
        <p:nvSpPr>
          <p:cNvPr id="5" name="Title 1"/>
          <p:cNvSpPr>
            <a:spLocks noGrp="1"/>
          </p:cNvSpPr>
          <p:nvPr>
            <p:ph type="title"/>
          </p:nvPr>
        </p:nvSpPr>
        <p:spPr>
          <a:xfrm>
            <a:off x="458235" y="361950"/>
            <a:ext cx="5915025" cy="314283"/>
          </a:xfrm>
        </p:spPr>
        <p:txBody>
          <a:bodyPr rtlCol="0">
            <a:normAutofit fontScale="90000"/>
          </a:bodyPr>
          <a:lstStyle/>
          <a:p>
            <a:pPr>
              <a:defRPr/>
            </a:pPr>
            <a:r>
              <a:rPr lang="en-US" b="1" dirty="0">
                <a:latin typeface="+mj-lt"/>
                <a:cs typeface="Times New Roman" panose="02020603050405020304" pitchFamily="18" charset="0"/>
              </a:rPr>
              <a:t>3. </a:t>
            </a:r>
            <a:r>
              <a:rPr lang="en-US" b="1" dirty="0" err="1">
                <a:latin typeface="+mj-lt"/>
                <a:cs typeface="Times New Roman" panose="02020603050405020304" pitchFamily="18" charset="0"/>
              </a:rPr>
              <a:t>Lựa</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
        <p:nvSpPr>
          <p:cNvPr id="6" name="Rectangle: Rounded Corners 4"/>
          <p:cNvSpPr/>
          <p:nvPr/>
        </p:nvSpPr>
        <p:spPr>
          <a:xfrm>
            <a:off x="609600" y="645151"/>
            <a:ext cx="3200400"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r>
              <a:rPr lang="en-US" sz="1800" b="1" dirty="0">
                <a:ln w="0"/>
                <a:solidFill>
                  <a:schemeClr val="tx1"/>
                </a:solidFill>
                <a:latin typeface="+mj-lt"/>
                <a:cs typeface="Times New Roman" panose="02020603050405020304" pitchFamily="18" charset="0"/>
              </a:rPr>
              <a:t> TP </a:t>
            </a:r>
            <a:r>
              <a:rPr lang="en-US" sz="1800" b="1" dirty="0" err="1">
                <a:ln w="0"/>
                <a:solidFill>
                  <a:schemeClr val="tx1"/>
                </a:solidFill>
                <a:latin typeface="+mj-lt"/>
                <a:cs typeface="Times New Roman" panose="02020603050405020304" pitchFamily="18" charset="0"/>
              </a:rPr>
              <a:t>chế</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biến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sẵn</a:t>
            </a:r>
            <a:endParaRPr lang="en-US" sz="1800" b="1" dirty="0">
              <a:ln w="0"/>
              <a:solidFill>
                <a:schemeClr val="tx1"/>
              </a:solidFill>
              <a:latin typeface="+mj-lt"/>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02353"/>
            <a:ext cx="4082710" cy="2985482"/>
          </a:xfrm>
          <a:prstGeom prst="rect">
            <a:avLst/>
          </a:prstGeom>
        </p:spPr>
      </p:pic>
      <p:sp>
        <p:nvSpPr>
          <p:cNvPr id="7" name="Rectangle: Rounded Corners 4"/>
          <p:cNvSpPr/>
          <p:nvPr/>
        </p:nvSpPr>
        <p:spPr>
          <a:xfrm>
            <a:off x="4263361" y="4500374"/>
            <a:ext cx="1528874" cy="47918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Calo</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rỗng</a:t>
            </a:r>
            <a:endParaRPr lang="en-US" sz="1800" b="1" dirty="0">
              <a:ln w="0"/>
              <a:solidFill>
                <a:schemeClr val="tx1"/>
              </a:solidFill>
              <a:latin typeface="+mj-lt"/>
              <a:cs typeface="Times New Roman" panose="02020603050405020304" pitchFamily="18" charset="0"/>
            </a:endParaRPr>
          </a:p>
        </p:txBody>
      </p:sp>
      <p:sp>
        <p:nvSpPr>
          <p:cNvPr id="8" name="Rectangle: Rounded Corners 4"/>
          <p:cNvSpPr/>
          <p:nvPr/>
        </p:nvSpPr>
        <p:spPr>
          <a:xfrm>
            <a:off x="883065" y="4510259"/>
            <a:ext cx="2590800" cy="47918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Chất</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béo</a:t>
            </a:r>
            <a:r>
              <a:rPr lang="en-US" sz="1800" b="1" dirty="0">
                <a:ln w="0"/>
                <a:solidFill>
                  <a:schemeClr val="tx1"/>
                </a:solidFill>
                <a:latin typeface="+mj-lt"/>
                <a:cs typeface="Times New Roman" panose="02020603050405020304" pitchFamily="18" charset="0"/>
              </a:rPr>
              <a:t> trans fat</a:t>
            </a:r>
          </a:p>
        </p:txBody>
      </p:sp>
    </p:spTree>
    <p:extLst>
      <p:ext uri="{BB962C8B-B14F-4D97-AF65-F5344CB8AC3E}">
        <p14:creationId xmlns:p14="http://schemas.microsoft.com/office/powerpoint/2010/main" val="3462140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35</a:t>
            </a:fld>
            <a:endParaRPr lang="en"/>
          </a:p>
        </p:txBody>
      </p:sp>
      <p:sp>
        <p:nvSpPr>
          <p:cNvPr id="5" name="Title 1"/>
          <p:cNvSpPr>
            <a:spLocks noGrp="1"/>
          </p:cNvSpPr>
          <p:nvPr>
            <p:ph type="title"/>
          </p:nvPr>
        </p:nvSpPr>
        <p:spPr>
          <a:xfrm>
            <a:off x="458235" y="361950"/>
            <a:ext cx="5915025" cy="314283"/>
          </a:xfrm>
        </p:spPr>
        <p:txBody>
          <a:bodyPr rtlCol="0">
            <a:normAutofit fontScale="90000"/>
          </a:bodyPr>
          <a:lstStyle/>
          <a:p>
            <a:pPr>
              <a:defRPr/>
            </a:pPr>
            <a:r>
              <a:rPr lang="en-US" b="1" dirty="0">
                <a:latin typeface="+mj-lt"/>
                <a:cs typeface="Times New Roman" panose="02020603050405020304" pitchFamily="18" charset="0"/>
              </a:rPr>
              <a:t>3. </a:t>
            </a:r>
            <a:r>
              <a:rPr lang="en-US" b="1" dirty="0" err="1">
                <a:latin typeface="+mj-lt"/>
                <a:cs typeface="Times New Roman" panose="02020603050405020304" pitchFamily="18" charset="0"/>
              </a:rPr>
              <a:t>Lựa</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
        <p:nvSpPr>
          <p:cNvPr id="6" name="Rectangle: Rounded Corners 4"/>
          <p:cNvSpPr/>
          <p:nvPr/>
        </p:nvSpPr>
        <p:spPr>
          <a:xfrm>
            <a:off x="4191000" y="244205"/>
            <a:ext cx="1363922" cy="54977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endParaRPr lang="en-US" sz="1800" b="1" dirty="0">
              <a:ln w="0"/>
              <a:solidFill>
                <a:schemeClr val="tx1"/>
              </a:solidFill>
              <a:latin typeface="+mj-lt"/>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25446558"/>
              </p:ext>
            </p:extLst>
          </p:nvPr>
        </p:nvGraphicFramePr>
        <p:xfrm>
          <a:off x="178467" y="118428"/>
          <a:ext cx="6399765" cy="4764923"/>
        </p:xfrm>
        <a:graphic>
          <a:graphicData uri="http://schemas.openxmlformats.org/drawingml/2006/table">
            <a:tbl>
              <a:tblPr firstRow="1" firstCol="1" bandRow="1">
                <a:tableStyleId>{5C22544A-7EE6-4342-B048-85BDC9FD1C3A}</a:tableStyleId>
              </a:tblPr>
              <a:tblGrid>
                <a:gridCol w="999294">
                  <a:extLst>
                    <a:ext uri="{9D8B030D-6E8A-4147-A177-3AD203B41FA5}">
                      <a16:colId xmlns:a16="http://schemas.microsoft.com/office/drawing/2014/main" val="73899645"/>
                    </a:ext>
                  </a:extLst>
                </a:gridCol>
                <a:gridCol w="1657196">
                  <a:extLst>
                    <a:ext uri="{9D8B030D-6E8A-4147-A177-3AD203B41FA5}">
                      <a16:colId xmlns:a16="http://schemas.microsoft.com/office/drawing/2014/main" val="3706552243"/>
                    </a:ext>
                  </a:extLst>
                </a:gridCol>
                <a:gridCol w="1138099">
                  <a:extLst>
                    <a:ext uri="{9D8B030D-6E8A-4147-A177-3AD203B41FA5}">
                      <a16:colId xmlns:a16="http://schemas.microsoft.com/office/drawing/2014/main" val="1965311406"/>
                    </a:ext>
                  </a:extLst>
                </a:gridCol>
                <a:gridCol w="1536467">
                  <a:extLst>
                    <a:ext uri="{9D8B030D-6E8A-4147-A177-3AD203B41FA5}">
                      <a16:colId xmlns:a16="http://schemas.microsoft.com/office/drawing/2014/main" val="3334105949"/>
                    </a:ext>
                  </a:extLst>
                </a:gridCol>
                <a:gridCol w="1068709">
                  <a:extLst>
                    <a:ext uri="{9D8B030D-6E8A-4147-A177-3AD203B41FA5}">
                      <a16:colId xmlns:a16="http://schemas.microsoft.com/office/drawing/2014/main" val="1832539417"/>
                    </a:ext>
                  </a:extLst>
                </a:gridCol>
              </a:tblGrid>
              <a:tr h="838184">
                <a:tc>
                  <a:txBody>
                    <a:bodyPr/>
                    <a:lstStyle/>
                    <a:p>
                      <a:pPr marL="0" marR="518160" algn="ctr">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Tên</a:t>
                      </a:r>
                      <a:r>
                        <a:rPr lang="en-US" sz="1100" dirty="0">
                          <a:effectLst/>
                        </a:rPr>
                        <a:t> </a:t>
                      </a:r>
                      <a:r>
                        <a:rPr lang="en-US" sz="1100" dirty="0" err="1">
                          <a:effectLst/>
                        </a:rPr>
                        <a:t>th</a:t>
                      </a:r>
                      <a:r>
                        <a:rPr lang="en-US" sz="1100" spc="10" dirty="0" err="1">
                          <a:effectLst/>
                        </a:rPr>
                        <a:t>ự</a:t>
                      </a:r>
                      <a:r>
                        <a:rPr lang="en-US" sz="1100" dirty="0" err="1">
                          <a:effectLst/>
                        </a:rPr>
                        <a:t>c</a:t>
                      </a:r>
                      <a:r>
                        <a:rPr lang="en-US" sz="1100" dirty="0">
                          <a:effectLst/>
                        </a:rPr>
                        <a:t> </a:t>
                      </a:r>
                      <a:r>
                        <a:rPr lang="en-US" sz="1100" dirty="0" err="1">
                          <a:effectLst/>
                        </a:rPr>
                        <a:t>ph</a:t>
                      </a:r>
                      <a:r>
                        <a:rPr lang="en-US" sz="1100" spc="10" dirty="0" err="1">
                          <a:effectLst/>
                        </a:rPr>
                        <a:t>ẩ</a:t>
                      </a:r>
                      <a:r>
                        <a:rPr lang="en-US" sz="1100" dirty="0" err="1">
                          <a:effectLst/>
                        </a:rPr>
                        <a:t>m</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algn="ctr">
                        <a:lnSpc>
                          <a:spcPct val="150000"/>
                        </a:lnSpc>
                        <a:spcAft>
                          <a:spcPts val="0"/>
                        </a:spcAft>
                      </a:pPr>
                      <a:r>
                        <a:rPr lang="en-US" sz="1100" dirty="0" err="1">
                          <a:effectLst/>
                        </a:rPr>
                        <a:t>Chỉ</a:t>
                      </a:r>
                      <a:r>
                        <a:rPr lang="en-US" sz="1100" dirty="0">
                          <a:effectLst/>
                        </a:rPr>
                        <a:t> </a:t>
                      </a:r>
                      <a:r>
                        <a:rPr lang="en-US" sz="1100" dirty="0" err="1">
                          <a:effectLst/>
                        </a:rPr>
                        <a:t>số</a:t>
                      </a:r>
                      <a:r>
                        <a:rPr lang="en-US" sz="1100" dirty="0">
                          <a:effectLst/>
                        </a:rPr>
                        <a:t> </a:t>
                      </a:r>
                      <a:r>
                        <a:rPr lang="en-US" sz="1100" spc="10" dirty="0" err="1">
                          <a:effectLst/>
                        </a:rPr>
                        <a:t>đ</a:t>
                      </a:r>
                      <a:r>
                        <a:rPr lang="en-US" sz="1100" dirty="0" err="1">
                          <a:effectLst/>
                        </a:rPr>
                        <a:t>ường</a:t>
                      </a:r>
                      <a:r>
                        <a:rPr lang="en-US" sz="1100" dirty="0">
                          <a:effectLst/>
                        </a:rPr>
                        <a:t> </a:t>
                      </a:r>
                      <a:r>
                        <a:rPr lang="en-US" sz="1100" spc="10" dirty="0" err="1">
                          <a:effectLst/>
                        </a:rPr>
                        <a:t>h</a:t>
                      </a:r>
                      <a:r>
                        <a:rPr lang="en-US" sz="1100" spc="20" dirty="0" err="1">
                          <a:effectLst/>
                        </a:rPr>
                        <a:t>u</a:t>
                      </a:r>
                      <a:r>
                        <a:rPr lang="en-US" sz="1100" spc="-25" dirty="0" err="1">
                          <a:effectLst/>
                        </a:rPr>
                        <a:t>y</a:t>
                      </a:r>
                      <a:r>
                        <a:rPr lang="en-US" sz="1100" spc="10" dirty="0" err="1">
                          <a:effectLst/>
                        </a:rPr>
                        <a:t>ế</a:t>
                      </a:r>
                      <a:r>
                        <a:rPr lang="en-US" sz="1100" dirty="0" err="1">
                          <a:effectLst/>
                        </a:rPr>
                        <a:t>t</a:t>
                      </a:r>
                      <a:r>
                        <a:rPr lang="en-US" sz="1100" baseline="0" dirty="0">
                          <a:effectLst/>
                        </a:rPr>
                        <a:t> </a:t>
                      </a:r>
                      <a:r>
                        <a:rPr lang="en-US" sz="1100" spc="10" dirty="0">
                          <a:effectLst/>
                        </a:rPr>
                        <a:t>(</a:t>
                      </a:r>
                      <a:r>
                        <a:rPr lang="en-US" sz="1100" spc="-25" dirty="0">
                          <a:effectLst/>
                        </a:rPr>
                        <a:t>%</a:t>
                      </a:r>
                      <a:r>
                        <a:rPr lang="en-US" sz="1100" dirty="0">
                          <a:effectLst/>
                        </a:rPr>
                        <a:t>)</a:t>
                      </a:r>
                      <a:endParaRPr lang="en-US" sz="1100" dirty="0">
                        <a:effectLst/>
                        <a:latin typeface="Times" panose="02020603050405020304" pitchFamily="18" charset="0"/>
                        <a:cs typeface="Times New Roman" panose="02020603050405020304" pitchFamily="18" charset="0"/>
                      </a:endParaRPr>
                    </a:p>
                    <a:p>
                      <a:pPr marL="630555" marR="0" algn="ctr">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Tên</a:t>
                      </a:r>
                      <a:r>
                        <a:rPr lang="en-US" sz="1100" dirty="0">
                          <a:effectLst/>
                        </a:rPr>
                        <a:t> </a:t>
                      </a:r>
                      <a:r>
                        <a:rPr lang="en-US" sz="1100" dirty="0" err="1">
                          <a:effectLst/>
                        </a:rPr>
                        <a:t>th</a:t>
                      </a:r>
                      <a:r>
                        <a:rPr lang="en-US" sz="1100" spc="10" dirty="0" err="1">
                          <a:effectLst/>
                        </a:rPr>
                        <a:t>ự</a:t>
                      </a:r>
                      <a:r>
                        <a:rPr lang="en-US" sz="1100" dirty="0" err="1">
                          <a:effectLst/>
                        </a:rPr>
                        <a:t>c</a:t>
                      </a:r>
                      <a:r>
                        <a:rPr lang="en-US" sz="1100" dirty="0">
                          <a:effectLst/>
                        </a:rPr>
                        <a:t> </a:t>
                      </a:r>
                      <a:r>
                        <a:rPr lang="en-US" sz="1100" dirty="0" err="1">
                          <a:effectLst/>
                        </a:rPr>
                        <a:t>ph</a:t>
                      </a:r>
                      <a:r>
                        <a:rPr lang="en-US" sz="1100" spc="10" dirty="0" err="1">
                          <a:effectLst/>
                        </a:rPr>
                        <a:t>ẩ</a:t>
                      </a:r>
                      <a:r>
                        <a:rPr lang="en-US" sz="1100" dirty="0" err="1">
                          <a:effectLst/>
                        </a:rPr>
                        <a:t>m</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algn="ctr">
                        <a:lnSpc>
                          <a:spcPct val="150000"/>
                        </a:lnSpc>
                        <a:spcAft>
                          <a:spcPts val="0"/>
                        </a:spcAft>
                      </a:pPr>
                      <a:r>
                        <a:rPr lang="en-US" sz="1100" dirty="0" err="1">
                          <a:effectLst/>
                        </a:rPr>
                        <a:t>Chỉ</a:t>
                      </a:r>
                      <a:r>
                        <a:rPr lang="en-US" sz="1100" dirty="0">
                          <a:effectLst/>
                        </a:rPr>
                        <a:t> </a:t>
                      </a:r>
                      <a:r>
                        <a:rPr lang="en-US" sz="1100" dirty="0" err="1">
                          <a:effectLst/>
                        </a:rPr>
                        <a:t>số</a:t>
                      </a:r>
                      <a:r>
                        <a:rPr lang="en-US" sz="1100" dirty="0">
                          <a:effectLst/>
                        </a:rPr>
                        <a:t> </a:t>
                      </a:r>
                      <a:r>
                        <a:rPr lang="en-US" sz="1100" spc="10" dirty="0" err="1">
                          <a:effectLst/>
                        </a:rPr>
                        <a:t>đ</a:t>
                      </a:r>
                      <a:r>
                        <a:rPr lang="en-US" sz="1100" dirty="0" err="1">
                          <a:effectLst/>
                        </a:rPr>
                        <a:t>ường</a:t>
                      </a:r>
                      <a:r>
                        <a:rPr lang="en-US" sz="1100" dirty="0">
                          <a:effectLst/>
                        </a:rPr>
                        <a:t> </a:t>
                      </a:r>
                      <a:r>
                        <a:rPr lang="en-US" sz="1100" spc="10" dirty="0" err="1">
                          <a:effectLst/>
                        </a:rPr>
                        <a:t>h</a:t>
                      </a:r>
                      <a:r>
                        <a:rPr lang="en-US" sz="1100" spc="20" dirty="0" err="1">
                          <a:effectLst/>
                        </a:rPr>
                        <a:t>u</a:t>
                      </a:r>
                      <a:r>
                        <a:rPr lang="en-US" sz="1100" spc="-25" dirty="0" err="1">
                          <a:effectLst/>
                        </a:rPr>
                        <a:t>y</a:t>
                      </a:r>
                      <a:r>
                        <a:rPr lang="en-US" sz="1100" spc="10" dirty="0" err="1">
                          <a:effectLst/>
                        </a:rPr>
                        <a:t>ế</a:t>
                      </a:r>
                      <a:r>
                        <a:rPr lang="en-US" sz="1100" dirty="0" err="1">
                          <a:effectLst/>
                        </a:rPr>
                        <a:t>t</a:t>
                      </a:r>
                      <a:r>
                        <a:rPr lang="en-US" sz="1100" baseline="0" dirty="0">
                          <a:effectLst/>
                        </a:rPr>
                        <a:t> </a:t>
                      </a:r>
                      <a:r>
                        <a:rPr lang="en-US" sz="1100" spc="10" dirty="0">
                          <a:effectLst/>
                        </a:rPr>
                        <a:t>(</a:t>
                      </a:r>
                      <a:r>
                        <a:rPr lang="en-US" sz="1100" spc="-25" dirty="0">
                          <a:effectLst/>
                        </a:rPr>
                        <a:t>%</a:t>
                      </a:r>
                      <a:r>
                        <a:rPr lang="en-US" sz="1100" dirty="0">
                          <a:effectLst/>
                        </a:rPr>
                        <a:t>)</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0045834"/>
                  </a:ext>
                </a:extLst>
              </a:tr>
              <a:tr h="267946">
                <a:tc rowSpan="3">
                  <a:txBody>
                    <a:bodyPr/>
                    <a:lstStyle/>
                    <a:p>
                      <a:pPr>
                        <a:lnSpc>
                          <a:spcPct val="150000"/>
                        </a:lnSpc>
                        <a:spcAft>
                          <a:spcPts val="0"/>
                        </a:spcAft>
                      </a:pPr>
                      <a:r>
                        <a:rPr lang="en-US" sz="1100" dirty="0" err="1">
                          <a:effectLst/>
                        </a:rPr>
                        <a:t>Bánh</a:t>
                      </a:r>
                      <a:r>
                        <a:rPr lang="en-US" sz="1100" dirty="0">
                          <a:effectLst/>
                        </a:rPr>
                        <a:t> </a:t>
                      </a:r>
                      <a:r>
                        <a:rPr lang="en-US" sz="1100" dirty="0" err="1">
                          <a:effectLst/>
                        </a:rPr>
                        <a:t>mì</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Bánh mì trắ</a:t>
                      </a:r>
                      <a:r>
                        <a:rPr lang="en-US" sz="1100" spc="10">
                          <a:effectLst/>
                        </a:rPr>
                        <a:t>n</a:t>
                      </a:r>
                      <a:r>
                        <a:rPr lang="en-US" sz="1100">
                          <a:effectLst/>
                        </a:rPr>
                        <a:t>g</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100</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05961523"/>
                  </a:ext>
                </a:extLst>
              </a:tr>
              <a:tr h="378884">
                <a:tc vMerge="1">
                  <a:txBody>
                    <a:bodyPr/>
                    <a:lstStyle/>
                    <a:p>
                      <a:endParaRPr lang="en-US"/>
                    </a:p>
                  </a:txBody>
                  <a:tcPr/>
                </a:tc>
                <a:tc>
                  <a:txBody>
                    <a:bodyPr/>
                    <a:lstStyle/>
                    <a:p>
                      <a:pPr marL="630555" marR="0">
                        <a:lnSpc>
                          <a:spcPct val="150000"/>
                        </a:lnSpc>
                        <a:spcBef>
                          <a:spcPts val="0"/>
                        </a:spcBef>
                        <a:spcAft>
                          <a:spcPts val="0"/>
                        </a:spcAft>
                      </a:pPr>
                      <a:r>
                        <a:rPr lang="en-US" sz="1100" dirty="0" err="1">
                          <a:effectLst/>
                        </a:rPr>
                        <a:t>Bánh</a:t>
                      </a:r>
                      <a:r>
                        <a:rPr lang="en-US" sz="1100" dirty="0">
                          <a:effectLst/>
                        </a:rPr>
                        <a:t> </a:t>
                      </a:r>
                      <a:r>
                        <a:rPr lang="en-US" sz="1100" dirty="0" err="1">
                          <a:effectLst/>
                        </a:rPr>
                        <a:t>mì</a:t>
                      </a:r>
                      <a:r>
                        <a:rPr lang="en-US" sz="1100" dirty="0">
                          <a:effectLst/>
                        </a:rPr>
                        <a:t> </a:t>
                      </a:r>
                      <a:r>
                        <a:rPr lang="en-US" sz="1100" dirty="0" err="1">
                          <a:effectLst/>
                        </a:rPr>
                        <a:t>toàn</a:t>
                      </a:r>
                      <a:r>
                        <a:rPr lang="en-US" sz="1100" dirty="0">
                          <a:effectLst/>
                        </a:rPr>
                        <a:t> </a:t>
                      </a:r>
                      <a:r>
                        <a:rPr lang="en-US" sz="1100" dirty="0" err="1">
                          <a:effectLst/>
                        </a:rPr>
                        <a:t>ph</a:t>
                      </a:r>
                      <a:r>
                        <a:rPr lang="en-US" sz="1100" spc="10" dirty="0" err="1">
                          <a:effectLst/>
                        </a:rPr>
                        <a:t>ầ</a:t>
                      </a:r>
                      <a:r>
                        <a:rPr lang="en-US" sz="1100" dirty="0" err="1">
                          <a:effectLst/>
                        </a:rPr>
                        <a:t>n</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99</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03868551"/>
                  </a:ext>
                </a:extLst>
              </a:tr>
              <a:tr h="267946">
                <a:tc vMerge="1">
                  <a:txBody>
                    <a:bodyPr/>
                    <a:lstStyle/>
                    <a:p>
                      <a:endParaRPr lang="en-US"/>
                    </a:p>
                  </a:txBody>
                  <a:tcPr/>
                </a:tc>
                <a:tc>
                  <a:txBody>
                    <a:bodyPr/>
                    <a:lstStyle/>
                    <a:p>
                      <a:pPr marL="630555" marR="0">
                        <a:lnSpc>
                          <a:spcPct val="150000"/>
                        </a:lnSpc>
                        <a:spcBef>
                          <a:spcPts val="0"/>
                        </a:spcBef>
                        <a:spcAft>
                          <a:spcPts val="0"/>
                        </a:spcAft>
                      </a:pPr>
                      <a:r>
                        <a:rPr lang="en-US" sz="1100" dirty="0" err="1">
                          <a:effectLst/>
                        </a:rPr>
                        <a:t>Bánh</a:t>
                      </a:r>
                      <a:r>
                        <a:rPr lang="en-US" sz="1100" dirty="0">
                          <a:effectLst/>
                        </a:rPr>
                        <a:t> </a:t>
                      </a:r>
                      <a:r>
                        <a:rPr lang="en-US" sz="1100" dirty="0" err="1">
                          <a:effectLst/>
                        </a:rPr>
                        <a:t>mì</a:t>
                      </a:r>
                      <a:r>
                        <a:rPr lang="en-US" sz="1100" dirty="0">
                          <a:effectLst/>
                        </a:rPr>
                        <a:t> </a:t>
                      </a:r>
                      <a:r>
                        <a:rPr lang="en-US" sz="1100" dirty="0" err="1">
                          <a:effectLst/>
                        </a:rPr>
                        <a:t>tươi</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31,1</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32495755"/>
                  </a:ext>
                </a:extLst>
              </a:tr>
              <a:tr h="267946">
                <a:tc rowSpan="5">
                  <a:txBody>
                    <a:bodyPr/>
                    <a:lstStyle/>
                    <a:p>
                      <a:pPr>
                        <a:lnSpc>
                          <a:spcPct val="150000"/>
                        </a:lnSpc>
                        <a:spcAft>
                          <a:spcPts val="0"/>
                        </a:spcAft>
                      </a:pPr>
                      <a:r>
                        <a:rPr lang="en-US" sz="1100">
                          <a:effectLst/>
                        </a:rPr>
                        <a:t>Lương th</a:t>
                      </a:r>
                      <a:r>
                        <a:rPr lang="en-US" sz="1100" spc="-5">
                          <a:effectLst/>
                        </a:rPr>
                        <a:t>ự</a:t>
                      </a:r>
                      <a:r>
                        <a:rPr lang="en-US" sz="1100">
                          <a:effectLst/>
                        </a:rPr>
                        <a:t>c</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Gạo</a:t>
                      </a:r>
                      <a:r>
                        <a:rPr lang="en-US" sz="1100" dirty="0">
                          <a:effectLst/>
                        </a:rPr>
                        <a:t> </a:t>
                      </a:r>
                      <a:r>
                        <a:rPr lang="en-US" sz="1100" dirty="0" err="1">
                          <a:effectLst/>
                        </a:rPr>
                        <a:t>tr</a:t>
                      </a:r>
                      <a:r>
                        <a:rPr lang="en-US" sz="1100" spc="10" dirty="0" err="1">
                          <a:effectLst/>
                        </a:rPr>
                        <a:t>ắ</a:t>
                      </a:r>
                      <a:r>
                        <a:rPr lang="en-US" sz="1100" dirty="0" err="1">
                          <a:effectLst/>
                        </a:rPr>
                        <a:t>ng</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83</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Khoai</a:t>
                      </a:r>
                      <a:r>
                        <a:rPr lang="en-US" sz="1100" dirty="0">
                          <a:effectLst/>
                        </a:rPr>
                        <a:t> </a:t>
                      </a:r>
                      <a:r>
                        <a:rPr lang="en-US" sz="1100" spc="10" dirty="0" err="1">
                          <a:effectLst/>
                        </a:rPr>
                        <a:t>l</a:t>
                      </a:r>
                      <a:r>
                        <a:rPr lang="en-US" sz="1100" dirty="0" err="1">
                          <a:effectLst/>
                        </a:rPr>
                        <a:t>ang</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54</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08142942"/>
                  </a:ext>
                </a:extLst>
              </a:tr>
              <a:tr h="177302">
                <a:tc vMerge="1">
                  <a:txBody>
                    <a:bodyPr/>
                    <a:lstStyle/>
                    <a:p>
                      <a:endParaRPr lang="en-US"/>
                    </a:p>
                  </a:txBody>
                  <a:tcPr/>
                </a:tc>
                <a:tc>
                  <a:txBody>
                    <a:bodyPr/>
                    <a:lstStyle/>
                    <a:p>
                      <a:pPr marL="630555" marR="0">
                        <a:lnSpc>
                          <a:spcPct val="150000"/>
                        </a:lnSpc>
                        <a:spcBef>
                          <a:spcPts val="0"/>
                        </a:spcBef>
                        <a:spcAft>
                          <a:spcPts val="0"/>
                        </a:spcAft>
                      </a:pPr>
                      <a:r>
                        <a:rPr lang="en-US" sz="1100" dirty="0" err="1">
                          <a:effectLst/>
                        </a:rPr>
                        <a:t>Lúa</a:t>
                      </a:r>
                      <a:r>
                        <a:rPr lang="en-US" sz="1100" dirty="0">
                          <a:effectLst/>
                        </a:rPr>
                        <a:t> </a:t>
                      </a:r>
                      <a:r>
                        <a:rPr lang="en-US" sz="1100" dirty="0" err="1">
                          <a:effectLst/>
                        </a:rPr>
                        <a:t>m</a:t>
                      </a:r>
                      <a:r>
                        <a:rPr lang="en-US" sz="1100" spc="10" dirty="0" err="1">
                          <a:effectLst/>
                        </a:rPr>
                        <a:t>ạ</a:t>
                      </a:r>
                      <a:r>
                        <a:rPr lang="en-US" sz="1100" dirty="0" err="1">
                          <a:effectLst/>
                        </a:rPr>
                        <a:t>ch</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31</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Khoai</a:t>
                      </a:r>
                      <a:r>
                        <a:rPr lang="en-US" sz="1100" dirty="0">
                          <a:effectLst/>
                        </a:rPr>
                        <a:t> </a:t>
                      </a:r>
                      <a:r>
                        <a:rPr lang="en-US" sz="1100" spc="10" dirty="0" err="1">
                          <a:effectLst/>
                        </a:rPr>
                        <a:t>s</a:t>
                      </a:r>
                      <a:r>
                        <a:rPr lang="en-US" sz="1100" dirty="0" err="1">
                          <a:effectLst/>
                        </a:rPr>
                        <a:t>ọ</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58</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69987419"/>
                  </a:ext>
                </a:extLst>
              </a:tr>
              <a:tr h="267946">
                <a:tc vMerge="1">
                  <a:txBody>
                    <a:bodyPr/>
                    <a:lstStyle/>
                    <a:p>
                      <a:endParaRPr lang="en-US"/>
                    </a:p>
                  </a:txBody>
                  <a:tcPr/>
                </a:tc>
                <a:tc>
                  <a:txBody>
                    <a:bodyPr/>
                    <a:lstStyle/>
                    <a:p>
                      <a:pPr marL="630555" marR="0">
                        <a:lnSpc>
                          <a:spcPct val="150000"/>
                        </a:lnSpc>
                        <a:spcBef>
                          <a:spcPts val="0"/>
                        </a:spcBef>
                        <a:spcAft>
                          <a:spcPts val="0"/>
                        </a:spcAft>
                      </a:pPr>
                      <a:r>
                        <a:rPr lang="en-US" sz="1100" dirty="0" err="1">
                          <a:effectLst/>
                        </a:rPr>
                        <a:t>Yến</a:t>
                      </a:r>
                      <a:r>
                        <a:rPr lang="en-US" sz="1100" dirty="0">
                          <a:effectLst/>
                        </a:rPr>
                        <a:t> </a:t>
                      </a:r>
                      <a:r>
                        <a:rPr lang="en-US" sz="1100" dirty="0" err="1">
                          <a:effectLst/>
                        </a:rPr>
                        <a:t>m</a:t>
                      </a:r>
                      <a:r>
                        <a:rPr lang="en-US" sz="1100" spc="10" dirty="0" err="1">
                          <a:effectLst/>
                        </a:rPr>
                        <a:t>ạ</a:t>
                      </a:r>
                      <a:r>
                        <a:rPr lang="en-US" sz="1100" dirty="0" err="1">
                          <a:effectLst/>
                        </a:rPr>
                        <a:t>ch</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85</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Sắn</a:t>
                      </a:r>
                      <a:r>
                        <a:rPr lang="en-US" sz="1100" dirty="0">
                          <a:effectLst/>
                        </a:rPr>
                        <a:t> (</a:t>
                      </a:r>
                      <a:r>
                        <a:rPr lang="en-US" sz="1100" dirty="0" err="1">
                          <a:effectLst/>
                        </a:rPr>
                        <a:t>k</a:t>
                      </a:r>
                      <a:r>
                        <a:rPr lang="en-US" sz="1100" spc="10" dirty="0" err="1">
                          <a:effectLst/>
                        </a:rPr>
                        <a:t>h</a:t>
                      </a:r>
                      <a:r>
                        <a:rPr lang="en-US" sz="1100" dirty="0" err="1">
                          <a:effectLst/>
                        </a:rPr>
                        <a:t>oai</a:t>
                      </a:r>
                      <a:r>
                        <a:rPr lang="en-US" sz="1100" dirty="0">
                          <a:effectLst/>
                        </a:rPr>
                        <a:t> </a:t>
                      </a:r>
                      <a:r>
                        <a:rPr lang="en-US" sz="1100" dirty="0" err="1">
                          <a:effectLst/>
                        </a:rPr>
                        <a:t>mì</a:t>
                      </a:r>
                      <a:r>
                        <a:rPr lang="en-US" sz="1100" dirty="0">
                          <a:effectLst/>
                        </a:rPr>
                        <a:t>)</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50</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71420962"/>
                  </a:ext>
                </a:extLst>
              </a:tr>
              <a:tr h="177302">
                <a:tc vMerge="1">
                  <a:txBody>
                    <a:bodyPr/>
                    <a:lstStyle/>
                    <a:p>
                      <a:endParaRPr lang="en-US"/>
                    </a:p>
                  </a:txBody>
                  <a:tcPr/>
                </a:tc>
                <a:tc>
                  <a:txBody>
                    <a:bodyPr/>
                    <a:lstStyle/>
                    <a:p>
                      <a:pPr marL="630555" marR="0">
                        <a:lnSpc>
                          <a:spcPct val="150000"/>
                        </a:lnSpc>
                        <a:spcBef>
                          <a:spcPts val="0"/>
                        </a:spcBef>
                        <a:spcAft>
                          <a:spcPts val="0"/>
                        </a:spcAft>
                      </a:pPr>
                      <a:r>
                        <a:rPr lang="en-US" sz="1100" dirty="0" err="1">
                          <a:effectLst/>
                        </a:rPr>
                        <a:t>Bột</a:t>
                      </a:r>
                      <a:r>
                        <a:rPr lang="en-US" sz="1100" dirty="0">
                          <a:effectLst/>
                        </a:rPr>
                        <a:t> do</a:t>
                      </a:r>
                      <a:r>
                        <a:rPr lang="en-US" sz="1100" spc="10" dirty="0">
                          <a:effectLst/>
                        </a:rPr>
                        <a:t>n</a:t>
                      </a:r>
                      <a:r>
                        <a:rPr lang="en-US" sz="1100" dirty="0">
                          <a:effectLst/>
                        </a:rPr>
                        <a:t>g</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95</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Củ</a:t>
                      </a:r>
                      <a:r>
                        <a:rPr lang="en-US" sz="1100" dirty="0">
                          <a:effectLst/>
                        </a:rPr>
                        <a:t> </a:t>
                      </a:r>
                      <a:r>
                        <a:rPr lang="en-US" sz="1100" dirty="0" err="1">
                          <a:effectLst/>
                        </a:rPr>
                        <a:t>từ</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51</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1868026"/>
                  </a:ext>
                </a:extLst>
              </a:tr>
              <a:tr h="267946">
                <a:tc vMerge="1">
                  <a:txBody>
                    <a:bodyPr/>
                    <a:lstStyle/>
                    <a:p>
                      <a:endParaRPr lang="en-US"/>
                    </a:p>
                  </a:txBody>
                  <a:tcPr/>
                </a:tc>
                <a:tc>
                  <a:txBody>
                    <a:bodyPr/>
                    <a:lstStyle/>
                    <a:p>
                      <a:pPr marL="630555" marR="0">
                        <a:lnSpc>
                          <a:spcPct val="150000"/>
                        </a:lnSpc>
                        <a:spcBef>
                          <a:spcPts val="0"/>
                        </a:spcBef>
                        <a:spcAft>
                          <a:spcPts val="0"/>
                        </a:spcAft>
                      </a:pPr>
                      <a:r>
                        <a:rPr lang="en-US" sz="1100" dirty="0" err="1">
                          <a:effectLst/>
                        </a:rPr>
                        <a:t>Gạo</a:t>
                      </a:r>
                      <a:r>
                        <a:rPr lang="en-US" sz="1100" dirty="0">
                          <a:effectLst/>
                        </a:rPr>
                        <a:t> </a:t>
                      </a:r>
                      <a:r>
                        <a:rPr lang="en-US" sz="1100" dirty="0" err="1">
                          <a:effectLst/>
                        </a:rPr>
                        <a:t>giã</a:t>
                      </a:r>
                      <a:r>
                        <a:rPr lang="en-US" sz="1100" dirty="0">
                          <a:effectLst/>
                        </a:rPr>
                        <a:t> </a:t>
                      </a:r>
                      <a:r>
                        <a:rPr lang="en-US" sz="1100" dirty="0" err="1">
                          <a:effectLst/>
                        </a:rPr>
                        <a:t>dối</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72</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Khoai</a:t>
                      </a:r>
                      <a:r>
                        <a:rPr lang="en-US" sz="1100" dirty="0">
                          <a:effectLst/>
                        </a:rPr>
                        <a:t> </a:t>
                      </a:r>
                      <a:r>
                        <a:rPr lang="en-US" sz="1100" spc="10" dirty="0" err="1">
                          <a:effectLst/>
                        </a:rPr>
                        <a:t>b</a:t>
                      </a:r>
                      <a:r>
                        <a:rPr lang="en-US" sz="1100" dirty="0" err="1">
                          <a:effectLst/>
                        </a:rPr>
                        <a:t>ỏ</a:t>
                      </a:r>
                      <a:r>
                        <a:rPr lang="en-US" sz="1100" dirty="0">
                          <a:effectLst/>
                        </a:rPr>
                        <a:t> </a:t>
                      </a:r>
                      <a:r>
                        <a:rPr lang="en-US" sz="1100" dirty="0" err="1">
                          <a:effectLst/>
                        </a:rPr>
                        <a:t>lò</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135</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13439792"/>
                  </a:ext>
                </a:extLst>
              </a:tr>
              <a:tr h="267946">
                <a:tc rowSpan="6">
                  <a:txBody>
                    <a:bodyPr/>
                    <a:lstStyle/>
                    <a:p>
                      <a:pPr>
                        <a:lnSpc>
                          <a:spcPct val="150000"/>
                        </a:lnSpc>
                        <a:spcAft>
                          <a:spcPts val="0"/>
                        </a:spcAft>
                      </a:pPr>
                      <a:r>
                        <a:rPr lang="en-US" sz="1100" dirty="0" err="1">
                          <a:effectLst/>
                        </a:rPr>
                        <a:t>Quả</a:t>
                      </a:r>
                      <a:r>
                        <a:rPr lang="en-US" sz="1100" dirty="0">
                          <a:effectLst/>
                        </a:rPr>
                        <a:t> </a:t>
                      </a:r>
                      <a:r>
                        <a:rPr lang="en-US" sz="1100" dirty="0" err="1">
                          <a:effectLst/>
                        </a:rPr>
                        <a:t>ch</a:t>
                      </a:r>
                      <a:r>
                        <a:rPr lang="en-US" sz="1100" spc="10" dirty="0" err="1">
                          <a:effectLst/>
                        </a:rPr>
                        <a:t>í</a:t>
                      </a:r>
                      <a:r>
                        <a:rPr lang="en-US" sz="1100" dirty="0" err="1">
                          <a:effectLst/>
                        </a:rPr>
                        <a:t>n</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Chuối</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53</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Nho</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25-43</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34538717"/>
                  </a:ext>
                </a:extLst>
              </a:tr>
              <a:tr h="177302">
                <a:tc vMerge="1">
                  <a:txBody>
                    <a:bodyPr/>
                    <a:lstStyle/>
                    <a:p>
                      <a:endParaRPr lang="en-US"/>
                    </a:p>
                  </a:txBody>
                  <a:tcPr/>
                </a:tc>
                <a:tc>
                  <a:txBody>
                    <a:bodyPr/>
                    <a:lstStyle/>
                    <a:p>
                      <a:pPr marL="630555" marR="0">
                        <a:lnSpc>
                          <a:spcPct val="150000"/>
                        </a:lnSpc>
                        <a:spcBef>
                          <a:spcPts val="0"/>
                        </a:spcBef>
                        <a:spcAft>
                          <a:spcPts val="0"/>
                        </a:spcAft>
                      </a:pPr>
                      <a:r>
                        <a:rPr lang="en-US" sz="1100" spc="10">
                          <a:effectLst/>
                        </a:rPr>
                        <a:t>T</a:t>
                      </a:r>
                      <a:r>
                        <a:rPr lang="en-US" sz="1100">
                          <a:effectLst/>
                        </a:rPr>
                        <a:t>áo</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34</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Mận</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24</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29984791"/>
                  </a:ext>
                </a:extLst>
              </a:tr>
              <a:tr h="177302">
                <a:tc vMerge="1">
                  <a:txBody>
                    <a:bodyPr/>
                    <a:lstStyle/>
                    <a:p>
                      <a:endParaRPr lang="en-US"/>
                    </a:p>
                  </a:txBody>
                  <a:tcPr/>
                </a:tc>
                <a:tc>
                  <a:txBody>
                    <a:bodyPr/>
                    <a:lstStyle/>
                    <a:p>
                      <a:pPr marL="630555" marR="0">
                        <a:lnSpc>
                          <a:spcPct val="150000"/>
                        </a:lnSpc>
                        <a:spcBef>
                          <a:spcPts val="0"/>
                        </a:spcBef>
                        <a:spcAft>
                          <a:spcPts val="0"/>
                        </a:spcAft>
                      </a:pPr>
                      <a:r>
                        <a:rPr lang="en-US" sz="1100">
                          <a:effectLst/>
                        </a:rPr>
                        <a:t>Dưa </a:t>
                      </a:r>
                      <a:r>
                        <a:rPr lang="en-US" sz="1100" spc="10">
                          <a:effectLst/>
                        </a:rPr>
                        <a:t>h</a:t>
                      </a:r>
                      <a:r>
                        <a:rPr lang="en-US" sz="1100">
                          <a:effectLst/>
                        </a:rPr>
                        <a:t>ấu</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72</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Anh</a:t>
                      </a:r>
                      <a:r>
                        <a:rPr lang="en-US" sz="1100" dirty="0">
                          <a:effectLst/>
                        </a:rPr>
                        <a:t> </a:t>
                      </a:r>
                      <a:r>
                        <a:rPr lang="en-US" sz="1100" dirty="0" err="1">
                          <a:effectLst/>
                        </a:rPr>
                        <a:t>đ</a:t>
                      </a:r>
                      <a:r>
                        <a:rPr lang="en-US" sz="1100" spc="10" dirty="0" err="1">
                          <a:effectLst/>
                        </a:rPr>
                        <a:t>à</a:t>
                      </a:r>
                      <a:r>
                        <a:rPr lang="en-US" sz="1100" dirty="0" err="1">
                          <a:effectLst/>
                        </a:rPr>
                        <a:t>o</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32</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13115425"/>
                  </a:ext>
                </a:extLst>
              </a:tr>
              <a:tr h="267946">
                <a:tc vMerge="1">
                  <a:txBody>
                    <a:bodyPr/>
                    <a:lstStyle/>
                    <a:p>
                      <a:endParaRPr lang="en-US"/>
                    </a:p>
                  </a:txBody>
                  <a:tcPr/>
                </a:tc>
                <a:tc>
                  <a:txBody>
                    <a:bodyPr/>
                    <a:lstStyle/>
                    <a:p>
                      <a:pPr marL="630555" marR="0">
                        <a:lnSpc>
                          <a:spcPct val="150000"/>
                        </a:lnSpc>
                        <a:spcBef>
                          <a:spcPts val="0"/>
                        </a:spcBef>
                        <a:spcAft>
                          <a:spcPts val="0"/>
                        </a:spcAft>
                      </a:pPr>
                      <a:r>
                        <a:rPr lang="en-US" sz="1100">
                          <a:effectLst/>
                        </a:rPr>
                        <a:t>Đu đủ</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56</a:t>
                      </a:r>
                      <a:r>
                        <a:rPr lang="en-US" sz="1100" spc="-5" dirty="0">
                          <a:effectLst/>
                        </a:rPr>
                        <a:t>±</a:t>
                      </a:r>
                      <a:r>
                        <a:rPr lang="en-US" sz="1100" dirty="0">
                          <a:effectLst/>
                        </a:rPr>
                        <a:t>6</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Lê</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34</a:t>
                      </a:r>
                      <a:r>
                        <a:rPr lang="en-US" sz="1100" spc="-5" dirty="0">
                          <a:effectLst/>
                        </a:rPr>
                        <a:t>±</a:t>
                      </a:r>
                      <a:r>
                        <a:rPr lang="en-US" sz="1100" dirty="0">
                          <a:effectLst/>
                        </a:rPr>
                        <a:t>4</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28611487"/>
                  </a:ext>
                </a:extLst>
              </a:tr>
              <a:tr h="267946">
                <a:tc vMerge="1">
                  <a:txBody>
                    <a:bodyPr/>
                    <a:lstStyle/>
                    <a:p>
                      <a:endParaRPr lang="en-US"/>
                    </a:p>
                  </a:txBody>
                  <a:tcPr/>
                </a:tc>
                <a:tc>
                  <a:txBody>
                    <a:bodyPr/>
                    <a:lstStyle/>
                    <a:p>
                      <a:pPr marL="630555" marR="0">
                        <a:lnSpc>
                          <a:spcPct val="150000"/>
                        </a:lnSpc>
                        <a:spcBef>
                          <a:spcPts val="0"/>
                        </a:spcBef>
                        <a:spcAft>
                          <a:spcPts val="0"/>
                        </a:spcAft>
                      </a:pPr>
                      <a:r>
                        <a:rPr lang="en-US" sz="1100">
                          <a:effectLst/>
                        </a:rPr>
                        <a:t>Cam</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31-40</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K</a:t>
                      </a:r>
                      <a:r>
                        <a:rPr lang="en-US" sz="1100" spc="10" dirty="0">
                          <a:effectLst/>
                        </a:rPr>
                        <a:t>i</a:t>
                      </a:r>
                      <a:r>
                        <a:rPr lang="en-US" sz="1100" spc="-10" dirty="0">
                          <a:effectLst/>
                        </a:rPr>
                        <a:t>w</a:t>
                      </a:r>
                      <a:r>
                        <a:rPr lang="en-US" sz="1100" dirty="0">
                          <a:effectLst/>
                        </a:rPr>
                        <a:t>i</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47±4</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09164242"/>
                  </a:ext>
                </a:extLst>
              </a:tr>
              <a:tr h="177302">
                <a:tc vMerge="1">
                  <a:txBody>
                    <a:bodyPr/>
                    <a:lstStyle/>
                    <a:p>
                      <a:endParaRPr lang="en-US"/>
                    </a:p>
                  </a:txBody>
                  <a:tcPr/>
                </a:tc>
                <a:tc>
                  <a:txBody>
                    <a:bodyPr/>
                    <a:lstStyle/>
                    <a:p>
                      <a:pPr marL="630555" marR="0">
                        <a:lnSpc>
                          <a:spcPct val="150000"/>
                        </a:lnSpc>
                        <a:spcBef>
                          <a:spcPts val="0"/>
                        </a:spcBef>
                        <a:spcAft>
                          <a:spcPts val="0"/>
                        </a:spcAft>
                      </a:pPr>
                      <a:r>
                        <a:rPr lang="en-US" sz="1100">
                          <a:effectLst/>
                        </a:rPr>
                        <a:t>Xoài</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55</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ổi</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16</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97942981"/>
                  </a:ext>
                </a:extLst>
              </a:tr>
            </a:tbl>
          </a:graphicData>
        </a:graphic>
      </p:graphicFrame>
      <p:sp>
        <p:nvSpPr>
          <p:cNvPr id="8" name="Rectangle: Rounded Corners 4"/>
          <p:cNvSpPr/>
          <p:nvPr/>
        </p:nvSpPr>
        <p:spPr>
          <a:xfrm>
            <a:off x="3962400" y="1065136"/>
            <a:ext cx="1363922"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r>
              <a:rPr lang="en-US" sz="1800" b="1" dirty="0">
                <a:ln w="0"/>
                <a:solidFill>
                  <a:schemeClr val="tx1"/>
                </a:solidFill>
                <a:latin typeface="+mj-lt"/>
                <a:cs typeface="Times New Roman" panose="02020603050405020304" pitchFamily="18" charset="0"/>
              </a:rPr>
              <a:t> GI&gt;70</a:t>
            </a:r>
          </a:p>
        </p:txBody>
      </p:sp>
    </p:spTree>
    <p:extLst>
      <p:ext uri="{BB962C8B-B14F-4D97-AF65-F5344CB8AC3E}">
        <p14:creationId xmlns:p14="http://schemas.microsoft.com/office/powerpoint/2010/main" val="1395113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36</a:t>
            </a:fld>
            <a:endParaRPr lang="en"/>
          </a:p>
        </p:txBody>
      </p:sp>
      <p:sp>
        <p:nvSpPr>
          <p:cNvPr id="5" name="Title 1"/>
          <p:cNvSpPr>
            <a:spLocks noGrp="1"/>
          </p:cNvSpPr>
          <p:nvPr>
            <p:ph type="title"/>
          </p:nvPr>
        </p:nvSpPr>
        <p:spPr>
          <a:xfrm>
            <a:off x="458235" y="361950"/>
            <a:ext cx="5915025" cy="314283"/>
          </a:xfrm>
        </p:spPr>
        <p:txBody>
          <a:bodyPr rtlCol="0">
            <a:normAutofit fontScale="90000"/>
          </a:bodyPr>
          <a:lstStyle/>
          <a:p>
            <a:pPr>
              <a:defRPr/>
            </a:pPr>
            <a:r>
              <a:rPr lang="en-US" b="1" dirty="0">
                <a:latin typeface="+mj-lt"/>
                <a:cs typeface="Times New Roman" panose="02020603050405020304" pitchFamily="18" charset="0"/>
              </a:rPr>
              <a:t>3. </a:t>
            </a:r>
            <a:r>
              <a:rPr lang="en-US" b="1" dirty="0" err="1">
                <a:latin typeface="+mj-lt"/>
                <a:cs typeface="Times New Roman" panose="02020603050405020304" pitchFamily="18" charset="0"/>
              </a:rPr>
              <a:t>Lựa</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
        <p:nvSpPr>
          <p:cNvPr id="6" name="Rectangle: Rounded Corners 4"/>
          <p:cNvSpPr/>
          <p:nvPr/>
        </p:nvSpPr>
        <p:spPr>
          <a:xfrm>
            <a:off x="4191000" y="244205"/>
            <a:ext cx="1363922" cy="54977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endParaRPr lang="en-US" sz="1800" b="1" dirty="0">
              <a:ln w="0"/>
              <a:solidFill>
                <a:schemeClr val="tx1"/>
              </a:solidFill>
              <a:latin typeface="+mj-lt"/>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62297503"/>
              </p:ext>
            </p:extLst>
          </p:nvPr>
        </p:nvGraphicFramePr>
        <p:xfrm>
          <a:off x="145646" y="3054"/>
          <a:ext cx="6540201" cy="4725672"/>
        </p:xfrm>
        <a:graphic>
          <a:graphicData uri="http://schemas.openxmlformats.org/drawingml/2006/table">
            <a:tbl>
              <a:tblPr firstRow="1" firstCol="1" bandRow="1">
                <a:tableStyleId>{5C22544A-7EE6-4342-B048-85BDC9FD1C3A}</a:tableStyleId>
              </a:tblPr>
              <a:tblGrid>
                <a:gridCol w="1449326">
                  <a:extLst>
                    <a:ext uri="{9D8B030D-6E8A-4147-A177-3AD203B41FA5}">
                      <a16:colId xmlns:a16="http://schemas.microsoft.com/office/drawing/2014/main" val="73899645"/>
                    </a:ext>
                  </a:extLst>
                </a:gridCol>
                <a:gridCol w="2728675">
                  <a:extLst>
                    <a:ext uri="{9D8B030D-6E8A-4147-A177-3AD203B41FA5}">
                      <a16:colId xmlns:a16="http://schemas.microsoft.com/office/drawing/2014/main" val="3706552243"/>
                    </a:ext>
                  </a:extLst>
                </a:gridCol>
                <a:gridCol w="2362200">
                  <a:extLst>
                    <a:ext uri="{9D8B030D-6E8A-4147-A177-3AD203B41FA5}">
                      <a16:colId xmlns:a16="http://schemas.microsoft.com/office/drawing/2014/main" val="1832539417"/>
                    </a:ext>
                  </a:extLst>
                </a:gridCol>
              </a:tblGrid>
              <a:tr h="354472">
                <a:tc>
                  <a:txBody>
                    <a:bodyPr/>
                    <a:lstStyle/>
                    <a:p>
                      <a:pPr marL="0" marR="518160" algn="ctr">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Tên th</a:t>
                      </a:r>
                      <a:r>
                        <a:rPr lang="en-US" sz="1100" spc="10">
                          <a:effectLst/>
                        </a:rPr>
                        <a:t>ự</a:t>
                      </a:r>
                      <a:r>
                        <a:rPr lang="en-US" sz="1100">
                          <a:effectLst/>
                        </a:rPr>
                        <a:t>c ph</a:t>
                      </a:r>
                      <a:r>
                        <a:rPr lang="en-US" sz="1100" spc="10">
                          <a:effectLst/>
                        </a:rPr>
                        <a:t>ẩ</a:t>
                      </a:r>
                      <a:r>
                        <a:rPr lang="en-US" sz="1100">
                          <a:effectLst/>
                        </a:rPr>
                        <a:t>m</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algn="ctr">
                        <a:lnSpc>
                          <a:spcPct val="150000"/>
                        </a:lnSpc>
                        <a:spcAft>
                          <a:spcPts val="0"/>
                        </a:spcAft>
                      </a:pPr>
                      <a:r>
                        <a:rPr lang="en-US" sz="1100" dirty="0" err="1">
                          <a:effectLst/>
                        </a:rPr>
                        <a:t>Chỉ</a:t>
                      </a:r>
                      <a:r>
                        <a:rPr lang="en-US" sz="1100" dirty="0">
                          <a:effectLst/>
                        </a:rPr>
                        <a:t> </a:t>
                      </a:r>
                      <a:r>
                        <a:rPr lang="en-US" sz="1100" dirty="0" err="1">
                          <a:effectLst/>
                        </a:rPr>
                        <a:t>số</a:t>
                      </a:r>
                      <a:r>
                        <a:rPr lang="en-US" sz="1100" dirty="0">
                          <a:effectLst/>
                        </a:rPr>
                        <a:t> </a:t>
                      </a:r>
                      <a:r>
                        <a:rPr lang="en-US" sz="1100" spc="10" dirty="0" err="1">
                          <a:effectLst/>
                        </a:rPr>
                        <a:t>đ</a:t>
                      </a:r>
                      <a:r>
                        <a:rPr lang="en-US" sz="1100" dirty="0" err="1">
                          <a:effectLst/>
                        </a:rPr>
                        <a:t>ường</a:t>
                      </a:r>
                      <a:r>
                        <a:rPr lang="en-US" sz="1100" dirty="0">
                          <a:effectLst/>
                        </a:rPr>
                        <a:t> </a:t>
                      </a:r>
                      <a:r>
                        <a:rPr lang="en-US" sz="1100" spc="10" dirty="0" err="1">
                          <a:effectLst/>
                        </a:rPr>
                        <a:t>h</a:t>
                      </a:r>
                      <a:r>
                        <a:rPr lang="en-US" sz="1100" spc="20" dirty="0" err="1">
                          <a:effectLst/>
                        </a:rPr>
                        <a:t>u</a:t>
                      </a:r>
                      <a:r>
                        <a:rPr lang="en-US" sz="1100" spc="-25" dirty="0" err="1">
                          <a:effectLst/>
                        </a:rPr>
                        <a:t>y</a:t>
                      </a:r>
                      <a:r>
                        <a:rPr lang="en-US" sz="1100" spc="10" dirty="0" err="1">
                          <a:effectLst/>
                        </a:rPr>
                        <a:t>ế</a:t>
                      </a:r>
                      <a:r>
                        <a:rPr lang="en-US" sz="1100" dirty="0" err="1">
                          <a:effectLst/>
                        </a:rPr>
                        <a:t>t</a:t>
                      </a:r>
                      <a:r>
                        <a:rPr lang="en-US" sz="1100" baseline="0" dirty="0">
                          <a:effectLst/>
                        </a:rPr>
                        <a:t> </a:t>
                      </a:r>
                      <a:r>
                        <a:rPr lang="en-US" sz="1100" spc="10" dirty="0">
                          <a:effectLst/>
                        </a:rPr>
                        <a:t>(</a:t>
                      </a:r>
                      <a:r>
                        <a:rPr lang="en-US" sz="1100" spc="-25" dirty="0">
                          <a:effectLst/>
                        </a:rPr>
                        <a:t>%</a:t>
                      </a:r>
                      <a:r>
                        <a:rPr lang="en-US" sz="1100" dirty="0">
                          <a:effectLst/>
                        </a:rPr>
                        <a:t>)</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0045834"/>
                  </a:ext>
                </a:extLst>
              </a:tr>
              <a:tr h="228417">
                <a:tc rowSpan="4">
                  <a:txBody>
                    <a:bodyPr/>
                    <a:lstStyle/>
                    <a:p>
                      <a:pPr>
                        <a:lnSpc>
                          <a:spcPct val="150000"/>
                        </a:lnSpc>
                        <a:spcAft>
                          <a:spcPts val="0"/>
                        </a:spcAft>
                      </a:pPr>
                      <a:r>
                        <a:rPr lang="en-US" sz="1100" dirty="0" err="1">
                          <a:effectLst/>
                        </a:rPr>
                        <a:t>Nước</a:t>
                      </a:r>
                      <a:r>
                        <a:rPr lang="en-US" sz="1100" dirty="0">
                          <a:effectLst/>
                        </a:rPr>
                        <a:t> </a:t>
                      </a:r>
                      <a:r>
                        <a:rPr lang="en-US" sz="1100" spc="10" dirty="0" err="1">
                          <a:effectLst/>
                        </a:rPr>
                        <a:t>q</a:t>
                      </a:r>
                      <a:r>
                        <a:rPr lang="en-US" sz="1100" dirty="0" err="1">
                          <a:effectLst/>
                        </a:rPr>
                        <a:t>uả</a:t>
                      </a:r>
                      <a:r>
                        <a:rPr lang="en-US" sz="1100" dirty="0">
                          <a:effectLst/>
                        </a:rPr>
                        <a:t> </a:t>
                      </a:r>
                      <a:r>
                        <a:rPr lang="en-US" sz="1100" dirty="0" err="1">
                          <a:effectLst/>
                        </a:rPr>
                        <a:t>ch</a:t>
                      </a:r>
                      <a:r>
                        <a:rPr lang="en-US" sz="1100" spc="10" dirty="0" err="1">
                          <a:effectLst/>
                        </a:rPr>
                        <a:t>í</a:t>
                      </a:r>
                      <a:r>
                        <a:rPr lang="en-US" sz="1100" dirty="0" err="1">
                          <a:effectLst/>
                        </a:rPr>
                        <a:t>n</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Nước t</a:t>
                      </a:r>
                      <a:r>
                        <a:rPr lang="en-US" sz="1100" spc="10">
                          <a:effectLst/>
                        </a:rPr>
                        <a:t>á</a:t>
                      </a:r>
                      <a:r>
                        <a:rPr lang="en-US" sz="1100">
                          <a:effectLst/>
                        </a:rPr>
                        <a:t>o</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40</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33256479"/>
                  </a:ext>
                </a:extLst>
              </a:tr>
              <a:tr h="228417">
                <a:tc vMerge="1">
                  <a:txBody>
                    <a:bodyPr/>
                    <a:lstStyle/>
                    <a:p>
                      <a:endParaRPr lang="en-US"/>
                    </a:p>
                  </a:txBody>
                  <a:tcPr/>
                </a:tc>
                <a:tc>
                  <a:txBody>
                    <a:bodyPr/>
                    <a:lstStyle/>
                    <a:p>
                      <a:pPr marL="630555" marR="0">
                        <a:lnSpc>
                          <a:spcPct val="150000"/>
                        </a:lnSpc>
                        <a:spcBef>
                          <a:spcPts val="0"/>
                        </a:spcBef>
                        <a:spcAft>
                          <a:spcPts val="0"/>
                        </a:spcAft>
                      </a:pPr>
                      <a:r>
                        <a:rPr lang="en-US" sz="1100">
                          <a:effectLst/>
                        </a:rPr>
                        <a:t>Nước </a:t>
                      </a:r>
                      <a:r>
                        <a:rPr lang="en-US" sz="1100" spc="10">
                          <a:effectLst/>
                        </a:rPr>
                        <a:t>n</a:t>
                      </a:r>
                      <a:r>
                        <a:rPr lang="en-US" sz="1100">
                          <a:effectLst/>
                        </a:rPr>
                        <a:t>ho</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48</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80560128"/>
                  </a:ext>
                </a:extLst>
              </a:tr>
              <a:tr h="228417">
                <a:tc vMerge="1">
                  <a:txBody>
                    <a:bodyPr/>
                    <a:lstStyle/>
                    <a:p>
                      <a:endParaRPr lang="en-US"/>
                    </a:p>
                  </a:txBody>
                  <a:tcPr/>
                </a:tc>
                <a:tc>
                  <a:txBody>
                    <a:bodyPr/>
                    <a:lstStyle/>
                    <a:p>
                      <a:pPr marL="630555" marR="0">
                        <a:lnSpc>
                          <a:spcPct val="150000"/>
                        </a:lnSpc>
                        <a:spcBef>
                          <a:spcPts val="0"/>
                        </a:spcBef>
                        <a:spcAft>
                          <a:spcPts val="0"/>
                        </a:spcAft>
                      </a:pPr>
                      <a:r>
                        <a:rPr lang="en-US" sz="1100">
                          <a:effectLst/>
                        </a:rPr>
                        <a:t>Nước </a:t>
                      </a:r>
                      <a:r>
                        <a:rPr lang="en-US" sz="1100" spc="10">
                          <a:effectLst/>
                        </a:rPr>
                        <a:t>c</a:t>
                      </a:r>
                      <a:r>
                        <a:rPr lang="en-US" sz="1100">
                          <a:effectLst/>
                        </a:rPr>
                        <a:t>am</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46</a:t>
                      </a:r>
                      <a:r>
                        <a:rPr lang="en-US" sz="1100" spc="-5">
                          <a:effectLst/>
                        </a:rPr>
                        <a:t>±</a:t>
                      </a:r>
                      <a:r>
                        <a:rPr lang="en-US" sz="1100">
                          <a:effectLst/>
                        </a:rPr>
                        <a:t>6</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15661973"/>
                  </a:ext>
                </a:extLst>
              </a:tr>
              <a:tr h="228417">
                <a:tc vMerge="1">
                  <a:txBody>
                    <a:bodyPr/>
                    <a:lstStyle/>
                    <a:p>
                      <a:endParaRPr lang="en-US"/>
                    </a:p>
                  </a:txBody>
                  <a:tcPr/>
                </a:tc>
                <a:tc>
                  <a:txBody>
                    <a:bodyPr/>
                    <a:lstStyle/>
                    <a:p>
                      <a:pPr marL="630555" marR="0">
                        <a:lnSpc>
                          <a:spcPct val="150000"/>
                        </a:lnSpc>
                        <a:spcBef>
                          <a:spcPts val="0"/>
                        </a:spcBef>
                        <a:spcAft>
                          <a:spcPts val="0"/>
                        </a:spcAft>
                      </a:pPr>
                      <a:r>
                        <a:rPr lang="vi-VN" sz="1100">
                          <a:effectLst/>
                        </a:rPr>
                        <a:t>Nước </a:t>
                      </a:r>
                      <a:r>
                        <a:rPr lang="vi-VN" sz="1100" spc="10">
                          <a:effectLst/>
                        </a:rPr>
                        <a:t>c</a:t>
                      </a:r>
                      <a:r>
                        <a:rPr lang="vi-VN" sz="1100">
                          <a:effectLst/>
                        </a:rPr>
                        <a:t>à ch</a:t>
                      </a:r>
                      <a:r>
                        <a:rPr lang="vi-VN" sz="1100" spc="10">
                          <a:effectLst/>
                        </a:rPr>
                        <a:t>u</a:t>
                      </a:r>
                      <a:r>
                        <a:rPr lang="vi-VN" sz="1100">
                          <a:effectLst/>
                        </a:rPr>
                        <a:t>a đó</a:t>
                      </a:r>
                      <a:r>
                        <a:rPr lang="vi-VN" sz="1100" spc="10">
                          <a:effectLst/>
                        </a:rPr>
                        <a:t>n</a:t>
                      </a:r>
                      <a:r>
                        <a:rPr lang="vi-VN" sz="1100">
                          <a:effectLst/>
                        </a:rPr>
                        <a:t>g hộp</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38</a:t>
                      </a:r>
                      <a:r>
                        <a:rPr lang="en-US" sz="1100" spc="-5">
                          <a:effectLst/>
                        </a:rPr>
                        <a:t>±</a:t>
                      </a:r>
                      <a:r>
                        <a:rPr lang="en-US" sz="1100">
                          <a:effectLst/>
                        </a:rPr>
                        <a:t>4</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50016144"/>
                  </a:ext>
                </a:extLst>
              </a:tr>
              <a:tr h="228417">
                <a:tc rowSpan="2">
                  <a:txBody>
                    <a:bodyPr/>
                    <a:lstStyle/>
                    <a:p>
                      <a:pPr>
                        <a:lnSpc>
                          <a:spcPct val="150000"/>
                        </a:lnSpc>
                        <a:spcAft>
                          <a:spcPts val="0"/>
                        </a:spcAft>
                      </a:pPr>
                      <a:r>
                        <a:rPr lang="en-US" sz="1100">
                          <a:effectLst/>
                        </a:rPr>
                        <a:t>Rau</a:t>
                      </a:r>
                    </a:p>
                    <a:p>
                      <a:pPr marL="630555" marR="0">
                        <a:lnSpc>
                          <a:spcPct val="150000"/>
                        </a:lnSpc>
                        <a:spcBef>
                          <a:spcPts val="0"/>
                        </a:spcBef>
                        <a:spcAft>
                          <a:spcPts val="0"/>
                        </a:spcAft>
                      </a:pPr>
                      <a:r>
                        <a:rPr lang="vi-VN" sz="1100">
                          <a:effectLst/>
                        </a:rPr>
                        <a:t> </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Cà rốt</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49</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07948836"/>
                  </a:ext>
                </a:extLst>
              </a:tr>
              <a:tr h="259694">
                <a:tc vMerge="1">
                  <a:txBody>
                    <a:bodyPr/>
                    <a:lstStyle/>
                    <a:p>
                      <a:endParaRPr lang="en-US"/>
                    </a:p>
                  </a:txBody>
                  <a:tcPr/>
                </a:tc>
                <a:tc>
                  <a:txBody>
                    <a:bodyPr/>
                    <a:lstStyle/>
                    <a:p>
                      <a:pPr marL="630555" marR="0">
                        <a:lnSpc>
                          <a:spcPct val="150000"/>
                        </a:lnSpc>
                        <a:spcBef>
                          <a:spcPts val="0"/>
                        </a:spcBef>
                        <a:spcAft>
                          <a:spcPts val="0"/>
                        </a:spcAft>
                      </a:pPr>
                      <a:r>
                        <a:rPr lang="en-US" sz="1100">
                          <a:effectLst/>
                        </a:rPr>
                        <a:t>Rau m</a:t>
                      </a:r>
                      <a:r>
                        <a:rPr lang="en-US" sz="1100" spc="10">
                          <a:effectLst/>
                        </a:rPr>
                        <a:t>u</a:t>
                      </a:r>
                      <a:r>
                        <a:rPr lang="en-US" sz="1100">
                          <a:effectLst/>
                        </a:rPr>
                        <a:t>ống</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10</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60654851"/>
                  </a:ext>
                </a:extLst>
              </a:tr>
              <a:tr h="228417">
                <a:tc rowSpan="3">
                  <a:txBody>
                    <a:bodyPr/>
                    <a:lstStyle/>
                    <a:p>
                      <a:pPr>
                        <a:lnSpc>
                          <a:spcPct val="150000"/>
                        </a:lnSpc>
                        <a:spcAft>
                          <a:spcPts val="0"/>
                        </a:spcAft>
                      </a:pPr>
                      <a:r>
                        <a:rPr lang="en-US" sz="1100">
                          <a:effectLst/>
                        </a:rPr>
                        <a:t>Đậu</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Lạc</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19</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16447755"/>
                  </a:ext>
                </a:extLst>
              </a:tr>
              <a:tr h="228417">
                <a:tc vMerge="1">
                  <a:txBody>
                    <a:bodyPr/>
                    <a:lstStyle/>
                    <a:p>
                      <a:endParaRPr lang="en-US"/>
                    </a:p>
                  </a:txBody>
                  <a:tcPr/>
                </a:tc>
                <a:tc>
                  <a:txBody>
                    <a:bodyPr/>
                    <a:lstStyle/>
                    <a:p>
                      <a:pPr marL="630555" marR="0">
                        <a:lnSpc>
                          <a:spcPct val="150000"/>
                        </a:lnSpc>
                        <a:spcBef>
                          <a:spcPts val="0"/>
                        </a:spcBef>
                        <a:spcAft>
                          <a:spcPts val="0"/>
                        </a:spcAft>
                      </a:pPr>
                      <a:r>
                        <a:rPr lang="en-US" sz="1100">
                          <a:effectLst/>
                        </a:rPr>
                        <a:t>Đậu t</a:t>
                      </a:r>
                      <a:r>
                        <a:rPr lang="en-US" sz="1100" spc="5">
                          <a:effectLst/>
                        </a:rPr>
                        <a:t>ư</a:t>
                      </a:r>
                      <a:r>
                        <a:rPr lang="en-US" sz="1100">
                          <a:effectLst/>
                        </a:rPr>
                        <a:t>ơng</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18</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4204319"/>
                  </a:ext>
                </a:extLst>
              </a:tr>
              <a:tr h="228417">
                <a:tc vMerge="1">
                  <a:txBody>
                    <a:bodyPr/>
                    <a:lstStyle/>
                    <a:p>
                      <a:endParaRPr lang="en-US"/>
                    </a:p>
                  </a:txBody>
                  <a:tcPr/>
                </a:tc>
                <a:tc>
                  <a:txBody>
                    <a:bodyPr/>
                    <a:lstStyle/>
                    <a:p>
                      <a:pPr marL="630555" marR="0">
                        <a:lnSpc>
                          <a:spcPct val="150000"/>
                        </a:lnSpc>
                        <a:spcBef>
                          <a:spcPts val="0"/>
                        </a:spcBef>
                        <a:spcAft>
                          <a:spcPts val="0"/>
                        </a:spcAft>
                      </a:pPr>
                      <a:r>
                        <a:rPr lang="en-US" sz="1100">
                          <a:effectLst/>
                        </a:rPr>
                        <a:t>Hạt đậu</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49</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49086254"/>
                  </a:ext>
                </a:extLst>
              </a:tr>
              <a:tr h="228417">
                <a:tc rowSpan="5">
                  <a:txBody>
                    <a:bodyPr/>
                    <a:lstStyle/>
                    <a:p>
                      <a:pPr>
                        <a:lnSpc>
                          <a:spcPct val="150000"/>
                        </a:lnSpc>
                        <a:spcAft>
                          <a:spcPts val="0"/>
                        </a:spcAft>
                      </a:pPr>
                      <a:r>
                        <a:rPr lang="en-US" sz="1100">
                          <a:effectLst/>
                        </a:rPr>
                        <a:t>Sữa</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Sữa</a:t>
                      </a:r>
                      <a:r>
                        <a:rPr lang="en-US" sz="1100" dirty="0">
                          <a:effectLst/>
                        </a:rPr>
                        <a:t> </a:t>
                      </a:r>
                      <a:r>
                        <a:rPr lang="en-US" sz="1100" spc="10" dirty="0" err="1">
                          <a:effectLst/>
                        </a:rPr>
                        <a:t>gà</a:t>
                      </a:r>
                      <a:r>
                        <a:rPr lang="en-US" sz="1100" dirty="0" err="1">
                          <a:effectLst/>
                        </a:rPr>
                        <a:t>y</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32</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24556965"/>
                  </a:ext>
                </a:extLst>
              </a:tr>
              <a:tr h="228417">
                <a:tc vMerge="1">
                  <a:txBody>
                    <a:bodyPr/>
                    <a:lstStyle/>
                    <a:p>
                      <a:endParaRPr lang="en-US"/>
                    </a:p>
                  </a:txBody>
                  <a:tcPr/>
                </a:tc>
                <a:tc>
                  <a:txBody>
                    <a:bodyPr/>
                    <a:lstStyle/>
                    <a:p>
                      <a:pPr marL="630555" marR="0">
                        <a:lnSpc>
                          <a:spcPct val="150000"/>
                        </a:lnSpc>
                        <a:spcBef>
                          <a:spcPts val="0"/>
                        </a:spcBef>
                        <a:spcAft>
                          <a:spcPts val="0"/>
                        </a:spcAft>
                      </a:pPr>
                      <a:r>
                        <a:rPr lang="en-US" sz="1100">
                          <a:effectLst/>
                        </a:rPr>
                        <a:t>Sữa </a:t>
                      </a:r>
                      <a:r>
                        <a:rPr lang="en-US" sz="1100" spc="10">
                          <a:effectLst/>
                        </a:rPr>
                        <a:t>c</a:t>
                      </a:r>
                      <a:r>
                        <a:rPr lang="en-US" sz="1100">
                          <a:effectLst/>
                        </a:rPr>
                        <a:t>hua</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52</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71072741"/>
                  </a:ext>
                </a:extLst>
              </a:tr>
              <a:tr h="228417">
                <a:tc vMerge="1">
                  <a:txBody>
                    <a:bodyPr/>
                    <a:lstStyle/>
                    <a:p>
                      <a:endParaRPr lang="en-US"/>
                    </a:p>
                  </a:txBody>
                  <a:tcPr/>
                </a:tc>
                <a:tc>
                  <a:txBody>
                    <a:bodyPr/>
                    <a:lstStyle/>
                    <a:p>
                      <a:pPr marL="630555" marR="0">
                        <a:lnSpc>
                          <a:spcPct val="150000"/>
                        </a:lnSpc>
                        <a:spcBef>
                          <a:spcPts val="0"/>
                        </a:spcBef>
                        <a:spcAft>
                          <a:spcPts val="0"/>
                        </a:spcAft>
                      </a:pPr>
                      <a:r>
                        <a:rPr lang="en-US" sz="1100">
                          <a:effectLst/>
                        </a:rPr>
                        <a:t>Kem</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52</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938026581"/>
                  </a:ext>
                </a:extLst>
              </a:tr>
              <a:tr h="228417">
                <a:tc vMerge="1">
                  <a:txBody>
                    <a:bodyPr/>
                    <a:lstStyle/>
                    <a:p>
                      <a:endParaRPr lang="en-US"/>
                    </a:p>
                  </a:txBody>
                  <a:tcPr/>
                </a:tc>
                <a:tc>
                  <a:txBody>
                    <a:bodyPr/>
                    <a:lstStyle/>
                    <a:p>
                      <a:pPr>
                        <a:lnSpc>
                          <a:spcPct val="150000"/>
                        </a:lnSpc>
                        <a:spcAft>
                          <a:spcPts val="0"/>
                        </a:spcAft>
                      </a:pPr>
                      <a:r>
                        <a:rPr lang="en-US" sz="1100">
                          <a:effectLst/>
                        </a:rPr>
                        <a:t>Quasu</a:t>
                      </a:r>
                      <a:r>
                        <a:rPr lang="en-US" sz="1100" spc="10">
                          <a:effectLst/>
                        </a:rPr>
                        <a:t>r</a:t>
                      </a:r>
                      <a:r>
                        <a:rPr lang="en-US" sz="1100">
                          <a:effectLst/>
                        </a:rPr>
                        <a:t>elight (cô</a:t>
                      </a:r>
                      <a:r>
                        <a:rPr lang="en-US" sz="1100" spc="10">
                          <a:effectLst/>
                        </a:rPr>
                        <a:t>n</a:t>
                      </a:r>
                      <a:r>
                        <a:rPr lang="en-US" sz="1100">
                          <a:effectLst/>
                        </a:rPr>
                        <a:t>g </a:t>
                      </a:r>
                      <a:r>
                        <a:rPr lang="en-US" sz="1100" spc="10">
                          <a:effectLst/>
                        </a:rPr>
                        <a:t>t</a:t>
                      </a:r>
                      <a:r>
                        <a:rPr lang="en-US" sz="1100">
                          <a:effectLst/>
                        </a:rPr>
                        <a:t>y Bibica)</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25,1</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28975686"/>
                  </a:ext>
                </a:extLst>
              </a:tr>
              <a:tr h="228417">
                <a:tc vMerge="1">
                  <a:txBody>
                    <a:bodyPr/>
                    <a:lstStyle/>
                    <a:p>
                      <a:endParaRPr lang="en-US"/>
                    </a:p>
                  </a:txBody>
                  <a:tcPr/>
                </a:tc>
                <a:tc>
                  <a:txBody>
                    <a:bodyPr/>
                    <a:lstStyle/>
                    <a:p>
                      <a:pPr>
                        <a:lnSpc>
                          <a:spcPct val="150000"/>
                        </a:lnSpc>
                        <a:spcAft>
                          <a:spcPts val="0"/>
                        </a:spcAft>
                      </a:pPr>
                      <a:r>
                        <a:rPr lang="en-US" sz="1100" dirty="0" err="1">
                          <a:effectLst/>
                        </a:rPr>
                        <a:t>Glucer</a:t>
                      </a:r>
                      <a:r>
                        <a:rPr lang="en-US" sz="1100" spc="10" dirty="0" err="1">
                          <a:effectLst/>
                        </a:rPr>
                        <a:t>n</a:t>
                      </a:r>
                      <a:r>
                        <a:rPr lang="en-US" sz="1100" dirty="0" err="1">
                          <a:effectLst/>
                        </a:rPr>
                        <a:t>a</a:t>
                      </a:r>
                      <a:r>
                        <a:rPr lang="en-US" sz="1100" dirty="0">
                          <a:effectLst/>
                        </a:rPr>
                        <a:t> (</a:t>
                      </a:r>
                      <a:r>
                        <a:rPr lang="en-US" sz="1100" dirty="0" err="1">
                          <a:effectLst/>
                        </a:rPr>
                        <a:t>cô</a:t>
                      </a:r>
                      <a:r>
                        <a:rPr lang="en-US" sz="1100" spc="10" dirty="0" err="1">
                          <a:effectLst/>
                        </a:rPr>
                        <a:t>n</a:t>
                      </a:r>
                      <a:r>
                        <a:rPr lang="en-US" sz="1100" dirty="0" err="1">
                          <a:effectLst/>
                        </a:rPr>
                        <a:t>g</a:t>
                      </a:r>
                      <a:r>
                        <a:rPr lang="en-US" sz="1100" dirty="0">
                          <a:effectLst/>
                        </a:rPr>
                        <a:t> </a:t>
                      </a:r>
                      <a:r>
                        <a:rPr lang="en-US" sz="1100" spc="10" dirty="0" err="1">
                          <a:effectLst/>
                        </a:rPr>
                        <a:t>t</a:t>
                      </a:r>
                      <a:r>
                        <a:rPr lang="en-US" sz="1100" dirty="0" err="1">
                          <a:effectLst/>
                        </a:rPr>
                        <a:t>y</a:t>
                      </a:r>
                      <a:r>
                        <a:rPr lang="en-US" sz="1100" spc="10" dirty="0" err="1">
                          <a:effectLst/>
                        </a:rPr>
                        <a:t>Ab</a:t>
                      </a:r>
                      <a:r>
                        <a:rPr lang="en-US" sz="1100" dirty="0" err="1">
                          <a:effectLst/>
                        </a:rPr>
                        <a:t>bott</a:t>
                      </a:r>
                      <a:r>
                        <a:rPr lang="en-US" sz="1100" dirty="0">
                          <a:effectLst/>
                        </a:rPr>
                        <a:t>)</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14-39</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81064871"/>
                  </a:ext>
                </a:extLst>
              </a:tr>
              <a:tr h="228417">
                <a:tc>
                  <a:txBody>
                    <a:bodyPr/>
                    <a:lstStyle/>
                    <a:p>
                      <a:pPr>
                        <a:lnSpc>
                          <a:spcPct val="150000"/>
                        </a:lnSpc>
                        <a:spcAft>
                          <a:spcPts val="0"/>
                        </a:spcAft>
                      </a:pPr>
                      <a:r>
                        <a:rPr lang="en-US" sz="1100">
                          <a:effectLst/>
                        </a:rPr>
                        <a:t>Đường</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n-US" sz="1100">
                          <a:effectLst/>
                        </a:rPr>
                        <a:t>Đường kính</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86</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65935501"/>
                  </a:ext>
                </a:extLst>
              </a:tr>
              <a:tr h="228417">
                <a:tc rowSpan="4">
                  <a:txBody>
                    <a:bodyPr/>
                    <a:lstStyle/>
                    <a:p>
                      <a:pPr marL="0" marR="334010">
                        <a:lnSpc>
                          <a:spcPct val="150000"/>
                        </a:lnSpc>
                        <a:spcBef>
                          <a:spcPts val="0"/>
                        </a:spcBef>
                        <a:spcAft>
                          <a:spcPts val="0"/>
                        </a:spcAft>
                      </a:pPr>
                      <a:r>
                        <a:rPr lang="en-US" sz="1100">
                          <a:effectLst/>
                        </a:rPr>
                        <a:t>Các sản ph</a:t>
                      </a:r>
                      <a:r>
                        <a:rPr lang="en-US" sz="1100" spc="10">
                          <a:effectLst/>
                        </a:rPr>
                        <a:t>ẩ</a:t>
                      </a:r>
                      <a:r>
                        <a:rPr lang="en-US" sz="1100">
                          <a:effectLst/>
                        </a:rPr>
                        <a:t>m bánh, </a:t>
                      </a:r>
                      <a:r>
                        <a:rPr lang="en-US" sz="1100" spc="10">
                          <a:effectLst/>
                        </a:rPr>
                        <a:t>n</a:t>
                      </a:r>
                      <a:r>
                        <a:rPr lang="en-US" sz="1100">
                          <a:effectLst/>
                        </a:rPr>
                        <a:t>gũ </a:t>
                      </a:r>
                      <a:r>
                        <a:rPr lang="en-US" sz="1100" spc="10">
                          <a:effectLst/>
                        </a:rPr>
                        <a:t>c</a:t>
                      </a:r>
                      <a:r>
                        <a:rPr lang="en-US" sz="1100">
                          <a:effectLst/>
                        </a:rPr>
                        <a:t>ốc</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n-US" sz="1100">
                          <a:effectLst/>
                        </a:rPr>
                        <a:t>Bánh b</a:t>
                      </a:r>
                      <a:r>
                        <a:rPr lang="en-US" sz="1100" spc="10">
                          <a:effectLst/>
                        </a:rPr>
                        <a:t>í</a:t>
                      </a:r>
                      <a:r>
                        <a:rPr lang="en-US" sz="1100">
                          <a:effectLst/>
                        </a:rPr>
                        <a:t>ch </a:t>
                      </a:r>
                      <a:r>
                        <a:rPr lang="en-US" sz="1100" spc="10">
                          <a:effectLst/>
                        </a:rPr>
                        <a:t>qu</a:t>
                      </a:r>
                      <a:r>
                        <a:rPr lang="en-US" sz="1100">
                          <a:effectLst/>
                        </a:rPr>
                        <a:t>y</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50-65</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00993877"/>
                  </a:ext>
                </a:extLst>
              </a:tr>
              <a:tr h="228417">
                <a:tc vMerge="1">
                  <a:txBody>
                    <a:bodyPr/>
                    <a:lstStyle/>
                    <a:p>
                      <a:endParaRPr lang="en-US"/>
                    </a:p>
                  </a:txBody>
                  <a:tcPr/>
                </a:tc>
                <a:tc>
                  <a:txBody>
                    <a:bodyPr/>
                    <a:lstStyle/>
                    <a:p>
                      <a:pPr>
                        <a:lnSpc>
                          <a:spcPct val="150000"/>
                        </a:lnSpc>
                        <a:spcAft>
                          <a:spcPts val="0"/>
                        </a:spcAft>
                      </a:pPr>
                      <a:r>
                        <a:rPr lang="en-US" sz="1100">
                          <a:effectLst/>
                        </a:rPr>
                        <a:t>Huralig</a:t>
                      </a:r>
                      <a:r>
                        <a:rPr lang="en-US" sz="1100" spc="10">
                          <a:effectLst/>
                        </a:rPr>
                        <a:t>h</a:t>
                      </a:r>
                      <a:r>
                        <a:rPr lang="en-US" sz="1100">
                          <a:effectLst/>
                        </a:rPr>
                        <a:t>t (cô</a:t>
                      </a:r>
                      <a:r>
                        <a:rPr lang="en-US" sz="1100" spc="10">
                          <a:effectLst/>
                        </a:rPr>
                        <a:t>n</a:t>
                      </a:r>
                      <a:r>
                        <a:rPr lang="en-US" sz="1100">
                          <a:effectLst/>
                        </a:rPr>
                        <a:t>g </a:t>
                      </a:r>
                      <a:r>
                        <a:rPr lang="en-US" sz="1100" spc="10">
                          <a:effectLst/>
                        </a:rPr>
                        <a:t>t</a:t>
                      </a:r>
                      <a:r>
                        <a:rPr lang="en-US" sz="1100">
                          <a:effectLst/>
                        </a:rPr>
                        <a:t>y B</a:t>
                      </a:r>
                      <a:r>
                        <a:rPr lang="en-US" sz="1100" spc="10">
                          <a:effectLst/>
                        </a:rPr>
                        <a:t>i</a:t>
                      </a:r>
                      <a:r>
                        <a:rPr lang="en-US" sz="1100">
                          <a:effectLst/>
                        </a:rPr>
                        <a:t>bica)</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27,6</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35197405"/>
                  </a:ext>
                </a:extLst>
              </a:tr>
              <a:tr h="228417">
                <a:tc vMerge="1">
                  <a:txBody>
                    <a:bodyPr/>
                    <a:lstStyle/>
                    <a:p>
                      <a:endParaRPr lang="en-US"/>
                    </a:p>
                  </a:txBody>
                  <a:tcPr/>
                </a:tc>
                <a:tc>
                  <a:txBody>
                    <a:bodyPr/>
                    <a:lstStyle/>
                    <a:p>
                      <a:pPr>
                        <a:lnSpc>
                          <a:spcPct val="150000"/>
                        </a:lnSpc>
                        <a:spcAft>
                          <a:spcPts val="0"/>
                        </a:spcAft>
                      </a:pPr>
                      <a:r>
                        <a:rPr lang="en-US" sz="1100">
                          <a:effectLst/>
                        </a:rPr>
                        <a:t>Netsurelight </a:t>
                      </a:r>
                      <a:r>
                        <a:rPr lang="en-US" sz="1100" spc="10">
                          <a:effectLst/>
                        </a:rPr>
                        <a:t>(</a:t>
                      </a:r>
                      <a:r>
                        <a:rPr lang="en-US" sz="1100">
                          <a:effectLst/>
                        </a:rPr>
                        <a:t>công </a:t>
                      </a:r>
                      <a:r>
                        <a:rPr lang="en-US" sz="1100" spc="10">
                          <a:effectLst/>
                        </a:rPr>
                        <a:t>t</a:t>
                      </a:r>
                      <a:r>
                        <a:rPr lang="en-US" sz="1100">
                          <a:effectLst/>
                        </a:rPr>
                        <a:t>y Bib</a:t>
                      </a:r>
                      <a:r>
                        <a:rPr lang="en-US" sz="1100" spc="5">
                          <a:effectLst/>
                        </a:rPr>
                        <a:t>i</a:t>
                      </a:r>
                      <a:r>
                        <a:rPr lang="en-US" sz="1100">
                          <a:effectLst/>
                        </a:rPr>
                        <a:t>ca)</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25,8</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37606637"/>
                  </a:ext>
                </a:extLst>
              </a:tr>
              <a:tr h="228417">
                <a:tc vMerge="1">
                  <a:txBody>
                    <a:bodyPr/>
                    <a:lstStyle/>
                    <a:p>
                      <a:endParaRPr lang="en-US"/>
                    </a:p>
                  </a:txBody>
                  <a:tcPr/>
                </a:tc>
                <a:tc>
                  <a:txBody>
                    <a:bodyPr/>
                    <a:lstStyle/>
                    <a:p>
                      <a:pPr>
                        <a:lnSpc>
                          <a:spcPct val="150000"/>
                        </a:lnSpc>
                        <a:spcAft>
                          <a:spcPts val="0"/>
                        </a:spcAft>
                      </a:pPr>
                      <a:r>
                        <a:rPr lang="en-US" sz="1100">
                          <a:effectLst/>
                        </a:rPr>
                        <a:t>Nutribisl</a:t>
                      </a:r>
                      <a:r>
                        <a:rPr lang="en-US" sz="1100" spc="10">
                          <a:effectLst/>
                        </a:rPr>
                        <a:t>i</a:t>
                      </a:r>
                      <a:r>
                        <a:rPr lang="en-US" sz="1100">
                          <a:effectLst/>
                        </a:rPr>
                        <a:t>ght (</a:t>
                      </a:r>
                      <a:r>
                        <a:rPr lang="en-US" sz="1100" spc="10">
                          <a:effectLst/>
                        </a:rPr>
                        <a:t>c</a:t>
                      </a:r>
                      <a:r>
                        <a:rPr lang="en-US" sz="1100">
                          <a:effectLst/>
                        </a:rPr>
                        <a:t>ông </a:t>
                      </a:r>
                      <a:r>
                        <a:rPr lang="en-US" sz="1100" spc="5">
                          <a:effectLst/>
                        </a:rPr>
                        <a:t>t</a:t>
                      </a:r>
                      <a:r>
                        <a:rPr lang="en-US" sz="1100">
                          <a:effectLst/>
                        </a:rPr>
                        <a:t>y Bibica)</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31,4</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09833669"/>
                  </a:ext>
                </a:extLst>
              </a:tr>
            </a:tbl>
          </a:graphicData>
        </a:graphic>
      </p:graphicFrame>
      <p:sp>
        <p:nvSpPr>
          <p:cNvPr id="7" name="Rectangle: Rounded Corners 4"/>
          <p:cNvSpPr/>
          <p:nvPr/>
        </p:nvSpPr>
        <p:spPr>
          <a:xfrm>
            <a:off x="5202278" y="2078255"/>
            <a:ext cx="1363922"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r>
              <a:rPr lang="en-US" sz="1800" b="1" dirty="0">
                <a:ln w="0"/>
                <a:solidFill>
                  <a:schemeClr val="tx1"/>
                </a:solidFill>
                <a:latin typeface="+mj-lt"/>
                <a:cs typeface="Times New Roman" panose="02020603050405020304" pitchFamily="18" charset="0"/>
              </a:rPr>
              <a:t> GI&gt;70</a:t>
            </a:r>
          </a:p>
        </p:txBody>
      </p:sp>
    </p:spTree>
    <p:extLst>
      <p:ext uri="{BB962C8B-B14F-4D97-AF65-F5344CB8AC3E}">
        <p14:creationId xmlns:p14="http://schemas.microsoft.com/office/powerpoint/2010/main" val="577345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37</a:t>
            </a:fld>
            <a:endParaRPr lang="en"/>
          </a:p>
        </p:txBody>
      </p:sp>
      <p:sp>
        <p:nvSpPr>
          <p:cNvPr id="5" name="Title 1"/>
          <p:cNvSpPr>
            <a:spLocks noGrp="1"/>
          </p:cNvSpPr>
          <p:nvPr>
            <p:ph type="title"/>
          </p:nvPr>
        </p:nvSpPr>
        <p:spPr>
          <a:xfrm>
            <a:off x="458235" y="361950"/>
            <a:ext cx="5915025" cy="314283"/>
          </a:xfrm>
        </p:spPr>
        <p:txBody>
          <a:bodyPr rtlCol="0">
            <a:normAutofit fontScale="90000"/>
          </a:bodyPr>
          <a:lstStyle/>
          <a:p>
            <a:pPr>
              <a:defRPr/>
            </a:pPr>
            <a:r>
              <a:rPr lang="en-US" b="1" dirty="0">
                <a:latin typeface="+mj-lt"/>
                <a:cs typeface="Times New Roman" panose="02020603050405020304" pitchFamily="18" charset="0"/>
              </a:rPr>
              <a:t>3. </a:t>
            </a:r>
            <a:r>
              <a:rPr lang="en-US" b="1" dirty="0" err="1">
                <a:latin typeface="+mj-lt"/>
                <a:cs typeface="Times New Roman" panose="02020603050405020304" pitchFamily="18" charset="0"/>
              </a:rPr>
              <a:t>Lựa</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21740232"/>
              </p:ext>
            </p:extLst>
          </p:nvPr>
        </p:nvGraphicFramePr>
        <p:xfrm>
          <a:off x="228597" y="742951"/>
          <a:ext cx="6629402" cy="3948957"/>
        </p:xfrm>
        <a:graphic>
          <a:graphicData uri="http://schemas.openxmlformats.org/drawingml/2006/table">
            <a:tbl>
              <a:tblPr firstRow="1" bandRow="1">
                <a:tableStyleId>{30905850-DA82-4F7D-B1E8-8B3E4BB2DB8A}</a:tableStyleId>
              </a:tblPr>
              <a:tblGrid>
                <a:gridCol w="1295403">
                  <a:extLst>
                    <a:ext uri="{9D8B030D-6E8A-4147-A177-3AD203B41FA5}">
                      <a16:colId xmlns:a16="http://schemas.microsoft.com/office/drawing/2014/main" val="3270721766"/>
                    </a:ext>
                  </a:extLst>
                </a:gridCol>
                <a:gridCol w="1752600">
                  <a:extLst>
                    <a:ext uri="{9D8B030D-6E8A-4147-A177-3AD203B41FA5}">
                      <a16:colId xmlns:a16="http://schemas.microsoft.com/office/drawing/2014/main" val="676638154"/>
                    </a:ext>
                  </a:extLst>
                </a:gridCol>
                <a:gridCol w="1729944">
                  <a:extLst>
                    <a:ext uri="{9D8B030D-6E8A-4147-A177-3AD203B41FA5}">
                      <a16:colId xmlns:a16="http://schemas.microsoft.com/office/drawing/2014/main" val="1792779803"/>
                    </a:ext>
                  </a:extLst>
                </a:gridCol>
                <a:gridCol w="1851455">
                  <a:extLst>
                    <a:ext uri="{9D8B030D-6E8A-4147-A177-3AD203B41FA5}">
                      <a16:colId xmlns:a16="http://schemas.microsoft.com/office/drawing/2014/main" val="3543861627"/>
                    </a:ext>
                  </a:extLst>
                </a:gridCol>
              </a:tblGrid>
              <a:tr h="609599">
                <a:tc>
                  <a:txBody>
                    <a:bodyPr/>
                    <a:lstStyle/>
                    <a:p>
                      <a:pPr algn="ctr"/>
                      <a:r>
                        <a:rPr lang="en-US" sz="1600" b="1" dirty="0" err="1"/>
                        <a:t>Tên</a:t>
                      </a:r>
                      <a:r>
                        <a:rPr lang="en-US" sz="1600" b="1" baseline="0" dirty="0"/>
                        <a:t> </a:t>
                      </a:r>
                      <a:r>
                        <a:rPr lang="en-US" sz="1600" b="1" baseline="0" dirty="0" err="1"/>
                        <a:t>thực</a:t>
                      </a:r>
                      <a:r>
                        <a:rPr lang="en-US" sz="1600" b="1" baseline="0" dirty="0"/>
                        <a:t> </a:t>
                      </a:r>
                      <a:r>
                        <a:rPr lang="en-US" sz="1600" b="1" baseline="0" dirty="0" err="1"/>
                        <a:t>phẩm</a:t>
                      </a:r>
                      <a:endParaRPr lang="en-US" sz="1600" b="1" dirty="0"/>
                    </a:p>
                  </a:txBody>
                  <a:tcPr anchor="ctr"/>
                </a:tc>
                <a:tc>
                  <a:txBody>
                    <a:bodyPr/>
                    <a:lstStyle/>
                    <a:p>
                      <a:pPr algn="ctr"/>
                      <a:r>
                        <a:rPr lang="en-US" sz="1600" b="1" dirty="0" err="1"/>
                        <a:t>Lượng</a:t>
                      </a:r>
                      <a:r>
                        <a:rPr lang="en-US" sz="1600" b="1" baseline="0" dirty="0"/>
                        <a:t> </a:t>
                      </a:r>
                      <a:r>
                        <a:rPr lang="en-US" sz="1600" b="1" baseline="0" dirty="0" err="1"/>
                        <a:t>chất</a:t>
                      </a:r>
                      <a:r>
                        <a:rPr lang="en-US" sz="1600" b="1" baseline="0" dirty="0"/>
                        <a:t> </a:t>
                      </a:r>
                      <a:r>
                        <a:rPr lang="en-US" sz="1600" b="1" baseline="0" dirty="0" err="1"/>
                        <a:t>xơ</a:t>
                      </a:r>
                      <a:r>
                        <a:rPr lang="en-US" sz="1600" b="1" baseline="0" dirty="0"/>
                        <a:t> </a:t>
                      </a:r>
                      <a:r>
                        <a:rPr lang="en-US" sz="1600" b="1" baseline="0" dirty="0" err="1"/>
                        <a:t>trong</a:t>
                      </a:r>
                      <a:r>
                        <a:rPr lang="en-US" sz="1600" b="1" baseline="0" dirty="0"/>
                        <a:t> 100g </a:t>
                      </a:r>
                      <a:r>
                        <a:rPr lang="en-US" sz="1600" b="1" baseline="0" dirty="0" err="1"/>
                        <a:t>thực</a:t>
                      </a:r>
                      <a:r>
                        <a:rPr lang="en-US" sz="1600" b="1" baseline="0" dirty="0"/>
                        <a:t> </a:t>
                      </a:r>
                      <a:r>
                        <a:rPr lang="en-US" sz="1600" b="1" baseline="0" dirty="0" err="1"/>
                        <a:t>phẩm</a:t>
                      </a:r>
                      <a:endParaRPr lang="en-US" sz="1600" b="1" dirty="0"/>
                    </a:p>
                  </a:txBody>
                  <a:tcPr anchor="ctr"/>
                </a:tc>
                <a:tc>
                  <a:txBody>
                    <a:bodyPr/>
                    <a:lstStyle/>
                    <a:p>
                      <a:pPr algn="ctr"/>
                      <a:r>
                        <a:rPr lang="en-US" sz="1600" b="1" dirty="0" err="1"/>
                        <a:t>Tên</a:t>
                      </a:r>
                      <a:r>
                        <a:rPr lang="en-US" sz="1600" b="1" baseline="0" dirty="0"/>
                        <a:t> </a:t>
                      </a:r>
                      <a:r>
                        <a:rPr lang="en-US" sz="1600" b="1" baseline="0" dirty="0" err="1"/>
                        <a:t>thực</a:t>
                      </a:r>
                      <a:r>
                        <a:rPr lang="en-US" sz="1600" b="1" baseline="0" dirty="0"/>
                        <a:t> </a:t>
                      </a:r>
                      <a:r>
                        <a:rPr lang="en-US" sz="1600" b="1" baseline="0" dirty="0" err="1"/>
                        <a:t>phẩm</a:t>
                      </a:r>
                      <a:endParaRPr lang="en-US" sz="1600" b="1" dirty="0"/>
                    </a:p>
                  </a:txBody>
                  <a:tcPr anchor="ctr"/>
                </a:tc>
                <a:tc>
                  <a:txBody>
                    <a:bodyPr/>
                    <a:lstStyle/>
                    <a:p>
                      <a:pPr algn="ctr"/>
                      <a:r>
                        <a:rPr lang="en-US" sz="1600" b="1" dirty="0" err="1"/>
                        <a:t>Lượng</a:t>
                      </a:r>
                      <a:r>
                        <a:rPr lang="en-US" sz="1600" b="1" baseline="0" dirty="0"/>
                        <a:t> </a:t>
                      </a:r>
                      <a:r>
                        <a:rPr lang="en-US" sz="1600" b="1" baseline="0" dirty="0" err="1"/>
                        <a:t>chất</a:t>
                      </a:r>
                      <a:r>
                        <a:rPr lang="en-US" sz="1600" b="1" baseline="0" dirty="0"/>
                        <a:t> </a:t>
                      </a:r>
                      <a:r>
                        <a:rPr lang="en-US" sz="1600" b="1" baseline="0" dirty="0" err="1"/>
                        <a:t>xơ</a:t>
                      </a:r>
                      <a:r>
                        <a:rPr lang="en-US" sz="1600" b="1" baseline="0" dirty="0"/>
                        <a:t> </a:t>
                      </a:r>
                      <a:r>
                        <a:rPr lang="en-US" sz="1600" b="1" baseline="0" dirty="0" err="1"/>
                        <a:t>trong</a:t>
                      </a:r>
                      <a:r>
                        <a:rPr lang="en-US" sz="1600" b="1" baseline="0" dirty="0"/>
                        <a:t> 100g </a:t>
                      </a:r>
                      <a:r>
                        <a:rPr lang="en-US" sz="1600" b="1" baseline="0" dirty="0" err="1"/>
                        <a:t>thực</a:t>
                      </a:r>
                      <a:r>
                        <a:rPr lang="en-US" sz="1600" b="1" baseline="0" dirty="0"/>
                        <a:t> </a:t>
                      </a:r>
                      <a:r>
                        <a:rPr lang="en-US" sz="1600" b="1" baseline="0" dirty="0" err="1"/>
                        <a:t>phẩm</a:t>
                      </a:r>
                      <a:endParaRPr lang="en-US" sz="1600" b="1" dirty="0"/>
                    </a:p>
                  </a:txBody>
                  <a:tcPr anchor="ctr"/>
                </a:tc>
                <a:extLst>
                  <a:ext uri="{0D108BD9-81ED-4DB2-BD59-A6C34878D82A}">
                    <a16:rowId xmlns:a16="http://schemas.microsoft.com/office/drawing/2014/main" val="4192170936"/>
                  </a:ext>
                </a:extLst>
              </a:tr>
              <a:tr h="446571">
                <a:tc>
                  <a:txBody>
                    <a:bodyPr/>
                    <a:lstStyle/>
                    <a:p>
                      <a:r>
                        <a:rPr lang="en-US" sz="1600" dirty="0" err="1"/>
                        <a:t>Kê</a:t>
                      </a:r>
                      <a:endParaRPr lang="en-US" sz="1600" dirty="0"/>
                    </a:p>
                  </a:txBody>
                  <a:tcPr/>
                </a:tc>
                <a:tc>
                  <a:txBody>
                    <a:bodyPr/>
                    <a:lstStyle/>
                    <a:p>
                      <a:r>
                        <a:rPr lang="en-US" sz="1600" dirty="0"/>
                        <a:t>3,4</a:t>
                      </a:r>
                    </a:p>
                  </a:txBody>
                  <a:tcPr/>
                </a:tc>
                <a:tc>
                  <a:txBody>
                    <a:bodyPr/>
                    <a:lstStyle/>
                    <a:p>
                      <a:r>
                        <a:rPr lang="en-US" sz="1600" dirty="0" err="1"/>
                        <a:t>Thanh</a:t>
                      </a:r>
                      <a:r>
                        <a:rPr lang="en-US" sz="1600" dirty="0"/>
                        <a:t> long</a:t>
                      </a:r>
                    </a:p>
                  </a:txBody>
                  <a:tcPr/>
                </a:tc>
                <a:tc>
                  <a:txBody>
                    <a:bodyPr/>
                    <a:lstStyle/>
                    <a:p>
                      <a:r>
                        <a:rPr lang="en-US" sz="1600" dirty="0"/>
                        <a:t>1,8</a:t>
                      </a:r>
                    </a:p>
                  </a:txBody>
                  <a:tcPr/>
                </a:tc>
                <a:extLst>
                  <a:ext uri="{0D108BD9-81ED-4DB2-BD59-A6C34878D82A}">
                    <a16:rowId xmlns:a16="http://schemas.microsoft.com/office/drawing/2014/main" val="2447934175"/>
                  </a:ext>
                </a:extLst>
              </a:tr>
              <a:tr h="446571">
                <a:tc>
                  <a:txBody>
                    <a:bodyPr/>
                    <a:lstStyle/>
                    <a:p>
                      <a:r>
                        <a:rPr lang="en-US" sz="1600" dirty="0" err="1"/>
                        <a:t>Gạo</a:t>
                      </a:r>
                      <a:r>
                        <a:rPr lang="en-US" sz="1600" baseline="0" dirty="0"/>
                        <a:t> </a:t>
                      </a:r>
                      <a:r>
                        <a:rPr lang="en-US" sz="1600" baseline="0" dirty="0" err="1"/>
                        <a:t>lứt</a:t>
                      </a:r>
                      <a:endParaRPr lang="en-US" sz="1600" dirty="0"/>
                    </a:p>
                  </a:txBody>
                  <a:tcPr/>
                </a:tc>
                <a:tc>
                  <a:txBody>
                    <a:bodyPr/>
                    <a:lstStyle/>
                    <a:p>
                      <a:r>
                        <a:rPr lang="en-US" sz="1600" dirty="0"/>
                        <a:t>3,0</a:t>
                      </a:r>
                    </a:p>
                  </a:txBody>
                  <a:tcPr/>
                </a:tc>
                <a:tc>
                  <a:txBody>
                    <a:bodyPr/>
                    <a:lstStyle/>
                    <a:p>
                      <a:r>
                        <a:rPr lang="en-US" sz="1600" dirty="0"/>
                        <a:t>Cam</a:t>
                      </a:r>
                    </a:p>
                  </a:txBody>
                  <a:tcPr/>
                </a:tc>
                <a:tc>
                  <a:txBody>
                    <a:bodyPr/>
                    <a:lstStyle/>
                    <a:p>
                      <a:r>
                        <a:rPr lang="en-US" sz="1600" dirty="0"/>
                        <a:t>1,4</a:t>
                      </a:r>
                    </a:p>
                  </a:txBody>
                  <a:tcPr/>
                </a:tc>
                <a:extLst>
                  <a:ext uri="{0D108BD9-81ED-4DB2-BD59-A6C34878D82A}">
                    <a16:rowId xmlns:a16="http://schemas.microsoft.com/office/drawing/2014/main" val="109921049"/>
                  </a:ext>
                </a:extLst>
              </a:tr>
              <a:tr h="446571">
                <a:tc>
                  <a:txBody>
                    <a:bodyPr/>
                    <a:lstStyle/>
                    <a:p>
                      <a:r>
                        <a:rPr lang="en-US" sz="1600" dirty="0" err="1"/>
                        <a:t>Ngô</a:t>
                      </a:r>
                      <a:endParaRPr lang="en-US" sz="1600" dirty="0"/>
                    </a:p>
                  </a:txBody>
                  <a:tcPr/>
                </a:tc>
                <a:tc>
                  <a:txBody>
                    <a:bodyPr/>
                    <a:lstStyle/>
                    <a:p>
                      <a:r>
                        <a:rPr lang="en-US" sz="1600" dirty="0"/>
                        <a:t>1,2</a:t>
                      </a:r>
                    </a:p>
                  </a:txBody>
                  <a:tcPr/>
                </a:tc>
                <a:tc>
                  <a:txBody>
                    <a:bodyPr/>
                    <a:lstStyle/>
                    <a:p>
                      <a:r>
                        <a:rPr lang="en-US" sz="1600" dirty="0" err="1"/>
                        <a:t>Sầu</a:t>
                      </a:r>
                      <a:r>
                        <a:rPr lang="en-US" sz="1600" baseline="0" dirty="0"/>
                        <a:t> </a:t>
                      </a:r>
                      <a:r>
                        <a:rPr lang="en-US" sz="1600" baseline="0" dirty="0" err="1"/>
                        <a:t>riêng</a:t>
                      </a:r>
                      <a:endParaRPr lang="en-US" sz="1600" dirty="0"/>
                    </a:p>
                  </a:txBody>
                  <a:tcPr/>
                </a:tc>
                <a:tc>
                  <a:txBody>
                    <a:bodyPr/>
                    <a:lstStyle/>
                    <a:p>
                      <a:r>
                        <a:rPr lang="en-US" sz="1600" dirty="0"/>
                        <a:t>1,4</a:t>
                      </a:r>
                    </a:p>
                  </a:txBody>
                  <a:tcPr/>
                </a:tc>
                <a:extLst>
                  <a:ext uri="{0D108BD9-81ED-4DB2-BD59-A6C34878D82A}">
                    <a16:rowId xmlns:a16="http://schemas.microsoft.com/office/drawing/2014/main" val="371469241"/>
                  </a:ext>
                </a:extLst>
              </a:tr>
              <a:tr h="446571">
                <a:tc>
                  <a:txBody>
                    <a:bodyPr/>
                    <a:lstStyle/>
                    <a:p>
                      <a:r>
                        <a:rPr lang="en-US" sz="1600" dirty="0" err="1"/>
                        <a:t>Gạo</a:t>
                      </a:r>
                      <a:r>
                        <a:rPr lang="en-US" sz="1600" baseline="0" dirty="0"/>
                        <a:t> </a:t>
                      </a:r>
                      <a:r>
                        <a:rPr lang="en-US" sz="1600" baseline="0" dirty="0" err="1"/>
                        <a:t>tẻ</a:t>
                      </a:r>
                      <a:r>
                        <a:rPr lang="en-US" sz="1600" baseline="0" dirty="0"/>
                        <a:t> </a:t>
                      </a:r>
                      <a:r>
                        <a:rPr lang="en-US" sz="1600" baseline="0" dirty="0" err="1"/>
                        <a:t>máy</a:t>
                      </a:r>
                      <a:endParaRPr lang="en-US" sz="1600" dirty="0"/>
                    </a:p>
                  </a:txBody>
                  <a:tcPr/>
                </a:tc>
                <a:tc>
                  <a:txBody>
                    <a:bodyPr/>
                    <a:lstStyle/>
                    <a:p>
                      <a:r>
                        <a:rPr lang="en-US" sz="1600" dirty="0"/>
                        <a:t>0,4</a:t>
                      </a:r>
                    </a:p>
                  </a:txBody>
                  <a:tcPr/>
                </a:tc>
                <a:tc>
                  <a:txBody>
                    <a:bodyPr/>
                    <a:lstStyle/>
                    <a:p>
                      <a:r>
                        <a:rPr lang="en-US" sz="1600" dirty="0" err="1"/>
                        <a:t>Mít</a:t>
                      </a:r>
                      <a:endParaRPr lang="en-US" sz="1600" dirty="0"/>
                    </a:p>
                  </a:txBody>
                  <a:tcPr/>
                </a:tc>
                <a:tc>
                  <a:txBody>
                    <a:bodyPr/>
                    <a:lstStyle/>
                    <a:p>
                      <a:r>
                        <a:rPr lang="en-US" sz="1600" dirty="0"/>
                        <a:t>1,2</a:t>
                      </a:r>
                    </a:p>
                  </a:txBody>
                  <a:tcPr/>
                </a:tc>
                <a:extLst>
                  <a:ext uri="{0D108BD9-81ED-4DB2-BD59-A6C34878D82A}">
                    <a16:rowId xmlns:a16="http://schemas.microsoft.com/office/drawing/2014/main" val="967140033"/>
                  </a:ext>
                </a:extLst>
              </a:tr>
              <a:tr h="446571">
                <a:tc>
                  <a:txBody>
                    <a:bodyPr/>
                    <a:lstStyle/>
                    <a:p>
                      <a:r>
                        <a:rPr lang="en-US" sz="1600" dirty="0" err="1"/>
                        <a:t>Cốm</a:t>
                      </a:r>
                      <a:r>
                        <a:rPr lang="en-US" sz="1600" baseline="0" dirty="0"/>
                        <a:t> </a:t>
                      </a:r>
                      <a:endParaRPr lang="en-US" sz="1600" dirty="0"/>
                    </a:p>
                  </a:txBody>
                  <a:tcPr/>
                </a:tc>
                <a:tc>
                  <a:txBody>
                    <a:bodyPr/>
                    <a:lstStyle/>
                    <a:p>
                      <a:r>
                        <a:rPr lang="en-US" sz="1600" dirty="0"/>
                        <a:t>0,6</a:t>
                      </a:r>
                    </a:p>
                  </a:txBody>
                  <a:tcPr/>
                </a:tc>
                <a:tc>
                  <a:txBody>
                    <a:bodyPr/>
                    <a:lstStyle/>
                    <a:p>
                      <a:r>
                        <a:rPr lang="en-US" sz="1600" dirty="0" err="1"/>
                        <a:t>Vải</a:t>
                      </a:r>
                      <a:endParaRPr lang="en-US" sz="1600" dirty="0"/>
                    </a:p>
                  </a:txBody>
                  <a:tcPr/>
                </a:tc>
                <a:tc>
                  <a:txBody>
                    <a:bodyPr/>
                    <a:lstStyle/>
                    <a:p>
                      <a:r>
                        <a:rPr lang="en-US" sz="1600" dirty="0"/>
                        <a:t>1,1</a:t>
                      </a:r>
                    </a:p>
                  </a:txBody>
                  <a:tcPr/>
                </a:tc>
                <a:extLst>
                  <a:ext uri="{0D108BD9-81ED-4DB2-BD59-A6C34878D82A}">
                    <a16:rowId xmlns:a16="http://schemas.microsoft.com/office/drawing/2014/main" val="258737697"/>
                  </a:ext>
                </a:extLst>
              </a:tr>
              <a:tr h="446571">
                <a:tc>
                  <a:txBody>
                    <a:bodyPr/>
                    <a:lstStyle/>
                    <a:p>
                      <a:r>
                        <a:rPr lang="en-US" sz="1600" dirty="0" err="1"/>
                        <a:t>Bột</a:t>
                      </a:r>
                      <a:r>
                        <a:rPr lang="en-US" sz="1600" baseline="0" dirty="0"/>
                        <a:t> </a:t>
                      </a:r>
                      <a:r>
                        <a:rPr lang="en-US" sz="1600" baseline="0" dirty="0" err="1"/>
                        <a:t>mỳ</a:t>
                      </a:r>
                      <a:endParaRPr lang="en-US" sz="1600" dirty="0"/>
                    </a:p>
                  </a:txBody>
                  <a:tcPr/>
                </a:tc>
                <a:tc>
                  <a:txBody>
                    <a:bodyPr/>
                    <a:lstStyle/>
                    <a:p>
                      <a:r>
                        <a:rPr lang="en-US" sz="1600" dirty="0"/>
                        <a:t>0,3</a:t>
                      </a:r>
                    </a:p>
                  </a:txBody>
                  <a:tcPr/>
                </a:tc>
                <a:tc>
                  <a:txBody>
                    <a:bodyPr/>
                    <a:lstStyle/>
                    <a:p>
                      <a:r>
                        <a:rPr lang="en-US" sz="1600" dirty="0" err="1"/>
                        <a:t>Nhãn</a:t>
                      </a:r>
                      <a:endParaRPr lang="en-US" sz="1600" dirty="0"/>
                    </a:p>
                  </a:txBody>
                  <a:tcPr/>
                </a:tc>
                <a:tc>
                  <a:txBody>
                    <a:bodyPr/>
                    <a:lstStyle/>
                    <a:p>
                      <a:r>
                        <a:rPr lang="en-US" sz="1600" dirty="0"/>
                        <a:t>1,0</a:t>
                      </a:r>
                    </a:p>
                  </a:txBody>
                  <a:tcPr/>
                </a:tc>
                <a:extLst>
                  <a:ext uri="{0D108BD9-81ED-4DB2-BD59-A6C34878D82A}">
                    <a16:rowId xmlns:a16="http://schemas.microsoft.com/office/drawing/2014/main" val="1625952827"/>
                  </a:ext>
                </a:extLst>
              </a:tr>
              <a:tr h="446571">
                <a:tc>
                  <a:txBody>
                    <a:bodyPr/>
                    <a:lstStyle/>
                    <a:p>
                      <a:r>
                        <a:rPr lang="en-US" sz="1600" dirty="0" err="1"/>
                        <a:t>Khoai</a:t>
                      </a:r>
                      <a:r>
                        <a:rPr lang="en-US" sz="1600" baseline="0" dirty="0"/>
                        <a:t> </a:t>
                      </a:r>
                      <a:r>
                        <a:rPr lang="en-US" sz="1600" baseline="0" dirty="0" err="1"/>
                        <a:t>lang</a:t>
                      </a:r>
                      <a:endParaRPr lang="en-US" sz="1600" dirty="0"/>
                    </a:p>
                  </a:txBody>
                  <a:tcPr/>
                </a:tc>
                <a:tc>
                  <a:txBody>
                    <a:bodyPr/>
                    <a:lstStyle/>
                    <a:p>
                      <a:r>
                        <a:rPr lang="en-US" sz="1600" dirty="0"/>
                        <a:t>1,3</a:t>
                      </a:r>
                    </a:p>
                  </a:txBody>
                  <a:tcPr/>
                </a:tc>
                <a:tc>
                  <a:txBody>
                    <a:bodyPr/>
                    <a:lstStyle/>
                    <a:p>
                      <a:r>
                        <a:rPr lang="en-US" sz="1600" dirty="0" err="1"/>
                        <a:t>Ổi</a:t>
                      </a:r>
                      <a:endParaRPr lang="en-US" sz="1600" dirty="0"/>
                    </a:p>
                  </a:txBody>
                  <a:tcPr/>
                </a:tc>
                <a:tc>
                  <a:txBody>
                    <a:bodyPr/>
                    <a:lstStyle/>
                    <a:p>
                      <a:r>
                        <a:rPr lang="en-US" sz="1600" dirty="0"/>
                        <a:t>6,0</a:t>
                      </a:r>
                    </a:p>
                  </a:txBody>
                  <a:tcPr/>
                </a:tc>
                <a:extLst>
                  <a:ext uri="{0D108BD9-81ED-4DB2-BD59-A6C34878D82A}">
                    <a16:rowId xmlns:a16="http://schemas.microsoft.com/office/drawing/2014/main" val="4200590937"/>
                  </a:ext>
                </a:extLst>
              </a:tr>
            </a:tbl>
          </a:graphicData>
        </a:graphic>
      </p:graphicFrame>
      <p:sp>
        <p:nvSpPr>
          <p:cNvPr id="7" name="Rectangle: Rounded Corners 3"/>
          <p:cNvSpPr/>
          <p:nvPr/>
        </p:nvSpPr>
        <p:spPr>
          <a:xfrm>
            <a:off x="4267200" y="59676"/>
            <a:ext cx="1714204"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Tăng</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cường</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chất</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xơ</a:t>
            </a:r>
            <a:endParaRPr lang="en-US" sz="1800" b="1" dirty="0">
              <a:ln w="0"/>
              <a:solidFill>
                <a:schemeClr val="tx1"/>
              </a:solidFill>
              <a:latin typeface="+mj-lt"/>
              <a:cs typeface="Times New Roman" panose="02020603050405020304" pitchFamily="18" charset="0"/>
            </a:endParaRPr>
          </a:p>
        </p:txBody>
      </p:sp>
      <p:sp>
        <p:nvSpPr>
          <p:cNvPr id="9" name="Rectangle: Rounded Corners 3"/>
          <p:cNvSpPr/>
          <p:nvPr/>
        </p:nvSpPr>
        <p:spPr>
          <a:xfrm>
            <a:off x="939764" y="4749850"/>
            <a:ext cx="4951965" cy="39364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Quả</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ít</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ngọt</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khoảng</a:t>
            </a:r>
            <a:r>
              <a:rPr lang="en-US" sz="1800" b="1" dirty="0">
                <a:ln w="0"/>
                <a:solidFill>
                  <a:schemeClr val="tx1"/>
                </a:solidFill>
                <a:latin typeface="+mj-lt"/>
                <a:cs typeface="Times New Roman" panose="02020603050405020304" pitchFamily="18" charset="0"/>
              </a:rPr>
              <a:t> 1 – 1,5 g </a:t>
            </a:r>
            <a:r>
              <a:rPr lang="en-US" sz="1800" b="1" dirty="0" err="1">
                <a:ln w="0"/>
                <a:solidFill>
                  <a:schemeClr val="tx1"/>
                </a:solidFill>
                <a:latin typeface="+mj-lt"/>
                <a:cs typeface="Times New Roman" panose="02020603050405020304" pitchFamily="18" charset="0"/>
              </a:rPr>
              <a:t>chất</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xơ</a:t>
            </a:r>
            <a:r>
              <a:rPr lang="en-US" sz="1800" b="1" dirty="0">
                <a:ln w="0"/>
                <a:solidFill>
                  <a:schemeClr val="tx1"/>
                </a:solidFill>
                <a:latin typeface="+mj-lt"/>
                <a:cs typeface="Times New Roman" panose="02020603050405020304" pitchFamily="18" charset="0"/>
              </a:rPr>
              <a:t>/100g</a:t>
            </a:r>
          </a:p>
        </p:txBody>
      </p:sp>
    </p:spTree>
    <p:extLst>
      <p:ext uri="{BB962C8B-B14F-4D97-AF65-F5344CB8AC3E}">
        <p14:creationId xmlns:p14="http://schemas.microsoft.com/office/powerpoint/2010/main" val="2060771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38</a:t>
            </a:fld>
            <a:endParaRPr lang="en"/>
          </a:p>
        </p:txBody>
      </p:sp>
      <p:sp>
        <p:nvSpPr>
          <p:cNvPr id="5" name="Title 1"/>
          <p:cNvSpPr>
            <a:spLocks noGrp="1"/>
          </p:cNvSpPr>
          <p:nvPr>
            <p:ph type="title"/>
          </p:nvPr>
        </p:nvSpPr>
        <p:spPr>
          <a:xfrm>
            <a:off x="458235" y="361950"/>
            <a:ext cx="5915025" cy="314283"/>
          </a:xfrm>
        </p:spPr>
        <p:txBody>
          <a:bodyPr rtlCol="0">
            <a:normAutofit fontScale="90000"/>
          </a:bodyPr>
          <a:lstStyle/>
          <a:p>
            <a:pPr>
              <a:defRPr/>
            </a:pPr>
            <a:r>
              <a:rPr lang="en-US" b="1" dirty="0">
                <a:latin typeface="+mj-lt"/>
                <a:cs typeface="Times New Roman" panose="02020603050405020304" pitchFamily="18" charset="0"/>
              </a:rPr>
              <a:t>3. </a:t>
            </a:r>
            <a:r>
              <a:rPr lang="en-US" b="1" dirty="0" err="1">
                <a:latin typeface="+mj-lt"/>
                <a:cs typeface="Times New Roman" panose="02020603050405020304" pitchFamily="18" charset="0"/>
              </a:rPr>
              <a:t>Lựa</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72307635"/>
              </p:ext>
            </p:extLst>
          </p:nvPr>
        </p:nvGraphicFramePr>
        <p:xfrm>
          <a:off x="228597" y="819149"/>
          <a:ext cx="6400803" cy="3593250"/>
        </p:xfrm>
        <a:graphic>
          <a:graphicData uri="http://schemas.openxmlformats.org/drawingml/2006/table">
            <a:tbl>
              <a:tblPr firstRow="1" bandRow="1">
                <a:tableStyleId>{30905850-DA82-4F7D-B1E8-8B3E4BB2DB8A}</a:tableStyleId>
              </a:tblPr>
              <a:tblGrid>
                <a:gridCol w="1250734">
                  <a:extLst>
                    <a:ext uri="{9D8B030D-6E8A-4147-A177-3AD203B41FA5}">
                      <a16:colId xmlns:a16="http://schemas.microsoft.com/office/drawing/2014/main" val="3270721766"/>
                    </a:ext>
                  </a:extLst>
                </a:gridCol>
                <a:gridCol w="1692166">
                  <a:extLst>
                    <a:ext uri="{9D8B030D-6E8A-4147-A177-3AD203B41FA5}">
                      <a16:colId xmlns:a16="http://schemas.microsoft.com/office/drawing/2014/main" val="676638154"/>
                    </a:ext>
                  </a:extLst>
                </a:gridCol>
                <a:gridCol w="1670291">
                  <a:extLst>
                    <a:ext uri="{9D8B030D-6E8A-4147-A177-3AD203B41FA5}">
                      <a16:colId xmlns:a16="http://schemas.microsoft.com/office/drawing/2014/main" val="1792779803"/>
                    </a:ext>
                  </a:extLst>
                </a:gridCol>
                <a:gridCol w="1787612">
                  <a:extLst>
                    <a:ext uri="{9D8B030D-6E8A-4147-A177-3AD203B41FA5}">
                      <a16:colId xmlns:a16="http://schemas.microsoft.com/office/drawing/2014/main" val="3543861627"/>
                    </a:ext>
                  </a:extLst>
                </a:gridCol>
              </a:tblGrid>
              <a:tr h="807596">
                <a:tc>
                  <a:txBody>
                    <a:bodyPr/>
                    <a:lstStyle/>
                    <a:p>
                      <a:pPr algn="ctr"/>
                      <a:r>
                        <a:rPr lang="en-US" sz="1600" b="1" dirty="0" err="1"/>
                        <a:t>Tên</a:t>
                      </a:r>
                      <a:r>
                        <a:rPr lang="en-US" sz="1600" b="1" baseline="0" dirty="0"/>
                        <a:t> </a:t>
                      </a:r>
                      <a:r>
                        <a:rPr lang="en-US" sz="1600" b="1" baseline="0" dirty="0" err="1"/>
                        <a:t>thực</a:t>
                      </a:r>
                      <a:r>
                        <a:rPr lang="en-US" sz="1600" b="1" baseline="0" dirty="0"/>
                        <a:t> </a:t>
                      </a:r>
                      <a:r>
                        <a:rPr lang="en-US" sz="1600" b="1" baseline="0" dirty="0" err="1"/>
                        <a:t>phẩm</a:t>
                      </a:r>
                      <a:endParaRPr lang="en-US" sz="1600" b="1" dirty="0"/>
                    </a:p>
                  </a:txBody>
                  <a:tcPr anchor="ctr"/>
                </a:tc>
                <a:tc>
                  <a:txBody>
                    <a:bodyPr/>
                    <a:lstStyle/>
                    <a:p>
                      <a:pPr algn="ctr"/>
                      <a:r>
                        <a:rPr lang="en-US" sz="1600" b="1" dirty="0" err="1"/>
                        <a:t>Lượng</a:t>
                      </a:r>
                      <a:r>
                        <a:rPr lang="en-US" sz="1600" b="1" baseline="0" dirty="0"/>
                        <a:t> </a:t>
                      </a:r>
                      <a:r>
                        <a:rPr lang="en-US" sz="1600" b="1" baseline="0" dirty="0" err="1"/>
                        <a:t>chất</a:t>
                      </a:r>
                      <a:r>
                        <a:rPr lang="en-US" sz="1600" b="1" baseline="0" dirty="0"/>
                        <a:t> </a:t>
                      </a:r>
                      <a:r>
                        <a:rPr lang="en-US" sz="1600" b="1" baseline="0" dirty="0" err="1"/>
                        <a:t>xơ</a:t>
                      </a:r>
                      <a:r>
                        <a:rPr lang="en-US" sz="1600" b="1" baseline="0" dirty="0"/>
                        <a:t> </a:t>
                      </a:r>
                      <a:r>
                        <a:rPr lang="en-US" sz="1600" b="1" baseline="0" dirty="0" err="1"/>
                        <a:t>trong</a:t>
                      </a:r>
                      <a:r>
                        <a:rPr lang="en-US" sz="1600" b="1" baseline="0" dirty="0"/>
                        <a:t> 100g </a:t>
                      </a:r>
                      <a:r>
                        <a:rPr lang="en-US" sz="1600" b="1" baseline="0" dirty="0" err="1"/>
                        <a:t>thực</a:t>
                      </a:r>
                      <a:r>
                        <a:rPr lang="en-US" sz="1600" b="1" baseline="0" dirty="0"/>
                        <a:t> </a:t>
                      </a:r>
                      <a:r>
                        <a:rPr lang="en-US" sz="1600" b="1" baseline="0" dirty="0" err="1"/>
                        <a:t>phẩm</a:t>
                      </a:r>
                      <a:endParaRPr lang="en-US" sz="1600" b="1" dirty="0"/>
                    </a:p>
                  </a:txBody>
                  <a:tcPr anchor="ctr"/>
                </a:tc>
                <a:tc>
                  <a:txBody>
                    <a:bodyPr/>
                    <a:lstStyle/>
                    <a:p>
                      <a:pPr algn="ctr"/>
                      <a:r>
                        <a:rPr lang="en-US" sz="1600" b="1" dirty="0" err="1"/>
                        <a:t>Tên</a:t>
                      </a:r>
                      <a:r>
                        <a:rPr lang="en-US" sz="1600" b="1" baseline="0" dirty="0"/>
                        <a:t> </a:t>
                      </a:r>
                      <a:r>
                        <a:rPr lang="en-US" sz="1600" b="1" baseline="0" dirty="0" err="1"/>
                        <a:t>thực</a:t>
                      </a:r>
                      <a:r>
                        <a:rPr lang="en-US" sz="1600" b="1" baseline="0" dirty="0"/>
                        <a:t> </a:t>
                      </a:r>
                      <a:r>
                        <a:rPr lang="en-US" sz="1600" b="1" baseline="0" dirty="0" err="1"/>
                        <a:t>phẩm</a:t>
                      </a:r>
                      <a:endParaRPr lang="en-US" sz="1600" b="1" dirty="0"/>
                    </a:p>
                  </a:txBody>
                  <a:tcPr anchor="ctr"/>
                </a:tc>
                <a:tc>
                  <a:txBody>
                    <a:bodyPr/>
                    <a:lstStyle/>
                    <a:p>
                      <a:pPr algn="ctr"/>
                      <a:r>
                        <a:rPr lang="en-US" sz="1600" b="1" dirty="0" err="1"/>
                        <a:t>Lượng</a:t>
                      </a:r>
                      <a:r>
                        <a:rPr lang="en-US" sz="1600" b="1" baseline="0" dirty="0"/>
                        <a:t> </a:t>
                      </a:r>
                      <a:r>
                        <a:rPr lang="en-US" sz="1600" b="1" baseline="0" dirty="0" err="1"/>
                        <a:t>chất</a:t>
                      </a:r>
                      <a:r>
                        <a:rPr lang="en-US" sz="1600" b="1" baseline="0" dirty="0"/>
                        <a:t> </a:t>
                      </a:r>
                      <a:r>
                        <a:rPr lang="en-US" sz="1600" b="1" baseline="0" dirty="0" err="1"/>
                        <a:t>xơ</a:t>
                      </a:r>
                      <a:r>
                        <a:rPr lang="en-US" sz="1600" b="1" baseline="0" dirty="0"/>
                        <a:t> </a:t>
                      </a:r>
                      <a:r>
                        <a:rPr lang="en-US" sz="1600" b="1" baseline="0" dirty="0" err="1"/>
                        <a:t>trong</a:t>
                      </a:r>
                      <a:r>
                        <a:rPr lang="en-US" sz="1600" b="1" baseline="0" dirty="0"/>
                        <a:t> 100g </a:t>
                      </a:r>
                      <a:r>
                        <a:rPr lang="en-US" sz="1600" b="1" baseline="0" dirty="0" err="1"/>
                        <a:t>thực</a:t>
                      </a:r>
                      <a:r>
                        <a:rPr lang="en-US" sz="1600" b="1" baseline="0" dirty="0"/>
                        <a:t> </a:t>
                      </a:r>
                      <a:r>
                        <a:rPr lang="en-US" sz="1600" b="1" baseline="0" dirty="0" err="1"/>
                        <a:t>phẩm</a:t>
                      </a:r>
                      <a:endParaRPr lang="en-US" sz="1600" b="1" dirty="0"/>
                    </a:p>
                  </a:txBody>
                  <a:tcPr anchor="ctr"/>
                </a:tc>
                <a:extLst>
                  <a:ext uri="{0D108BD9-81ED-4DB2-BD59-A6C34878D82A}">
                    <a16:rowId xmlns:a16="http://schemas.microsoft.com/office/drawing/2014/main" val="4192170936"/>
                  </a:ext>
                </a:extLst>
              </a:tr>
              <a:tr h="438234">
                <a:tc>
                  <a:txBody>
                    <a:bodyPr/>
                    <a:lstStyle/>
                    <a:p>
                      <a:r>
                        <a:rPr lang="en-US" sz="1600" dirty="0"/>
                        <a:t>Rau</a:t>
                      </a:r>
                      <a:r>
                        <a:rPr lang="en-US" sz="1600" baseline="0" dirty="0"/>
                        <a:t> </a:t>
                      </a:r>
                      <a:r>
                        <a:rPr lang="en-US" sz="1600" baseline="0" dirty="0" err="1"/>
                        <a:t>má</a:t>
                      </a:r>
                      <a:endParaRPr lang="en-US" sz="1600" dirty="0"/>
                    </a:p>
                  </a:txBody>
                  <a:tcPr/>
                </a:tc>
                <a:tc>
                  <a:txBody>
                    <a:bodyPr/>
                    <a:lstStyle/>
                    <a:p>
                      <a:r>
                        <a:rPr lang="en-US" sz="1600" dirty="0"/>
                        <a:t>4,5</a:t>
                      </a:r>
                    </a:p>
                  </a:txBody>
                  <a:tcPr/>
                </a:tc>
                <a:tc>
                  <a:txBody>
                    <a:bodyPr/>
                    <a:lstStyle/>
                    <a:p>
                      <a:r>
                        <a:rPr lang="en-US" sz="1600" dirty="0"/>
                        <a:t>Rau </a:t>
                      </a:r>
                      <a:r>
                        <a:rPr lang="en-US" sz="1600" dirty="0" err="1"/>
                        <a:t>dền</a:t>
                      </a:r>
                      <a:endParaRPr lang="en-US" sz="1600" dirty="0"/>
                    </a:p>
                  </a:txBody>
                  <a:tcPr/>
                </a:tc>
                <a:tc>
                  <a:txBody>
                    <a:bodyPr/>
                    <a:lstStyle/>
                    <a:p>
                      <a:r>
                        <a:rPr lang="en-US" sz="1600" dirty="0"/>
                        <a:t>1,6</a:t>
                      </a:r>
                    </a:p>
                  </a:txBody>
                  <a:tcPr/>
                </a:tc>
                <a:extLst>
                  <a:ext uri="{0D108BD9-81ED-4DB2-BD59-A6C34878D82A}">
                    <a16:rowId xmlns:a16="http://schemas.microsoft.com/office/drawing/2014/main" val="2447934175"/>
                  </a:ext>
                </a:extLst>
              </a:tr>
              <a:tr h="438234">
                <a:tc>
                  <a:txBody>
                    <a:bodyPr/>
                    <a:lstStyle/>
                    <a:p>
                      <a:r>
                        <a:rPr lang="en-US" sz="1600" dirty="0"/>
                        <a:t>Rau </a:t>
                      </a:r>
                      <a:r>
                        <a:rPr lang="en-US" sz="1600" dirty="0" err="1"/>
                        <a:t>ngót</a:t>
                      </a:r>
                      <a:endParaRPr lang="en-US" sz="1600" dirty="0"/>
                    </a:p>
                  </a:txBody>
                  <a:tcPr/>
                </a:tc>
                <a:tc>
                  <a:txBody>
                    <a:bodyPr/>
                    <a:lstStyle/>
                    <a:p>
                      <a:r>
                        <a:rPr lang="en-US" sz="1600" dirty="0"/>
                        <a:t>2,5</a:t>
                      </a:r>
                    </a:p>
                  </a:txBody>
                  <a:tcPr/>
                </a:tc>
                <a:tc>
                  <a:txBody>
                    <a:bodyPr/>
                    <a:lstStyle/>
                    <a:p>
                      <a:r>
                        <a:rPr lang="en-US" sz="1600" dirty="0"/>
                        <a:t>Rau </a:t>
                      </a:r>
                      <a:r>
                        <a:rPr lang="en-US" sz="1600" dirty="0" err="1"/>
                        <a:t>đay</a:t>
                      </a:r>
                      <a:endParaRPr lang="en-US" sz="1600" dirty="0"/>
                    </a:p>
                  </a:txBody>
                  <a:tcPr/>
                </a:tc>
                <a:tc>
                  <a:txBody>
                    <a:bodyPr/>
                    <a:lstStyle/>
                    <a:p>
                      <a:r>
                        <a:rPr lang="en-US" sz="1600" dirty="0"/>
                        <a:t>1,5</a:t>
                      </a:r>
                    </a:p>
                  </a:txBody>
                  <a:tcPr/>
                </a:tc>
                <a:extLst>
                  <a:ext uri="{0D108BD9-81ED-4DB2-BD59-A6C34878D82A}">
                    <a16:rowId xmlns:a16="http://schemas.microsoft.com/office/drawing/2014/main" val="109921049"/>
                  </a:ext>
                </a:extLst>
              </a:tr>
              <a:tr h="568308">
                <a:tc>
                  <a:txBody>
                    <a:bodyPr/>
                    <a:lstStyle/>
                    <a:p>
                      <a:r>
                        <a:rPr lang="en-US" sz="1600" dirty="0"/>
                        <a:t>Rau </a:t>
                      </a:r>
                      <a:r>
                        <a:rPr lang="en-US" sz="1600" dirty="0" err="1"/>
                        <a:t>mồng</a:t>
                      </a:r>
                      <a:r>
                        <a:rPr lang="en-US" sz="1600" baseline="0" dirty="0"/>
                        <a:t> </a:t>
                      </a:r>
                      <a:r>
                        <a:rPr lang="en-US" sz="1600" baseline="0" dirty="0" err="1"/>
                        <a:t>tơi</a:t>
                      </a:r>
                      <a:endParaRPr lang="en-US" sz="1600" dirty="0"/>
                    </a:p>
                  </a:txBody>
                  <a:tcPr/>
                </a:tc>
                <a:tc>
                  <a:txBody>
                    <a:bodyPr/>
                    <a:lstStyle/>
                    <a:p>
                      <a:r>
                        <a:rPr lang="en-US" sz="1600" dirty="0"/>
                        <a:t>2,5</a:t>
                      </a:r>
                    </a:p>
                  </a:txBody>
                  <a:tcPr/>
                </a:tc>
                <a:tc>
                  <a:txBody>
                    <a:bodyPr/>
                    <a:lstStyle/>
                    <a:p>
                      <a:r>
                        <a:rPr lang="en-US" sz="1600" dirty="0"/>
                        <a:t>Rau </a:t>
                      </a:r>
                      <a:r>
                        <a:rPr lang="en-US" sz="1600" dirty="0" err="1"/>
                        <a:t>lang</a:t>
                      </a:r>
                      <a:endParaRPr lang="en-US" sz="1600" dirty="0"/>
                    </a:p>
                  </a:txBody>
                  <a:tcPr/>
                </a:tc>
                <a:tc>
                  <a:txBody>
                    <a:bodyPr/>
                    <a:lstStyle/>
                    <a:p>
                      <a:r>
                        <a:rPr lang="en-US" sz="1600" dirty="0"/>
                        <a:t>1,4</a:t>
                      </a:r>
                    </a:p>
                  </a:txBody>
                  <a:tcPr/>
                </a:tc>
                <a:extLst>
                  <a:ext uri="{0D108BD9-81ED-4DB2-BD59-A6C34878D82A}">
                    <a16:rowId xmlns:a16="http://schemas.microsoft.com/office/drawing/2014/main" val="371469241"/>
                  </a:ext>
                </a:extLst>
              </a:tr>
              <a:tr h="438234">
                <a:tc>
                  <a:txBody>
                    <a:bodyPr/>
                    <a:lstStyle/>
                    <a:p>
                      <a:r>
                        <a:rPr lang="en-US" sz="1600" dirty="0" err="1"/>
                        <a:t>Cải</a:t>
                      </a:r>
                      <a:r>
                        <a:rPr lang="en-US" sz="1600" baseline="0" dirty="0"/>
                        <a:t> </a:t>
                      </a:r>
                      <a:r>
                        <a:rPr lang="en-US" sz="1600" baseline="0" dirty="0" err="1"/>
                        <a:t>cúc</a:t>
                      </a:r>
                      <a:endParaRPr lang="en-US" sz="1600" dirty="0"/>
                    </a:p>
                  </a:txBody>
                  <a:tcPr/>
                </a:tc>
                <a:tc>
                  <a:txBody>
                    <a:bodyPr/>
                    <a:lstStyle/>
                    <a:p>
                      <a:r>
                        <a:rPr lang="en-US" sz="1600" dirty="0"/>
                        <a:t>2</a:t>
                      </a:r>
                    </a:p>
                  </a:txBody>
                  <a:tcPr/>
                </a:tc>
                <a:tc>
                  <a:txBody>
                    <a:bodyPr/>
                    <a:lstStyle/>
                    <a:p>
                      <a:r>
                        <a:rPr lang="en-US" sz="1600" dirty="0"/>
                        <a:t>Rau </a:t>
                      </a:r>
                      <a:r>
                        <a:rPr lang="en-US" sz="1600" dirty="0" err="1"/>
                        <a:t>muống</a:t>
                      </a:r>
                      <a:endParaRPr lang="en-US" sz="1600" dirty="0"/>
                    </a:p>
                  </a:txBody>
                  <a:tcPr/>
                </a:tc>
                <a:tc>
                  <a:txBody>
                    <a:bodyPr/>
                    <a:lstStyle/>
                    <a:p>
                      <a:r>
                        <a:rPr lang="en-US" sz="1600" dirty="0"/>
                        <a:t>1,0</a:t>
                      </a:r>
                    </a:p>
                  </a:txBody>
                  <a:tcPr/>
                </a:tc>
                <a:extLst>
                  <a:ext uri="{0D108BD9-81ED-4DB2-BD59-A6C34878D82A}">
                    <a16:rowId xmlns:a16="http://schemas.microsoft.com/office/drawing/2014/main" val="967140033"/>
                  </a:ext>
                </a:extLst>
              </a:tr>
              <a:tr h="438234">
                <a:tc>
                  <a:txBody>
                    <a:bodyPr/>
                    <a:lstStyle/>
                    <a:p>
                      <a:r>
                        <a:rPr lang="en-US" sz="1600" dirty="0"/>
                        <a:t>Rau </a:t>
                      </a:r>
                      <a:r>
                        <a:rPr lang="en-US" sz="1600" dirty="0" err="1"/>
                        <a:t>sam</a:t>
                      </a:r>
                      <a:endParaRPr lang="en-US" sz="1600" dirty="0"/>
                    </a:p>
                  </a:txBody>
                  <a:tcPr/>
                </a:tc>
                <a:tc>
                  <a:txBody>
                    <a:bodyPr/>
                    <a:lstStyle/>
                    <a:p>
                      <a:r>
                        <a:rPr lang="en-US" sz="1600" dirty="0"/>
                        <a:t>0,7</a:t>
                      </a:r>
                    </a:p>
                  </a:txBody>
                  <a:tcPr/>
                </a:tc>
                <a:tc>
                  <a:txBody>
                    <a:bodyPr/>
                    <a:lstStyle/>
                    <a:p>
                      <a:r>
                        <a:rPr lang="en-US" sz="1600" dirty="0" err="1"/>
                        <a:t>Bí</a:t>
                      </a:r>
                      <a:r>
                        <a:rPr lang="en-US" sz="1600" baseline="0" dirty="0"/>
                        <a:t> </a:t>
                      </a:r>
                      <a:r>
                        <a:rPr lang="en-US" sz="1600" baseline="0" dirty="0" err="1"/>
                        <a:t>xanh</a:t>
                      </a:r>
                      <a:endParaRPr lang="en-US" sz="1600" dirty="0"/>
                    </a:p>
                  </a:txBody>
                  <a:tcPr/>
                </a:tc>
                <a:tc>
                  <a:txBody>
                    <a:bodyPr/>
                    <a:lstStyle/>
                    <a:p>
                      <a:r>
                        <a:rPr lang="en-US" sz="1600" dirty="0"/>
                        <a:t>1,0</a:t>
                      </a:r>
                    </a:p>
                  </a:txBody>
                  <a:tcPr/>
                </a:tc>
                <a:extLst>
                  <a:ext uri="{0D108BD9-81ED-4DB2-BD59-A6C34878D82A}">
                    <a16:rowId xmlns:a16="http://schemas.microsoft.com/office/drawing/2014/main" val="258737697"/>
                  </a:ext>
                </a:extLst>
              </a:tr>
              <a:tr h="438234">
                <a:tc>
                  <a:txBody>
                    <a:bodyPr/>
                    <a:lstStyle/>
                    <a:p>
                      <a:r>
                        <a:rPr lang="en-US" sz="1600" dirty="0" err="1"/>
                        <a:t>Đậu</a:t>
                      </a:r>
                      <a:r>
                        <a:rPr lang="en-US" sz="1600" baseline="0" dirty="0"/>
                        <a:t> </a:t>
                      </a:r>
                      <a:r>
                        <a:rPr lang="en-US" sz="1600" baseline="0" dirty="0" err="1"/>
                        <a:t>đũa</a:t>
                      </a:r>
                      <a:endParaRPr lang="en-US" sz="1600" dirty="0"/>
                    </a:p>
                  </a:txBody>
                  <a:tcPr/>
                </a:tc>
                <a:tc>
                  <a:txBody>
                    <a:bodyPr/>
                    <a:lstStyle/>
                    <a:p>
                      <a:r>
                        <a:rPr lang="en-US" sz="1600" dirty="0"/>
                        <a:t>4,3</a:t>
                      </a:r>
                    </a:p>
                  </a:txBody>
                  <a:tcPr/>
                </a:tc>
                <a:tc>
                  <a:txBody>
                    <a:bodyPr/>
                    <a:lstStyle/>
                    <a:p>
                      <a:r>
                        <a:rPr lang="en-US" sz="1600" dirty="0" err="1"/>
                        <a:t>Đậu</a:t>
                      </a:r>
                      <a:r>
                        <a:rPr lang="en-US" sz="1600" baseline="0" dirty="0"/>
                        <a:t> </a:t>
                      </a:r>
                      <a:r>
                        <a:rPr lang="en-US" sz="1600" baseline="0" dirty="0" err="1"/>
                        <a:t>đen</a:t>
                      </a:r>
                      <a:endParaRPr lang="en-US" sz="1600" dirty="0"/>
                    </a:p>
                  </a:txBody>
                  <a:tcPr/>
                </a:tc>
                <a:tc>
                  <a:txBody>
                    <a:bodyPr/>
                    <a:lstStyle/>
                    <a:p>
                      <a:r>
                        <a:rPr lang="en-US" sz="1600" dirty="0"/>
                        <a:t>4,0</a:t>
                      </a:r>
                    </a:p>
                  </a:txBody>
                  <a:tcPr/>
                </a:tc>
                <a:extLst>
                  <a:ext uri="{0D108BD9-81ED-4DB2-BD59-A6C34878D82A}">
                    <a16:rowId xmlns:a16="http://schemas.microsoft.com/office/drawing/2014/main" val="1527164963"/>
                  </a:ext>
                </a:extLst>
              </a:tr>
            </a:tbl>
          </a:graphicData>
        </a:graphic>
      </p:graphicFrame>
      <p:sp>
        <p:nvSpPr>
          <p:cNvPr id="7" name="Rectangle: Rounded Corners 3"/>
          <p:cNvSpPr/>
          <p:nvPr/>
        </p:nvSpPr>
        <p:spPr>
          <a:xfrm>
            <a:off x="4267200" y="59676"/>
            <a:ext cx="1714204"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Tăng</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cường</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chất</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xơ</a:t>
            </a:r>
            <a:endParaRPr lang="en-US" sz="1800" b="1" dirty="0">
              <a:ln w="0"/>
              <a:solidFill>
                <a:schemeClr val="tx1"/>
              </a:solidFill>
              <a:latin typeface="+mj-lt"/>
              <a:cs typeface="Times New Roman" panose="02020603050405020304" pitchFamily="18" charset="0"/>
            </a:endParaRPr>
          </a:p>
        </p:txBody>
      </p:sp>
      <p:sp>
        <p:nvSpPr>
          <p:cNvPr id="6" name="Rectangle: Rounded Corners 3"/>
          <p:cNvSpPr/>
          <p:nvPr/>
        </p:nvSpPr>
        <p:spPr>
          <a:xfrm>
            <a:off x="939764" y="4489846"/>
            <a:ext cx="4951965"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a:ln w="0"/>
                <a:solidFill>
                  <a:schemeClr val="tx1"/>
                </a:solidFill>
                <a:latin typeface="+mj-lt"/>
                <a:cs typeface="Times New Roman" panose="02020603050405020304" pitchFamily="18" charset="0"/>
              </a:rPr>
              <a:t>Rau </a:t>
            </a:r>
            <a:r>
              <a:rPr lang="en-US" sz="1800" b="1" dirty="0" err="1">
                <a:ln w="0"/>
                <a:solidFill>
                  <a:schemeClr val="tx1"/>
                </a:solidFill>
                <a:latin typeface="+mj-lt"/>
                <a:cs typeface="Times New Roman" panose="02020603050405020304" pitchFamily="18" charset="0"/>
              </a:rPr>
              <a:t>lá</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củ</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khoảng</a:t>
            </a:r>
            <a:r>
              <a:rPr lang="en-US" sz="1800" b="1" dirty="0">
                <a:ln w="0"/>
                <a:solidFill>
                  <a:schemeClr val="tx1"/>
                </a:solidFill>
                <a:latin typeface="+mj-lt"/>
                <a:cs typeface="Times New Roman" panose="02020603050405020304" pitchFamily="18" charset="0"/>
              </a:rPr>
              <a:t> 1,5 – 2 g </a:t>
            </a:r>
            <a:r>
              <a:rPr lang="en-US" sz="1800" b="1" dirty="0" err="1">
                <a:ln w="0"/>
                <a:solidFill>
                  <a:schemeClr val="tx1"/>
                </a:solidFill>
                <a:latin typeface="+mj-lt"/>
                <a:cs typeface="Times New Roman" panose="02020603050405020304" pitchFamily="18" charset="0"/>
              </a:rPr>
              <a:t>chất</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xơ</a:t>
            </a:r>
            <a:r>
              <a:rPr lang="en-US" sz="1800" b="1" dirty="0">
                <a:ln w="0"/>
                <a:solidFill>
                  <a:schemeClr val="tx1"/>
                </a:solidFill>
                <a:latin typeface="+mj-lt"/>
                <a:cs typeface="Times New Roman" panose="02020603050405020304" pitchFamily="18" charset="0"/>
              </a:rPr>
              <a:t>/100g</a:t>
            </a:r>
          </a:p>
        </p:txBody>
      </p:sp>
    </p:spTree>
    <p:extLst>
      <p:ext uri="{BB962C8B-B14F-4D97-AF65-F5344CB8AC3E}">
        <p14:creationId xmlns:p14="http://schemas.microsoft.com/office/powerpoint/2010/main" val="1446356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514351"/>
            <a:ext cx="5915025" cy="563464"/>
          </a:xfrm>
        </p:spPr>
        <p:txBody>
          <a:bodyPr rtlCol="0">
            <a:normAutofit/>
          </a:bodyPr>
          <a:lstStyle/>
          <a:p>
            <a:pPr>
              <a:defRPr/>
            </a:pPr>
            <a:r>
              <a:rPr lang="en-US" b="1" dirty="0" err="1">
                <a:latin typeface="+mj-lt"/>
                <a:cs typeface="Times New Roman" panose="02020603050405020304" pitchFamily="18" charset="0"/>
              </a:rPr>
              <a:t>Phương</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pháp</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chế</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biến</a:t>
            </a:r>
            <a:endParaRPr lang="en-US" b="1" dirty="0">
              <a:latin typeface="+mj-lt"/>
              <a:cs typeface="Times New Roman" panose="02020603050405020304" pitchFamily="18" charset="0"/>
            </a:endParaRPr>
          </a:p>
        </p:txBody>
      </p:sp>
      <p:pic>
        <p:nvPicPr>
          <p:cNvPr id="28675"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1755" y="1945779"/>
            <a:ext cx="934046" cy="934938"/>
          </a:xfrm>
        </p:spPr>
      </p:pic>
      <p:pic>
        <p:nvPicPr>
          <p:cNvPr id="2867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202" y="2065438"/>
            <a:ext cx="1473398" cy="9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0" descr="A picture containing food, plate, dish, meal&#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2952155"/>
            <a:ext cx="1376958" cy="105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2" descr="A picture containing cooked&#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155" y="3000375"/>
            <a:ext cx="1387673" cy="10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4" descr="A picture containing bowl, vegetable, pan, plant&#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l="13953"/>
          <a:stretch>
            <a:fillRect/>
          </a:stretch>
        </p:blipFill>
        <p:spPr bwMode="auto">
          <a:xfrm>
            <a:off x="5190829" y="3045916"/>
            <a:ext cx="138767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6" descr="A picture containing food, dish, meat, kabob&#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0633" y="1971676"/>
            <a:ext cx="1473398" cy="9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216" y="1924348"/>
            <a:ext cx="1601986"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a:cxnSpLocks/>
          </p:cNvCxnSpPr>
          <p:nvPr/>
        </p:nvCxnSpPr>
        <p:spPr>
          <a:xfrm>
            <a:off x="3540622" y="1272482"/>
            <a:ext cx="0" cy="2729805"/>
          </a:xfrm>
          <a:prstGeom prst="line">
            <a:avLst/>
          </a:prstGeom>
          <a:ln w="19050"/>
        </p:spPr>
        <p:style>
          <a:lnRef idx="1">
            <a:schemeClr val="dk1"/>
          </a:lnRef>
          <a:fillRef idx="0">
            <a:schemeClr val="dk1"/>
          </a:fillRef>
          <a:effectRef idx="0">
            <a:schemeClr val="dk1"/>
          </a:effectRef>
          <a:fontRef idx="minor">
            <a:schemeClr val="tx1"/>
          </a:fontRef>
        </p:style>
      </p:cxnSp>
      <p:sp>
        <p:nvSpPr>
          <p:cNvPr id="13" name="Rectangle: Rounded Corners 3"/>
          <p:cNvSpPr/>
          <p:nvPr/>
        </p:nvSpPr>
        <p:spPr>
          <a:xfrm>
            <a:off x="990601" y="1197471"/>
            <a:ext cx="1714204"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Tăng</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cường</a:t>
            </a:r>
            <a:endParaRPr lang="en-US" sz="1800" b="1" dirty="0">
              <a:ln w="0"/>
              <a:solidFill>
                <a:schemeClr val="tx1"/>
              </a:solidFill>
              <a:latin typeface="+mj-lt"/>
              <a:cs typeface="Times New Roman" panose="02020603050405020304" pitchFamily="18" charset="0"/>
            </a:endParaRPr>
          </a:p>
        </p:txBody>
      </p:sp>
      <p:sp>
        <p:nvSpPr>
          <p:cNvPr id="14" name="Rectangle: Rounded Corners 4"/>
          <p:cNvSpPr/>
          <p:nvPr/>
        </p:nvSpPr>
        <p:spPr>
          <a:xfrm>
            <a:off x="4191239" y="1171575"/>
            <a:ext cx="1363922"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endParaRPr lang="en-US" sz="1800" b="1" dirty="0">
              <a:ln w="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14477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title"/>
          </p:nvPr>
        </p:nvSpPr>
        <p:spPr>
          <a:xfrm>
            <a:off x="285750" y="285750"/>
            <a:ext cx="6172200" cy="457200"/>
          </a:xfrm>
          <a:prstGeom prst="rect">
            <a:avLst/>
          </a:prstGeom>
        </p:spPr>
        <p:txBody>
          <a:bodyPr spcFirstLastPara="1" wrap="square" lIns="0" tIns="0" rIns="0" bIns="0" anchor="b" anchorCtr="0">
            <a:noAutofit/>
          </a:bodyPr>
          <a:lstStyle/>
          <a:p>
            <a:r>
              <a:rPr lang="en-US" dirty="0">
                <a:solidFill>
                  <a:schemeClr val="tx2">
                    <a:lumMod val="10000"/>
                  </a:schemeClr>
                </a:solidFill>
                <a:latin typeface="+mj-lt"/>
              </a:rPr>
              <a:t>1. Thừa cân, béo phì là gì?</a:t>
            </a:r>
          </a:p>
        </p:txBody>
      </p:sp>
      <p:sp>
        <p:nvSpPr>
          <p:cNvPr id="317" name="Google Shape;317;p15"/>
          <p:cNvSpPr txBox="1">
            <a:spLocks noGrp="1"/>
          </p:cNvSpPr>
          <p:nvPr>
            <p:ph type="body" idx="1"/>
          </p:nvPr>
        </p:nvSpPr>
        <p:spPr>
          <a:xfrm>
            <a:off x="285750" y="889891"/>
            <a:ext cx="6457950" cy="1675580"/>
          </a:xfrm>
          <a:prstGeom prst="rect">
            <a:avLst/>
          </a:prstGeom>
        </p:spPr>
        <p:txBody>
          <a:bodyPr spcFirstLastPara="1" wrap="square" lIns="0" tIns="0" rIns="0" bIns="0" anchor="t" anchorCtr="0">
            <a:noAutofit/>
          </a:bodyPr>
          <a:lstStyle/>
          <a:p>
            <a:pPr marL="76200" indent="0">
              <a:buNone/>
            </a:pPr>
            <a:r>
              <a:rPr lang="de-DE" sz="1650" dirty="0">
                <a:solidFill>
                  <a:schemeClr val="tx2">
                    <a:lumMod val="10000"/>
                  </a:schemeClr>
                </a:solidFill>
                <a:latin typeface="+mj-lt"/>
              </a:rPr>
              <a:t>Tổ chức YTTG định nghĩa Thừa cân, béo phì như sau:</a:t>
            </a:r>
          </a:p>
          <a:p>
            <a:pPr marL="76200" indent="0">
              <a:buNone/>
            </a:pPr>
            <a:r>
              <a:rPr lang="de-DE" sz="1650" b="1" dirty="0">
                <a:solidFill>
                  <a:schemeClr val="tx2">
                    <a:lumMod val="10000"/>
                  </a:schemeClr>
                </a:solidFill>
                <a:latin typeface="+mj-lt"/>
              </a:rPr>
              <a:t>Thừa cân </a:t>
            </a:r>
            <a:r>
              <a:rPr lang="de-DE" sz="1650" dirty="0">
                <a:solidFill>
                  <a:schemeClr val="tx2">
                    <a:lumMod val="10000"/>
                  </a:schemeClr>
                </a:solidFill>
                <a:latin typeface="+mj-lt"/>
              </a:rPr>
              <a:t>là tình trạng cân nặng vượt quá cân nặng chuẩn “nên có” so với chiều cao. </a:t>
            </a:r>
          </a:p>
          <a:p>
            <a:pPr marL="76200" indent="0">
              <a:buNone/>
            </a:pPr>
            <a:r>
              <a:rPr lang="de-DE" sz="1650" b="1" dirty="0">
                <a:solidFill>
                  <a:schemeClr val="tx2">
                    <a:lumMod val="10000"/>
                  </a:schemeClr>
                </a:solidFill>
                <a:latin typeface="+mj-lt"/>
              </a:rPr>
              <a:t>Béo phì </a:t>
            </a:r>
            <a:r>
              <a:rPr lang="de-DE" sz="1650" dirty="0">
                <a:solidFill>
                  <a:schemeClr val="tx2">
                    <a:lumMod val="10000"/>
                  </a:schemeClr>
                </a:solidFill>
                <a:latin typeface="+mj-lt"/>
              </a:rPr>
              <a:t>là tình trạng tích lũy mỡ thái quá và không bình thường một cách cục bộ hay toàn thể tới mức ảnh hưởng xấu tới sức khoẻ.</a:t>
            </a:r>
            <a:endParaRPr lang="en-US" sz="1650" dirty="0">
              <a:solidFill>
                <a:schemeClr val="tx2">
                  <a:lumMod val="10000"/>
                </a:schemeClr>
              </a:solidFill>
              <a:latin typeface="+mj-lt"/>
            </a:endParaRPr>
          </a:p>
          <a:p>
            <a:endParaRPr lang="en-US" dirty="0"/>
          </a:p>
        </p:txBody>
      </p:sp>
      <p:sp>
        <p:nvSpPr>
          <p:cNvPr id="318" name="Google Shape;318;p15"/>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4</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57500"/>
            <a:ext cx="2686050" cy="1621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350" y="2857500"/>
            <a:ext cx="2457450" cy="1600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875" y="1085850"/>
            <a:ext cx="4703175" cy="3086100"/>
          </a:xfrm>
        </p:spPr>
        <p:txBody>
          <a:bodyPr/>
          <a:lstStyle/>
          <a:p>
            <a:pPr algn="just">
              <a:lnSpc>
                <a:spcPct val="120000"/>
              </a:lnSpc>
              <a:buFont typeface="Wingdings" pitchFamily="2" charset="2"/>
              <a:buChar char="J"/>
            </a:pPr>
            <a:r>
              <a:rPr lang="vi-VN" sz="1600" dirty="0">
                <a:solidFill>
                  <a:schemeClr val="bg2">
                    <a:lumMod val="10000"/>
                  </a:schemeClr>
                </a:solidFill>
                <a:latin typeface="+mn-lt"/>
              </a:rPr>
              <a:t>Nhóm gạo, ngũ cốc: Nên sử dụng nhiều gạo ngũ cốc nguyên vỏ nguyên hạt, khoai củ</a:t>
            </a:r>
            <a:r>
              <a:rPr lang="en-US" sz="1600" dirty="0">
                <a:solidFill>
                  <a:schemeClr val="bg2">
                    <a:lumMod val="10000"/>
                  </a:schemeClr>
                </a:solidFill>
                <a:latin typeface="+mn-lt"/>
              </a:rPr>
              <a:t> như </a:t>
            </a:r>
            <a:r>
              <a:rPr lang="en-US" sz="1600" dirty="0" err="1">
                <a:solidFill>
                  <a:schemeClr val="bg2">
                    <a:lumMod val="10000"/>
                  </a:schemeClr>
                </a:solidFill>
                <a:latin typeface="+mn-lt"/>
              </a:rPr>
              <a:t>khoai</a:t>
            </a:r>
            <a:r>
              <a:rPr lang="en-US" sz="1600" dirty="0">
                <a:solidFill>
                  <a:schemeClr val="bg2">
                    <a:lumMod val="10000"/>
                  </a:schemeClr>
                </a:solidFill>
                <a:latin typeface="+mn-lt"/>
              </a:rPr>
              <a:t> </a:t>
            </a:r>
            <a:r>
              <a:rPr lang="en-US" sz="1600" dirty="0" err="1">
                <a:solidFill>
                  <a:schemeClr val="bg2">
                    <a:lumMod val="10000"/>
                  </a:schemeClr>
                </a:solidFill>
                <a:latin typeface="+mn-lt"/>
              </a:rPr>
              <a:t>lang</a:t>
            </a:r>
            <a:r>
              <a:rPr lang="en-US" sz="1600" dirty="0">
                <a:solidFill>
                  <a:schemeClr val="bg2">
                    <a:lumMod val="10000"/>
                  </a:schemeClr>
                </a:solidFill>
                <a:latin typeface="+mn-lt"/>
              </a:rPr>
              <a:t>, gạo lứt, gạo xay xát dối,…</a:t>
            </a:r>
            <a:r>
              <a:rPr lang="vi-VN" sz="1600" dirty="0">
                <a:solidFill>
                  <a:schemeClr val="bg2">
                    <a:lumMod val="10000"/>
                  </a:schemeClr>
                </a:solidFill>
                <a:latin typeface="+mn-lt"/>
              </a:rPr>
              <a:t> hơn là sử dụng gạo trắng, bánh mì, bún, phở…</a:t>
            </a:r>
            <a:endParaRPr lang="en-US" sz="1600" dirty="0">
              <a:solidFill>
                <a:schemeClr val="bg2">
                  <a:lumMod val="10000"/>
                </a:schemeClr>
              </a:solidFill>
              <a:latin typeface="+mn-lt"/>
            </a:endParaRPr>
          </a:p>
          <a:p>
            <a:pPr algn="just">
              <a:lnSpc>
                <a:spcPct val="120000"/>
              </a:lnSpc>
              <a:buFont typeface="Wingdings" pitchFamily="2" charset="2"/>
              <a:buChar char="J"/>
            </a:pPr>
            <a:r>
              <a:rPr lang="vi-VN" sz="1600" dirty="0">
                <a:solidFill>
                  <a:schemeClr val="bg2">
                    <a:lumMod val="10000"/>
                  </a:schemeClr>
                </a:solidFill>
                <a:latin typeface="+mn-lt"/>
              </a:rPr>
              <a:t>Nhóm thịt, cá: Nên sử dụng thịt ít béo (bò nạc, lợn nạc, ức gà,…), cá và hải sản các loại</a:t>
            </a:r>
            <a:r>
              <a:rPr lang="en-US" sz="1600" dirty="0">
                <a:solidFill>
                  <a:schemeClr val="bg2">
                    <a:lumMod val="10000"/>
                  </a:schemeClr>
                </a:solidFill>
                <a:latin typeface="+mn-lt"/>
              </a:rPr>
              <a:t>.</a:t>
            </a:r>
          </a:p>
          <a:p>
            <a:pPr algn="just">
              <a:lnSpc>
                <a:spcPct val="120000"/>
              </a:lnSpc>
              <a:buFont typeface="Wingdings" pitchFamily="2" charset="2"/>
              <a:buChar char="J"/>
            </a:pPr>
            <a:r>
              <a:rPr lang="vi-VN" sz="1600" dirty="0">
                <a:solidFill>
                  <a:schemeClr val="bg2">
                    <a:lumMod val="10000"/>
                  </a:schemeClr>
                </a:solidFill>
                <a:latin typeface="+mn-lt"/>
              </a:rPr>
              <a:t>Nhóm sữa: chỉ dùng sữa</a:t>
            </a:r>
            <a:r>
              <a:rPr lang="en-US" sz="1600" dirty="0">
                <a:solidFill>
                  <a:schemeClr val="bg2">
                    <a:lumMod val="10000"/>
                  </a:schemeClr>
                </a:solidFill>
                <a:latin typeface="+mn-lt"/>
              </a:rPr>
              <a:t> </a:t>
            </a:r>
            <a:r>
              <a:rPr lang="en-US" sz="1600" dirty="0" err="1">
                <a:solidFill>
                  <a:schemeClr val="bg2">
                    <a:lumMod val="10000"/>
                  </a:schemeClr>
                </a:solidFill>
                <a:latin typeface="+mn-lt"/>
              </a:rPr>
              <a:t>tươi</a:t>
            </a:r>
            <a:r>
              <a:rPr lang="vi-VN" sz="1600" dirty="0">
                <a:solidFill>
                  <a:schemeClr val="bg2">
                    <a:lumMod val="10000"/>
                  </a:schemeClr>
                </a:solidFill>
                <a:latin typeface="+mn-lt"/>
              </a:rPr>
              <a:t>, sữa chua không đường, hoặc sữa công thức giàu canxi ít béo.</a:t>
            </a:r>
          </a:p>
          <a:p>
            <a:pPr algn="just">
              <a:lnSpc>
                <a:spcPct val="120000"/>
              </a:lnSpc>
              <a:buFont typeface="Wingdings" pitchFamily="2" charset="2"/>
              <a:buChar char="J"/>
            </a:pPr>
            <a:r>
              <a:rPr lang="vi-VN" sz="1600" dirty="0">
                <a:solidFill>
                  <a:schemeClr val="bg2">
                    <a:lumMod val="10000"/>
                  </a:schemeClr>
                </a:solidFill>
                <a:latin typeface="+mn-lt"/>
              </a:rPr>
              <a:t>Quả chín: chọn loại quả ít ngọt, ăn nguyên múi, nguyên miếng như roi, thanh long, ổi,…</a:t>
            </a:r>
          </a:p>
          <a:p>
            <a:pPr algn="just">
              <a:lnSpc>
                <a:spcPct val="120000"/>
              </a:lnSpc>
            </a:pPr>
            <a:endParaRPr lang="en-US" dirty="0">
              <a:solidFill>
                <a:schemeClr val="bg2">
                  <a:lumMod val="10000"/>
                </a:schemeClr>
              </a:solidFill>
              <a:latin typeface="+mj-lt"/>
            </a:endParaRPr>
          </a:p>
          <a:p>
            <a:pPr algn="just">
              <a:lnSpc>
                <a:spcPct val="120000"/>
              </a:lnSpc>
            </a:pPr>
            <a:endParaRPr lang="vi-VN" dirty="0">
              <a:solidFill>
                <a:schemeClr val="bg2">
                  <a:lumMod val="10000"/>
                </a:schemeClr>
              </a:solidFill>
              <a:latin typeface="+mj-lt"/>
            </a:endParaRPr>
          </a:p>
          <a:p>
            <a:pPr>
              <a:lnSpc>
                <a:spcPct val="120000"/>
              </a:lnSpc>
            </a:pPr>
            <a:endParaRPr lang="en-US" dirty="0">
              <a:solidFill>
                <a:schemeClr val="bg2">
                  <a:lumMod val="10000"/>
                </a:schemeClr>
              </a:solidFill>
              <a:latin typeface="+mj-lt"/>
            </a:endParaRPr>
          </a:p>
        </p:txBody>
      </p:sp>
      <p:sp>
        <p:nvSpPr>
          <p:cNvPr id="4" name="Slide Number Placeholder 3"/>
          <p:cNvSpPr>
            <a:spLocks noGrp="1"/>
          </p:cNvSpPr>
          <p:nvPr>
            <p:ph type="sldNum" idx="12"/>
          </p:nvPr>
        </p:nvSpPr>
        <p:spPr/>
        <p:txBody>
          <a:bodyPr/>
          <a:lstStyle/>
          <a:p>
            <a:fld id="{00000000-1234-1234-1234-123412341234}" type="slidenum">
              <a:rPr lang="en" smtClean="0"/>
              <a:pPr/>
              <a:t>40</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50" y="800100"/>
            <a:ext cx="2114550" cy="12501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451" y="2050257"/>
            <a:ext cx="2108612" cy="13215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450" y="3200400"/>
            <a:ext cx="2091541" cy="1300163"/>
          </a:xfrm>
          <a:prstGeom prst="rect">
            <a:avLst/>
          </a:prstGeom>
        </p:spPr>
      </p:pic>
      <p:sp>
        <p:nvSpPr>
          <p:cNvPr id="9" name="Title 1"/>
          <p:cNvSpPr>
            <a:spLocks noGrp="1"/>
          </p:cNvSpPr>
          <p:nvPr>
            <p:ph type="title"/>
          </p:nvPr>
        </p:nvSpPr>
        <p:spPr>
          <a:xfrm>
            <a:off x="471487" y="733467"/>
            <a:ext cx="5915025" cy="314283"/>
          </a:xfrm>
        </p:spPr>
        <p:txBody>
          <a:bodyPr rtlCol="0">
            <a:normAutofit fontScale="90000"/>
          </a:bodyPr>
          <a:lstStyle/>
          <a:p>
            <a:pPr>
              <a:defRPr/>
            </a:pPr>
            <a:r>
              <a:rPr lang="en-US" b="1" dirty="0">
                <a:latin typeface="+mj-lt"/>
                <a:cs typeface="Times New Roman" panose="02020603050405020304" pitchFamily="18" charset="0"/>
              </a:rPr>
              <a:t>3. </a:t>
            </a:r>
            <a:r>
              <a:rPr lang="en-US" b="1" dirty="0" err="1">
                <a:latin typeface="+mj-lt"/>
                <a:cs typeface="Times New Roman" panose="02020603050405020304" pitchFamily="18" charset="0"/>
              </a:rPr>
              <a:t>Lựa</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Tree>
    <p:extLst>
      <p:ext uri="{BB962C8B-B14F-4D97-AF65-F5344CB8AC3E}">
        <p14:creationId xmlns:p14="http://schemas.microsoft.com/office/powerpoint/2010/main" val="3145646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50" y="315400"/>
            <a:ext cx="6343650" cy="480825"/>
          </a:xfrm>
        </p:spPr>
        <p:txBody>
          <a:bodyPr/>
          <a:lstStyle/>
          <a:p>
            <a:pPr algn="ctr"/>
            <a:r>
              <a:rPr lang="en-US" sz="1800" dirty="0">
                <a:solidFill>
                  <a:schemeClr val="tx2">
                    <a:lumMod val="10000"/>
                  </a:schemeClr>
                </a:solidFill>
                <a:latin typeface="+mj-lt"/>
              </a:rPr>
              <a:t>Tổng hợp một số chú ý về lựa chọn thực phẩm và cách chế biến trong can thiệp dinh dưỡng trẻ TCBP</a:t>
            </a:r>
          </a:p>
        </p:txBody>
      </p:sp>
      <p:sp>
        <p:nvSpPr>
          <p:cNvPr id="3" name="Text Placeholder 2"/>
          <p:cNvSpPr>
            <a:spLocks noGrp="1"/>
          </p:cNvSpPr>
          <p:nvPr>
            <p:ph type="body" idx="1"/>
          </p:nvPr>
        </p:nvSpPr>
        <p:spPr>
          <a:xfrm>
            <a:off x="457200" y="1314450"/>
            <a:ext cx="2970450" cy="3162300"/>
          </a:xfrm>
        </p:spPr>
        <p:txBody>
          <a:bodyPr/>
          <a:lstStyle/>
          <a:p>
            <a:pPr>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Các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món</a:t>
            </a:r>
            <a:r>
              <a:rPr lang="en-US" sz="1650" dirty="0">
                <a:solidFill>
                  <a:schemeClr val="bg2">
                    <a:lumMod val="10000"/>
                  </a:schemeClr>
                </a:solidFill>
                <a:latin typeface="Times New Roman" pitchFamily="18" charset="0"/>
                <a:cs typeface="Times New Roman" pitchFamily="18" charset="0"/>
              </a:rPr>
              <a:t> quay, </a:t>
            </a:r>
            <a:r>
              <a:rPr lang="en-US" sz="1650" dirty="0" err="1">
                <a:solidFill>
                  <a:schemeClr val="bg2">
                    <a:lumMod val="10000"/>
                  </a:schemeClr>
                </a:solidFill>
                <a:latin typeface="Times New Roman" pitchFamily="18" charset="0"/>
                <a:cs typeface="Times New Roman" pitchFamily="18" charset="0"/>
              </a:rPr>
              <a:t>xào</a:t>
            </a:r>
            <a:endParaRPr lang="en-US" sz="1650" dirty="0">
              <a:solidFill>
                <a:schemeClr val="bg2">
                  <a:lumMod val="10000"/>
                </a:schemeClr>
              </a:solidFill>
              <a:latin typeface="Times New Roman" pitchFamily="18" charset="0"/>
              <a:cs typeface="Times New Roman" pitchFamily="18" charset="0"/>
            </a:endParaRPr>
          </a:p>
          <a:p>
            <a:pPr>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Thực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phẩm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nhiều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năng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lượng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thịt</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nhiều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mỡ</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thức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ăn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chế</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biến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sẵn</a:t>
            </a:r>
            <a:r>
              <a:rPr lang="en-US" sz="1650" dirty="0">
                <a:solidFill>
                  <a:schemeClr val="bg2">
                    <a:lumMod val="10000"/>
                  </a:schemeClr>
                </a:solidFill>
                <a:latin typeface="Times New Roman" pitchFamily="18" charset="0"/>
                <a:cs typeface="Times New Roman" pitchFamily="18" charset="0"/>
              </a:rPr>
              <a:t>…</a:t>
            </a:r>
          </a:p>
          <a:p>
            <a:pPr fontAlgn="base">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Ăn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vặt</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bim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bim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bánh</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kẹo</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bánh</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ngọt</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không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nên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vừa</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ăn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vừa</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xem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tivi</a:t>
            </a:r>
            <a:r>
              <a:rPr lang="en-US" sz="1650" dirty="0">
                <a:solidFill>
                  <a:schemeClr val="bg2">
                    <a:lumMod val="10000"/>
                  </a:schemeClr>
                </a:solidFill>
                <a:latin typeface="Times New Roman" pitchFamily="18" charset="0"/>
                <a:cs typeface="Times New Roman" pitchFamily="18" charset="0"/>
              </a:rPr>
              <a:t>…</a:t>
            </a:r>
          </a:p>
          <a:p>
            <a:pPr fontAlgn="base">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Dự</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trữ</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nhiều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thực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phẩm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trong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nhà</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tủ</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lạnh</a:t>
            </a:r>
            <a:endParaRPr lang="en-US" sz="1650" dirty="0">
              <a:solidFill>
                <a:schemeClr val="bg2">
                  <a:lumMod val="10000"/>
                </a:schemeClr>
              </a:solidFill>
              <a:latin typeface="Times New Roman" pitchFamily="18" charset="0"/>
              <a:cs typeface="Times New Roman" pitchFamily="18" charset="0"/>
            </a:endParaRPr>
          </a:p>
          <a:p>
            <a:pPr fontAlgn="base">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Ăn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tối</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muộn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sau</a:t>
            </a:r>
            <a:r>
              <a:rPr lang="en-US" sz="1650" dirty="0">
                <a:solidFill>
                  <a:schemeClr val="bg2">
                    <a:lumMod val="10000"/>
                  </a:schemeClr>
                </a:solidFill>
                <a:latin typeface="Times New Roman" pitchFamily="18" charset="0"/>
                <a:cs typeface="Times New Roman" pitchFamily="18" charset="0"/>
              </a:rPr>
              <a:t> 20 </a:t>
            </a:r>
            <a:r>
              <a:rPr lang="en-US" sz="1650" dirty="0" err="1">
                <a:solidFill>
                  <a:schemeClr val="bg2">
                    <a:lumMod val="10000"/>
                  </a:schemeClr>
                </a:solidFill>
                <a:latin typeface="Times New Roman" pitchFamily="18" charset="0"/>
                <a:cs typeface="Times New Roman" pitchFamily="18" charset="0"/>
              </a:rPr>
              <a:t>giờ</a:t>
            </a:r>
            <a:endParaRPr lang="en-US" sz="1650" dirty="0">
              <a:solidFill>
                <a:schemeClr val="bg2">
                  <a:lumMod val="10000"/>
                </a:schemeClr>
              </a:solidFill>
              <a:latin typeface="Times New Roman" pitchFamily="18" charset="0"/>
              <a:cs typeface="Times New Roman" pitchFamily="18" charset="0"/>
            </a:endParaRPr>
          </a:p>
          <a:p>
            <a:pPr>
              <a:spcBef>
                <a:spcPts val="0"/>
              </a:spcBef>
              <a:buFont typeface="Segoe MDL2 Assets" pitchFamily="18" charset="0"/>
              <a:buChar char=""/>
            </a:pPr>
            <a:endParaRPr lang="en-US" sz="1650" dirty="0">
              <a:solidFill>
                <a:schemeClr val="bg2">
                  <a:lumMod val="10000"/>
                </a:schemeClr>
              </a:solidFill>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41</a:t>
            </a:fld>
            <a:endParaRPr lang="en"/>
          </a:p>
        </p:txBody>
      </p:sp>
      <p:sp>
        <p:nvSpPr>
          <p:cNvPr id="5" name="Text Placeholder 2"/>
          <p:cNvSpPr txBox="1">
            <a:spLocks/>
          </p:cNvSpPr>
          <p:nvPr/>
        </p:nvSpPr>
        <p:spPr>
          <a:xfrm>
            <a:off x="3600450" y="1257300"/>
            <a:ext cx="3257550" cy="31432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Red Hat Text"/>
              <a:buChar char="⦁"/>
              <a:defRPr sz="2000" b="0" i="0" u="none" strike="noStrike" cap="none">
                <a:solidFill>
                  <a:schemeClr val="dk1"/>
                </a:solidFill>
                <a:latin typeface="Red Hat Text"/>
                <a:ea typeface="Red Hat Text"/>
                <a:cs typeface="Red Hat Text"/>
                <a:sym typeface="Red Hat Text"/>
              </a:defRPr>
            </a:lvl1pPr>
            <a:lvl2pPr marL="914400" marR="0" lvl="1" indent="-355600" algn="l" rtl="0">
              <a:lnSpc>
                <a:spcPct val="115000"/>
              </a:lnSpc>
              <a:spcBef>
                <a:spcPts val="0"/>
              </a:spcBef>
              <a:spcAft>
                <a:spcPts val="0"/>
              </a:spcAft>
              <a:buClr>
                <a:schemeClr val="accent3"/>
              </a:buClr>
              <a:buSzPts val="2000"/>
              <a:buFont typeface="Red Hat Text"/>
              <a:buChar char="⦁"/>
              <a:defRPr sz="2000" b="0" i="0" u="none" strike="noStrike" cap="none">
                <a:solidFill>
                  <a:schemeClr val="dk1"/>
                </a:solidFill>
                <a:latin typeface="Red Hat Text"/>
                <a:ea typeface="Red Hat Text"/>
                <a:cs typeface="Red Hat Text"/>
                <a:sym typeface="Red Hat Text"/>
              </a:defRPr>
            </a:lvl2pPr>
            <a:lvl3pPr marL="1371600" marR="0" lvl="2" indent="-355600" algn="l" rtl="0">
              <a:lnSpc>
                <a:spcPct val="115000"/>
              </a:lnSpc>
              <a:spcBef>
                <a:spcPts val="0"/>
              </a:spcBef>
              <a:spcAft>
                <a:spcPts val="0"/>
              </a:spcAft>
              <a:buClr>
                <a:schemeClr val="accent4"/>
              </a:buClr>
              <a:buSzPts val="2000"/>
              <a:buFont typeface="Red Hat Text"/>
              <a:buChar char="⦁"/>
              <a:defRPr sz="2000" b="0" i="0" u="none" strike="noStrike" cap="none">
                <a:solidFill>
                  <a:schemeClr val="dk1"/>
                </a:solidFill>
                <a:latin typeface="Red Hat Text"/>
                <a:ea typeface="Red Hat Text"/>
                <a:cs typeface="Red Hat Text"/>
                <a:sym typeface="Red Hat Text"/>
              </a:defRPr>
            </a:lvl3pPr>
            <a:lvl4pPr marL="1828800" marR="0" lvl="3"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4pPr>
            <a:lvl5pPr marL="2286000" marR="0" lvl="4"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5pPr>
            <a:lvl6pPr marL="2743200" marR="0" lvl="5"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6pPr>
            <a:lvl7pPr marL="3200400" marR="0" lvl="6"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7pPr>
            <a:lvl8pPr marL="3657600" marR="0" lvl="7"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8pPr>
            <a:lvl9pPr marL="4114800" marR="0" lvl="8"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9pPr>
          </a:lstStyle>
          <a:p>
            <a:pPr>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Ưu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tiên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món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hấp</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luộc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nộm</a:t>
            </a:r>
            <a:endParaRPr lang="en-US" sz="1650" dirty="0">
              <a:solidFill>
                <a:schemeClr val="bg2">
                  <a:lumMod val="10000"/>
                </a:schemeClr>
              </a:solidFill>
              <a:latin typeface="Times New Roman" pitchFamily="18" charset="0"/>
              <a:cs typeface="Times New Roman" pitchFamily="18" charset="0"/>
            </a:endParaRPr>
          </a:p>
          <a:p>
            <a:pPr>
              <a:spcBef>
                <a:spcPts val="0"/>
              </a:spcBef>
              <a:buFont typeface="Segoe MDL2 Assets" pitchFamily="18" charset="0"/>
              <a:buChar char=""/>
            </a:pPr>
            <a:r>
              <a:rPr lang="vi-VN" sz="1650" dirty="0">
                <a:solidFill>
                  <a:schemeClr val="bg2">
                    <a:lumMod val="10000"/>
                  </a:schemeClr>
                </a:solidFill>
                <a:latin typeface="Times New Roman" pitchFamily="18" charset="0"/>
                <a:cs typeface="Times New Roman" pitchFamily="18" charset="0"/>
              </a:rPr>
              <a:t>Ư</a:t>
            </a:r>
            <a:r>
              <a:rPr lang="en-US" sz="1650" dirty="0">
                <a:solidFill>
                  <a:schemeClr val="bg2">
                    <a:lumMod val="10000"/>
                  </a:schemeClr>
                </a:solidFill>
                <a:latin typeface="Times New Roman" pitchFamily="18" charset="0"/>
                <a:cs typeface="Times New Roman" pitchFamily="18" charset="0"/>
              </a:rPr>
              <a:t>u </a:t>
            </a:r>
            <a:r>
              <a:rPr lang="en-US" sz="1650" dirty="0" err="1">
                <a:solidFill>
                  <a:schemeClr val="bg2">
                    <a:lumMod val="10000"/>
                  </a:schemeClr>
                </a:solidFill>
                <a:latin typeface="Times New Roman" pitchFamily="18" charset="0"/>
                <a:cs typeface="Times New Roman" pitchFamily="18" charset="0"/>
              </a:rPr>
              <a:t>tiên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thực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phẩm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nguyên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cám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ít</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năng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lượng</a:t>
            </a:r>
            <a:endParaRPr lang="en-US" sz="1650" dirty="0">
              <a:solidFill>
                <a:schemeClr val="bg2">
                  <a:lumMod val="10000"/>
                </a:schemeClr>
              </a:solidFill>
              <a:latin typeface="Times New Roman" pitchFamily="18" charset="0"/>
              <a:cs typeface="Times New Roman" pitchFamily="18" charset="0"/>
            </a:endParaRPr>
          </a:p>
          <a:p>
            <a:pPr fontAlgn="base">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Ăn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đủ</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rau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hoa</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quả</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tươi</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mỗi</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ngày</a:t>
            </a:r>
            <a:endParaRPr lang="en-US" sz="1650" dirty="0">
              <a:solidFill>
                <a:schemeClr val="bg2">
                  <a:lumMod val="10000"/>
                </a:schemeClr>
              </a:solidFill>
              <a:latin typeface="Times New Roman" pitchFamily="18" charset="0"/>
              <a:cs typeface="Times New Roman" pitchFamily="18" charset="0"/>
            </a:endParaRPr>
          </a:p>
          <a:p>
            <a:pPr fontAlgn="base">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Uống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đủ</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nước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mỗi</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ngày</a:t>
            </a:r>
            <a:r>
              <a:rPr lang="en-US" sz="1650" dirty="0">
                <a:solidFill>
                  <a:schemeClr val="bg2">
                    <a:lumMod val="10000"/>
                  </a:schemeClr>
                </a:solidFill>
                <a:latin typeface="Times New Roman" pitchFamily="18" charset="0"/>
                <a:cs typeface="Times New Roman" pitchFamily="18" charset="0"/>
              </a:rPr>
              <a:t> (6-8 </a:t>
            </a:r>
            <a:r>
              <a:rPr lang="en-US" sz="1650" dirty="0" err="1">
                <a:solidFill>
                  <a:schemeClr val="bg2">
                    <a:lumMod val="10000"/>
                  </a:schemeClr>
                </a:solidFill>
                <a:latin typeface="Times New Roman" pitchFamily="18" charset="0"/>
                <a:cs typeface="Times New Roman" pitchFamily="18" charset="0"/>
              </a:rPr>
              <a:t>đơn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vị</a:t>
            </a:r>
            <a:r>
              <a:rPr lang="en-US" sz="1650" dirty="0">
                <a:solidFill>
                  <a:schemeClr val="bg2">
                    <a:lumMod val="10000"/>
                  </a:schemeClr>
                </a:solidFill>
                <a:latin typeface="Times New Roman" pitchFamily="18" charset="0"/>
                <a:cs typeface="Times New Roman" pitchFamily="18" charset="0"/>
              </a:rPr>
              <a:t>, 1 </a:t>
            </a:r>
            <a:r>
              <a:rPr lang="en-US" sz="1650" dirty="0" err="1">
                <a:solidFill>
                  <a:schemeClr val="bg2">
                    <a:lumMod val="10000"/>
                  </a:schemeClr>
                </a:solidFill>
                <a:latin typeface="Times New Roman" pitchFamily="18" charset="0"/>
                <a:cs typeface="Times New Roman" pitchFamily="18" charset="0"/>
              </a:rPr>
              <a:t>đơn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vị</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nước</a:t>
            </a:r>
            <a:r>
              <a:rPr lang="en-US" sz="1650" dirty="0">
                <a:solidFill>
                  <a:schemeClr val="bg2">
                    <a:lumMod val="10000"/>
                  </a:schemeClr>
                </a:solidFill>
                <a:latin typeface="Times New Roman" pitchFamily="18" charset="0"/>
                <a:cs typeface="Times New Roman" pitchFamily="18" charset="0"/>
              </a:rPr>
              <a:t> = 200ml)</a:t>
            </a:r>
          </a:p>
          <a:p>
            <a:pPr fontAlgn="base">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Uống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nước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hoặc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ăn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rau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khi</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bắt</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đầu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bữa</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ăn</a:t>
            </a:r>
            <a:endParaRPr lang="en-US" sz="1650" dirty="0">
              <a:solidFill>
                <a:schemeClr val="bg2">
                  <a:lumMod val="10000"/>
                </a:schemeClr>
              </a:solidFill>
              <a:latin typeface="Times New Roman" pitchFamily="18" charset="0"/>
              <a:cs typeface="Times New Roman" pitchFamily="18" charset="0"/>
            </a:endParaRPr>
          </a:p>
          <a:p>
            <a:pPr fontAlgn="base">
              <a:spcBef>
                <a:spcPts val="0"/>
              </a:spcBef>
              <a:buFont typeface="Segoe MDL2 Assets" pitchFamily="18" charset="0"/>
              <a:buChar char=""/>
            </a:pPr>
            <a:r>
              <a:rPr lang="en-US" sz="1650" dirty="0">
                <a:solidFill>
                  <a:schemeClr val="bg2">
                    <a:lumMod val="10000"/>
                  </a:schemeClr>
                </a:solidFill>
                <a:latin typeface="Times New Roman" pitchFamily="18" charset="0"/>
                <a:cs typeface="Times New Roman" pitchFamily="18" charset="0"/>
              </a:rPr>
              <a:t>Ngủ đủ</a:t>
            </a:r>
          </a:p>
        </p:txBody>
      </p:sp>
    </p:spTree>
    <p:extLst>
      <p:ext uri="{BB962C8B-B14F-4D97-AF65-F5344CB8AC3E}">
        <p14:creationId xmlns:p14="http://schemas.microsoft.com/office/powerpoint/2010/main" val="3037784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848321"/>
            <a:ext cx="5915025" cy="283964"/>
          </a:xfrm>
        </p:spPr>
        <p:txBody>
          <a:bodyPr rtlCol="0">
            <a:normAutofit/>
          </a:bodyPr>
          <a:lstStyle/>
          <a:p>
            <a:pPr>
              <a:defRPr/>
            </a:pPr>
            <a:r>
              <a:rPr lang="en-US" sz="1800" dirty="0">
                <a:solidFill>
                  <a:schemeClr val="bg2">
                    <a:lumMod val="10000"/>
                  </a:schemeClr>
                </a:solidFill>
                <a:latin typeface="+mj-lt"/>
                <a:cs typeface="Times New Roman" panose="02020603050405020304" pitchFamily="18" charset="0"/>
              </a:rPr>
              <a:t>Một số lưu ý khác</a:t>
            </a:r>
          </a:p>
        </p:txBody>
      </p:sp>
      <p:sp>
        <p:nvSpPr>
          <p:cNvPr id="3" name="Content Placeholder 2"/>
          <p:cNvSpPr>
            <a:spLocks noGrp="1"/>
          </p:cNvSpPr>
          <p:nvPr>
            <p:ph idx="1"/>
          </p:nvPr>
        </p:nvSpPr>
        <p:spPr>
          <a:xfrm>
            <a:off x="471488" y="1132285"/>
            <a:ext cx="3158431" cy="3156644"/>
          </a:xfrm>
        </p:spPr>
        <p:txBody>
          <a:bodyPr rtlCol="0">
            <a:normAutofit fontScale="92500" lnSpcReduction="10000"/>
          </a:bodyPr>
          <a:lstStyle/>
          <a:p>
            <a:pPr>
              <a:buFontTx/>
              <a:buChar char="-"/>
              <a:defRPr/>
            </a:pPr>
            <a:r>
              <a:rPr lang="en-US" sz="1900" dirty="0">
                <a:latin typeface="+mj-lt"/>
                <a:cs typeface="Times New Roman" panose="02020603050405020304" pitchFamily="18" charset="0"/>
              </a:rPr>
              <a:t>Thường xuyên theo dõi cân nặng, chỉ số BMI của trẻ.</a:t>
            </a:r>
          </a:p>
          <a:p>
            <a:pPr>
              <a:buFontTx/>
              <a:buChar char="-"/>
              <a:defRPr/>
            </a:pPr>
            <a:r>
              <a:rPr lang="en-US" sz="1900" b="1" dirty="0" err="1">
                <a:latin typeface="+mj-lt"/>
                <a:cs typeface="Times New Roman" panose="02020603050405020304" pitchFamily="18" charset="0"/>
              </a:rPr>
              <a:t>Bổ</a:t>
            </a:r>
            <a:r>
              <a:rPr lang="en-US" sz="1900" b="1" dirty="0">
                <a:latin typeface="+mj-lt"/>
                <a:cs typeface="Times New Roman" panose="02020603050405020304" pitchFamily="18" charset="0"/>
              </a:rPr>
              <a:t> sung Vitamin, </a:t>
            </a:r>
            <a:r>
              <a:rPr lang="en-US" sz="1900" b="1" dirty="0" err="1">
                <a:latin typeface="+mj-lt"/>
                <a:cs typeface="Times New Roman" panose="02020603050405020304" pitchFamily="18" charset="0"/>
              </a:rPr>
              <a:t>khoáng</a:t>
            </a:r>
            <a:r>
              <a:rPr lang="en-US" sz="1900" b="1" dirty="0">
                <a:latin typeface="+mj-lt"/>
                <a:cs typeface="Times New Roman" panose="02020603050405020304" pitchFamily="18" charset="0"/>
              </a:rPr>
              <a:t> </a:t>
            </a:r>
            <a:r>
              <a:rPr lang="en-US" sz="1900" b="1" dirty="0" err="1">
                <a:latin typeface="+mj-lt"/>
                <a:cs typeface="Times New Roman" panose="02020603050405020304" pitchFamily="18" charset="0"/>
              </a:rPr>
              <a:t>chất</a:t>
            </a:r>
            <a:r>
              <a:rPr lang="en-US" sz="1900" b="1" dirty="0">
                <a:latin typeface="+mj-lt"/>
                <a:cs typeface="Times New Roman" panose="02020603050405020304" pitchFamily="18" charset="0"/>
              </a:rPr>
              <a:t> </a:t>
            </a:r>
            <a:r>
              <a:rPr lang="en-US" sz="1900" b="1" dirty="0" err="1">
                <a:latin typeface="+mj-lt"/>
                <a:cs typeface="Times New Roman" panose="02020603050405020304" pitchFamily="18" charset="0"/>
              </a:rPr>
              <a:t>để</a:t>
            </a:r>
            <a:r>
              <a:rPr lang="en-US" sz="1900" b="1" dirty="0">
                <a:latin typeface="+mj-lt"/>
                <a:cs typeface="Times New Roman" panose="02020603050405020304" pitchFamily="18" charset="0"/>
              </a:rPr>
              <a:t> </a:t>
            </a:r>
            <a:r>
              <a:rPr lang="en-US" sz="1900" b="1" dirty="0" err="1">
                <a:latin typeface="+mj-lt"/>
                <a:cs typeface="Times New Roman" panose="02020603050405020304" pitchFamily="18" charset="0"/>
              </a:rPr>
              <a:t>tối</a:t>
            </a:r>
            <a:r>
              <a:rPr lang="en-US" sz="1900" b="1" dirty="0">
                <a:latin typeface="+mj-lt"/>
                <a:cs typeface="Times New Roman" panose="02020603050405020304" pitchFamily="18" charset="0"/>
              </a:rPr>
              <a:t> </a:t>
            </a:r>
            <a:r>
              <a:rPr lang="en-US" sz="1900" b="1" dirty="0" err="1">
                <a:latin typeface="+mj-lt"/>
                <a:cs typeface="Times New Roman" panose="02020603050405020304" pitchFamily="18" charset="0"/>
              </a:rPr>
              <a:t>ưu</a:t>
            </a:r>
            <a:r>
              <a:rPr lang="en-US" sz="1900" b="1" dirty="0">
                <a:latin typeface="+mj-lt"/>
                <a:cs typeface="Times New Roman" panose="02020603050405020304" pitchFamily="18" charset="0"/>
              </a:rPr>
              <a:t> </a:t>
            </a:r>
            <a:r>
              <a:rPr lang="en-US" sz="1900" b="1" dirty="0" err="1">
                <a:latin typeface="+mj-lt"/>
                <a:cs typeface="Times New Roman" panose="02020603050405020304" pitchFamily="18" charset="0"/>
              </a:rPr>
              <a:t>chiều</a:t>
            </a:r>
            <a:r>
              <a:rPr lang="en-US" sz="1900" b="1" dirty="0">
                <a:latin typeface="+mj-lt"/>
                <a:cs typeface="Times New Roman" panose="02020603050405020304" pitchFamily="18" charset="0"/>
              </a:rPr>
              <a:t> </a:t>
            </a:r>
            <a:r>
              <a:rPr lang="en-US" sz="1900" b="1" dirty="0" err="1">
                <a:latin typeface="+mj-lt"/>
                <a:cs typeface="Times New Roman" panose="02020603050405020304" pitchFamily="18" charset="0"/>
              </a:rPr>
              <a:t>cao</a:t>
            </a:r>
            <a:r>
              <a:rPr lang="en-US" sz="1900" b="1" dirty="0">
                <a:latin typeface="+mj-lt"/>
                <a:cs typeface="Times New Roman" panose="02020603050405020304" pitchFamily="18" charset="0"/>
              </a:rPr>
              <a:t>:</a:t>
            </a:r>
          </a:p>
          <a:p>
            <a:pPr marL="0" indent="0">
              <a:buNone/>
              <a:defRPr/>
            </a:pPr>
            <a:r>
              <a:rPr lang="en-US" sz="1900" dirty="0">
                <a:latin typeface="+mj-lt"/>
                <a:cs typeface="Times New Roman" panose="02020603050405020304" pitchFamily="18" charset="0"/>
              </a:rPr>
              <a:t>+ Vitamin:  A, B, C, D, E, K: Fe, </a:t>
            </a:r>
            <a:r>
              <a:rPr lang="en-US" sz="1900" dirty="0" err="1">
                <a:latin typeface="+mj-lt"/>
                <a:cs typeface="Times New Roman" panose="02020603050405020304" pitchFamily="18" charset="0"/>
              </a:rPr>
              <a:t>Canxi</a:t>
            </a:r>
            <a:r>
              <a:rPr lang="en-US" sz="1900" dirty="0">
                <a:latin typeface="+mj-lt"/>
                <a:cs typeface="Times New Roman" panose="02020603050405020304" pitchFamily="18" charset="0"/>
              </a:rPr>
              <a:t>, </a:t>
            </a:r>
            <a:r>
              <a:rPr lang="en-US" sz="1900" dirty="0" err="1">
                <a:latin typeface="+mj-lt"/>
                <a:cs typeface="Times New Roman" panose="02020603050405020304" pitchFamily="18" charset="0"/>
              </a:rPr>
              <a:t>Kẽm</a:t>
            </a:r>
            <a:r>
              <a:rPr lang="en-US" sz="1900" dirty="0">
                <a:latin typeface="+mj-lt"/>
                <a:cs typeface="Times New Roman" panose="02020603050405020304" pitchFamily="18" charset="0"/>
              </a:rPr>
              <a:t>, Kali</a:t>
            </a:r>
          </a:p>
          <a:p>
            <a:pPr marL="0" indent="0">
              <a:buNone/>
              <a:defRPr/>
            </a:pPr>
            <a:r>
              <a:rPr lang="en-US" dirty="0">
                <a:latin typeface="Times New Roman" panose="02020603050405020304" pitchFamily="18" charset="0"/>
                <a:cs typeface="Times New Roman" panose="02020603050405020304" pitchFamily="18" charset="0"/>
              </a:rPr>
              <a:t>                 </a:t>
            </a:r>
          </a:p>
          <a:p>
            <a:pPr>
              <a:buFontTx/>
              <a:buChar char="-"/>
              <a:defRPr/>
            </a:pPr>
            <a:endParaRPr lang="en-US" dirty="0">
              <a:latin typeface="Times New Roman" panose="02020603050405020304" pitchFamily="18" charset="0"/>
              <a:cs typeface="Times New Roman" panose="02020603050405020304" pitchFamily="18" charset="0"/>
            </a:endParaRPr>
          </a:p>
          <a:p>
            <a:pPr marL="0" indent="0">
              <a:buNone/>
              <a:defRPr/>
            </a:pPr>
            <a:endParaRPr lang="en-US" dirty="0">
              <a:latin typeface="Times New Roman" panose="02020603050405020304" pitchFamily="18" charset="0"/>
              <a:cs typeface="Times New Roman" panose="02020603050405020304" pitchFamily="18" charset="0"/>
            </a:endParaRPr>
          </a:p>
          <a:p>
            <a:pPr marL="0" indent="0">
              <a:buNone/>
              <a:defRPr/>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9919" y="1132285"/>
            <a:ext cx="1651099"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l="24078" t="10710" r="43114" b="10822"/>
          <a:stretch>
            <a:fillRect/>
          </a:stretch>
        </p:blipFill>
        <p:spPr bwMode="auto">
          <a:xfrm>
            <a:off x="3727252" y="1132284"/>
            <a:ext cx="2402086" cy="310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9919" y="1160860"/>
            <a:ext cx="2878931" cy="286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580" y="3797796"/>
            <a:ext cx="1205508" cy="120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25689" y="3795117"/>
            <a:ext cx="1655564" cy="125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833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5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25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250"/>
                                        <p:tgtEl>
                                          <p:spTgt spid="9"/>
                                        </p:tgtEl>
                                      </p:cBhvr>
                                    </p:animEffect>
                                  </p:childTnLst>
                                </p:cTn>
                              </p:par>
                              <p:par>
                                <p:cTn id="36" presetID="2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09550"/>
            <a:ext cx="6457950" cy="876300"/>
          </a:xfrm>
        </p:spPr>
        <p:txBody>
          <a:bodyPr/>
          <a:lstStyle/>
          <a:p>
            <a:r>
              <a:rPr lang="en-US" dirty="0">
                <a:solidFill>
                  <a:schemeClr val="bg2">
                    <a:lumMod val="10000"/>
                  </a:schemeClr>
                </a:solidFill>
                <a:latin typeface="+mj-lt"/>
                <a:cs typeface="Times New Roman" pitchFamily="18" charset="0"/>
              </a:rPr>
              <a:t>4. Một số hoạt động truyền thông trong can thiệp TCBP</a:t>
            </a:r>
          </a:p>
        </p:txBody>
      </p:sp>
      <p:sp>
        <p:nvSpPr>
          <p:cNvPr id="3" name="Text Placeholder 2"/>
          <p:cNvSpPr>
            <a:spLocks noGrp="1"/>
          </p:cNvSpPr>
          <p:nvPr>
            <p:ph type="body" idx="1"/>
          </p:nvPr>
        </p:nvSpPr>
        <p:spPr>
          <a:xfrm>
            <a:off x="0" y="1085850"/>
            <a:ext cx="6056550" cy="2743200"/>
          </a:xfrm>
        </p:spPr>
        <p:txBody>
          <a:bodyPr/>
          <a:lstStyle/>
          <a:p>
            <a:r>
              <a:rPr lang="en-US" sz="1500" b="1" dirty="0">
                <a:latin typeface="+mj-lt"/>
                <a:cs typeface="Times New Roman" pitchFamily="18" charset="0"/>
              </a:rPr>
              <a:t>Truyền thông tư vấn cho trẻ và gia đình</a:t>
            </a:r>
            <a:r>
              <a:rPr lang="en-US" sz="1500" dirty="0">
                <a:latin typeface="+mj-lt"/>
                <a:cs typeface="Times New Roman" pitchFamily="18" charset="0"/>
              </a:rPr>
              <a:t>:</a:t>
            </a:r>
          </a:p>
          <a:p>
            <a:pPr>
              <a:spcBef>
                <a:spcPts val="0"/>
              </a:spcBef>
              <a:buNone/>
            </a:pPr>
            <a:r>
              <a:rPr lang="en-US" sz="1500" dirty="0">
                <a:latin typeface="+mj-lt"/>
                <a:cs typeface="Times New Roman" pitchFamily="18" charset="0"/>
              </a:rPr>
              <a:t>    Cần hiều rõ tác hại của béo phì và những lợi ích nếu đầy lùi được béo phì. Khẳng định quyết tâm và biết tự giám sát chế độ ăn và lối sống. </a:t>
            </a:r>
            <a:r>
              <a:rPr lang="en-US" sz="1500" b="1" i="1" dirty="0">
                <a:latin typeface="+mj-lt"/>
                <a:cs typeface="Times New Roman" pitchFamily="18" charset="0"/>
              </a:rPr>
              <a:t>Thực hiện chế độ ăn cân đối về chất lượng, hợp lý về số lượng, đáp ứng đủ nhu cầu về năng lượng và sự cần thiết về chất khoáng theo lứa tuổi</a:t>
            </a:r>
            <a:r>
              <a:rPr lang="en-US" sz="1500" dirty="0">
                <a:latin typeface="+mj-lt"/>
                <a:cs typeface="Times New Roman" pitchFamily="18" charset="0"/>
              </a:rPr>
              <a:t>.</a:t>
            </a:r>
          </a:p>
          <a:p>
            <a:r>
              <a:rPr lang="en-US" sz="1500" b="1" dirty="0">
                <a:latin typeface="+mj-lt"/>
                <a:cs typeface="Times New Roman" pitchFamily="18" charset="0"/>
              </a:rPr>
              <a:t>Truyền thông cho chính quyền, nhà trường, người cung cấp bữa ăn học đường</a:t>
            </a:r>
            <a:r>
              <a:rPr lang="en-US" sz="1500" dirty="0">
                <a:latin typeface="+mj-lt"/>
                <a:cs typeface="Times New Roman" pitchFamily="18" charset="0"/>
              </a:rPr>
              <a:t>: Tạo sự đồng thuận giữa gia đình và nhà trường trong việc can thiệp; tạo môi trường khuyến khích cho trẻ vận động; cung cấp chế độ dinh dưỡng hợp lý theo lứa tuổi; Giám sát phát hiện sớm những biểu hiện của bênh KLN ở trẻ;....</a:t>
            </a:r>
          </a:p>
          <a:p>
            <a:pPr>
              <a:buNone/>
            </a:pPr>
            <a:endParaRPr lang="en-US" sz="1500" b="1" i="1" dirty="0">
              <a:latin typeface="+mj-lt"/>
              <a:cs typeface="Times New Roman" pitchFamily="18"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43</a:t>
            </a:fld>
            <a:endParaRPr lang="en"/>
          </a:p>
        </p:txBody>
      </p:sp>
    </p:spTree>
    <p:extLst>
      <p:ext uri="{BB962C8B-B14F-4D97-AF65-F5344CB8AC3E}">
        <p14:creationId xmlns:p14="http://schemas.microsoft.com/office/powerpoint/2010/main" val="3235428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 y="514350"/>
            <a:ext cx="5199300" cy="480825"/>
          </a:xfrm>
        </p:spPr>
        <p:txBody>
          <a:bodyPr/>
          <a:lstStyle/>
          <a:p>
            <a:r>
              <a:rPr lang="de-DE" sz="2000" dirty="0">
                <a:solidFill>
                  <a:schemeClr val="tx2">
                    <a:lumMod val="10000"/>
                  </a:schemeClr>
                </a:solidFill>
                <a:latin typeface="+mj-lt"/>
              </a:rPr>
              <a:t>4. Truyền thông giáo dục về dinh dưỡng cho học sinh</a:t>
            </a:r>
            <a:endParaRPr lang="en-US" sz="2000" dirty="0">
              <a:solidFill>
                <a:schemeClr val="tx2">
                  <a:lumMod val="10000"/>
                </a:schemeClr>
              </a:solidFill>
              <a:latin typeface="+mj-lt"/>
            </a:endParaRPr>
          </a:p>
        </p:txBody>
      </p:sp>
      <p:sp>
        <p:nvSpPr>
          <p:cNvPr id="3" name="Text Placeholder 2"/>
          <p:cNvSpPr>
            <a:spLocks noGrp="1"/>
          </p:cNvSpPr>
          <p:nvPr>
            <p:ph type="body" idx="1"/>
          </p:nvPr>
        </p:nvSpPr>
        <p:spPr>
          <a:xfrm>
            <a:off x="304800" y="1123950"/>
            <a:ext cx="5638800" cy="2884475"/>
          </a:xfrm>
        </p:spPr>
        <p:txBody>
          <a:bodyPr/>
          <a:lstStyle/>
          <a:p>
            <a:pPr marL="76200" indent="0" algn="just">
              <a:buNone/>
            </a:pPr>
            <a:r>
              <a:rPr lang="de-DE" sz="1600" dirty="0">
                <a:latin typeface="+mj-lt"/>
              </a:rPr>
              <a:t>Nội dung truyền thông cho học sinh gồm những kiến thức dinh dưỡng nền tảng: </a:t>
            </a:r>
          </a:p>
          <a:p>
            <a:pPr algn="just"/>
            <a:r>
              <a:rPr lang="de-DE" sz="1600" dirty="0">
                <a:latin typeface="+mj-lt"/>
              </a:rPr>
              <a:t>Vai trò của dinh dưỡng đối với sức khỏe, </a:t>
            </a:r>
          </a:p>
          <a:p>
            <a:pPr algn="just"/>
            <a:r>
              <a:rPr lang="de-DE" sz="1600" dirty="0">
                <a:latin typeface="+mj-lt"/>
              </a:rPr>
              <a:t>ăn uống hợp lý, đa dạng để có cơ thể khỏe mạnh,</a:t>
            </a:r>
          </a:p>
          <a:p>
            <a:pPr algn="just"/>
            <a:r>
              <a:rPr lang="de-DE" sz="1600" dirty="0">
                <a:latin typeface="+mj-lt"/>
              </a:rPr>
              <a:t> tầm quan trọng của bữa ăn sáng, </a:t>
            </a:r>
          </a:p>
          <a:p>
            <a:pPr algn="just"/>
            <a:r>
              <a:rPr lang="de-DE" sz="1600" dirty="0">
                <a:latin typeface="+mj-lt"/>
              </a:rPr>
              <a:t>thiếu vi chất dinh dưỡng,</a:t>
            </a:r>
          </a:p>
          <a:p>
            <a:pPr algn="just"/>
            <a:r>
              <a:rPr lang="de-DE" sz="1600" dirty="0">
                <a:latin typeface="+mj-lt"/>
              </a:rPr>
              <a:t>tăng cường ăn rau củ quả, </a:t>
            </a:r>
          </a:p>
          <a:p>
            <a:pPr algn="just"/>
            <a:r>
              <a:rPr lang="de-DE" sz="1600" dirty="0">
                <a:latin typeface="+mj-lt"/>
              </a:rPr>
              <a:t>ngủ nghỉ và</a:t>
            </a:r>
            <a:r>
              <a:rPr lang="de-DE" sz="1600" b="1" i="1" dirty="0">
                <a:latin typeface="+mj-lt"/>
              </a:rPr>
              <a:t> vận động hợp lý </a:t>
            </a:r>
            <a:endParaRPr lang="en-US" sz="1600" b="1" i="1" dirty="0">
              <a:latin typeface="+mj-lt"/>
            </a:endParaRPr>
          </a:p>
          <a:p>
            <a:pPr algn="just"/>
            <a:endParaRPr lang="en-US" sz="1800" dirty="0"/>
          </a:p>
        </p:txBody>
      </p:sp>
      <p:sp>
        <p:nvSpPr>
          <p:cNvPr id="4" name="Slide Number Placeholder 3"/>
          <p:cNvSpPr>
            <a:spLocks noGrp="1"/>
          </p:cNvSpPr>
          <p:nvPr>
            <p:ph type="sldNum" idx="12"/>
          </p:nvPr>
        </p:nvSpPr>
        <p:spPr/>
        <p:txBody>
          <a:bodyPr/>
          <a:lstStyle/>
          <a:p>
            <a:fld id="{00000000-1234-1234-1234-123412341234}" type="slidenum">
              <a:rPr lang="en" smtClean="0"/>
              <a:pPr/>
              <a:t>44</a:t>
            </a:fld>
            <a:endParaRPr lang="en"/>
          </a:p>
        </p:txBody>
      </p:sp>
    </p:spTree>
    <p:extLst>
      <p:ext uri="{BB962C8B-B14F-4D97-AF65-F5344CB8AC3E}">
        <p14:creationId xmlns:p14="http://schemas.microsoft.com/office/powerpoint/2010/main" val="490872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38" y="268107"/>
            <a:ext cx="6172200" cy="474843"/>
          </a:xfrm>
        </p:spPr>
        <p:txBody>
          <a:bodyPr/>
          <a:lstStyle/>
          <a:p>
            <a:r>
              <a:rPr lang="de-DE" sz="1600" dirty="0">
                <a:solidFill>
                  <a:schemeClr val="tx2">
                    <a:lumMod val="10000"/>
                  </a:schemeClr>
                </a:solidFill>
                <a:latin typeface="+mj-lt"/>
                <a:cs typeface="Times New Roman" pitchFamily="18" charset="0"/>
              </a:rPr>
              <a:t>4. Truyền thông giáo dục về dinh dưỡng cho học sinh, gia đình và giáo viên, người cung cấp bữa ăn học đường.</a:t>
            </a:r>
            <a:endParaRPr lang="en-US" sz="1600" dirty="0">
              <a:solidFill>
                <a:schemeClr val="tx2">
                  <a:lumMod val="10000"/>
                </a:schemeClr>
              </a:solidFill>
              <a:latin typeface="+mj-lt"/>
              <a:cs typeface="Times New Roman" pitchFamily="18" charset="0"/>
            </a:endParaRPr>
          </a:p>
        </p:txBody>
      </p:sp>
      <p:sp>
        <p:nvSpPr>
          <p:cNvPr id="3" name="Text Placeholder 2"/>
          <p:cNvSpPr>
            <a:spLocks noGrp="1"/>
          </p:cNvSpPr>
          <p:nvPr>
            <p:ph type="body" idx="1"/>
          </p:nvPr>
        </p:nvSpPr>
        <p:spPr>
          <a:xfrm>
            <a:off x="134339" y="895350"/>
            <a:ext cx="6495061" cy="3300413"/>
          </a:xfrm>
        </p:spPr>
        <p:txBody>
          <a:bodyPr/>
          <a:lstStyle/>
          <a:p>
            <a:pPr marL="76200" indent="0" algn="just">
              <a:buNone/>
            </a:pPr>
            <a:r>
              <a:rPr lang="de-DE" sz="1500" b="1" dirty="0">
                <a:solidFill>
                  <a:schemeClr val="bg2">
                    <a:lumMod val="10000"/>
                  </a:schemeClr>
                </a:solidFill>
                <a:latin typeface="+mj-lt"/>
              </a:rPr>
              <a:t>Một số nội dung chính cha mẹ và nhà trường cần làm:</a:t>
            </a:r>
          </a:p>
          <a:p>
            <a:pPr algn="just">
              <a:lnSpc>
                <a:spcPct val="110000"/>
              </a:lnSpc>
              <a:spcBef>
                <a:spcPts val="0"/>
              </a:spcBef>
            </a:pPr>
            <a:r>
              <a:rPr lang="de-DE" sz="1500" dirty="0">
                <a:solidFill>
                  <a:schemeClr val="bg2">
                    <a:lumMod val="10000"/>
                  </a:schemeClr>
                </a:solidFill>
                <a:latin typeface="+mj-lt"/>
                <a:cs typeface="Times New Roman" pitchFamily="18" charset="0"/>
              </a:rPr>
              <a:t>Cho con ăn đủ 3 bữa chính và 1-2 bữa phụ trong ngày. Không nên ăn bữa tối quá muộn và ăn trước khi đi ngủ. Nên bổ sung sữa và các sản phẩm sữa trong khẩu phần ăn.</a:t>
            </a:r>
          </a:p>
          <a:p>
            <a:pPr algn="just">
              <a:lnSpc>
                <a:spcPct val="110000"/>
              </a:lnSpc>
              <a:spcBef>
                <a:spcPts val="0"/>
              </a:spcBef>
            </a:pPr>
            <a:r>
              <a:rPr lang="de-DE" sz="1500" dirty="0">
                <a:solidFill>
                  <a:schemeClr val="bg2">
                    <a:lumMod val="10000"/>
                  </a:schemeClr>
                </a:solidFill>
                <a:latin typeface="+mj-lt"/>
                <a:cs typeface="Times New Roman" pitchFamily="18" charset="0"/>
              </a:rPr>
              <a:t>Sử dụng đa dạng thực phẩm, đảm bảo đủ 4 nhóm thực phẩm là ngũ cốc, đạm, chất béo và rau quả; kết hợp thực phẩm động vật và thực vật.</a:t>
            </a:r>
            <a:endParaRPr lang="en-US" sz="1500" dirty="0">
              <a:solidFill>
                <a:schemeClr val="bg2">
                  <a:lumMod val="10000"/>
                </a:schemeClr>
              </a:solidFill>
              <a:latin typeface="+mj-lt"/>
              <a:cs typeface="Times New Roman" pitchFamily="18" charset="0"/>
            </a:endParaRPr>
          </a:p>
          <a:p>
            <a:pPr algn="just">
              <a:lnSpc>
                <a:spcPct val="110000"/>
              </a:lnSpc>
              <a:spcBef>
                <a:spcPts val="0"/>
              </a:spcBef>
            </a:pPr>
            <a:r>
              <a:rPr lang="de-DE" sz="1500" dirty="0">
                <a:solidFill>
                  <a:schemeClr val="bg2">
                    <a:lumMod val="10000"/>
                  </a:schemeClr>
                </a:solidFill>
                <a:latin typeface="+mj-lt"/>
                <a:cs typeface="Times New Roman" pitchFamily="18" charset="0"/>
              </a:rPr>
              <a:t>Tăng cường các món luộc, canh; hạn chế các món kho, rim, rang mặn và thực phẩm chế biến sẵn. Nên pha loãng nước chấm trong các bữa ăn.</a:t>
            </a:r>
            <a:endParaRPr lang="en-US" sz="1500" dirty="0">
              <a:solidFill>
                <a:schemeClr val="bg2">
                  <a:lumMod val="10000"/>
                </a:schemeClr>
              </a:solidFill>
              <a:latin typeface="+mj-lt"/>
              <a:cs typeface="Times New Roman" pitchFamily="18" charset="0"/>
            </a:endParaRPr>
          </a:p>
          <a:p>
            <a:pPr algn="just">
              <a:lnSpc>
                <a:spcPct val="110000"/>
              </a:lnSpc>
              <a:spcBef>
                <a:spcPts val="0"/>
              </a:spcBef>
            </a:pPr>
            <a:r>
              <a:rPr lang="de-DE" sz="1500" dirty="0">
                <a:solidFill>
                  <a:schemeClr val="bg2">
                    <a:lumMod val="10000"/>
                  </a:schemeClr>
                </a:solidFill>
                <a:latin typeface="+mj-lt"/>
                <a:cs typeface="Times New Roman" pitchFamily="18" charset="0"/>
              </a:rPr>
              <a:t>Hướng dẫn và khuyến khích các con ăn nhiều rau và trái cây, hạn chế ăn chất béo, hạn chế ăn, uống đồ ngọt và đồ ăn nhanh, ăn giảm muối và không để các con lười vận động.</a:t>
            </a:r>
            <a:endParaRPr lang="en-US" sz="1500" dirty="0">
              <a:solidFill>
                <a:schemeClr val="bg2">
                  <a:lumMod val="10000"/>
                </a:schemeClr>
              </a:solidFill>
              <a:latin typeface="+mj-lt"/>
              <a:cs typeface="Times New Roman" pitchFamily="18" charset="0"/>
            </a:endParaRPr>
          </a:p>
          <a:p>
            <a:pPr algn="just"/>
            <a:endParaRPr lang="en-US" sz="1500" dirty="0">
              <a:solidFill>
                <a:schemeClr val="bg2">
                  <a:lumMod val="10000"/>
                </a:schemeClr>
              </a:solidFill>
              <a:latin typeface="+mj-lt"/>
            </a:endParaRPr>
          </a:p>
          <a:p>
            <a:pPr marL="76200" indent="0" algn="just">
              <a:buNone/>
            </a:pPr>
            <a:endParaRPr lang="en-US" sz="1500" dirty="0">
              <a:solidFill>
                <a:schemeClr val="bg2">
                  <a:lumMod val="10000"/>
                </a:schemeClr>
              </a:solidFill>
              <a:latin typeface="+mj-lt"/>
            </a:endParaRPr>
          </a:p>
          <a:p>
            <a:pPr algn="just"/>
            <a:endParaRPr lang="en-US" sz="1500" dirty="0">
              <a:solidFill>
                <a:schemeClr val="bg2">
                  <a:lumMod val="10000"/>
                </a:schemeClr>
              </a:solidFill>
              <a:latin typeface="+mj-lt"/>
            </a:endParaRPr>
          </a:p>
        </p:txBody>
      </p:sp>
      <p:sp>
        <p:nvSpPr>
          <p:cNvPr id="4" name="Slide Number Placeholder 3"/>
          <p:cNvSpPr>
            <a:spLocks noGrp="1"/>
          </p:cNvSpPr>
          <p:nvPr>
            <p:ph type="sldNum" idx="12"/>
          </p:nvPr>
        </p:nvSpPr>
        <p:spPr/>
        <p:txBody>
          <a:bodyPr/>
          <a:lstStyle/>
          <a:p>
            <a:fld id="{00000000-1234-1234-1234-123412341234}" type="slidenum">
              <a:rPr lang="en" smtClean="0"/>
              <a:pPr/>
              <a:t>45</a:t>
            </a:fld>
            <a:endParaRPr lang="en"/>
          </a:p>
        </p:txBody>
      </p:sp>
    </p:spTree>
    <p:extLst>
      <p:ext uri="{BB962C8B-B14F-4D97-AF65-F5344CB8AC3E}">
        <p14:creationId xmlns:p14="http://schemas.microsoft.com/office/powerpoint/2010/main" val="3196227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86578"/>
            <a:ext cx="5600700" cy="536972"/>
          </a:xfrm>
        </p:spPr>
        <p:txBody>
          <a:bodyPr/>
          <a:lstStyle/>
          <a:p>
            <a:r>
              <a:rPr lang="en-US" sz="2400" dirty="0">
                <a:solidFill>
                  <a:schemeClr val="tx1"/>
                </a:solidFill>
              </a:rPr>
              <a:t>LÀM GÌ KHI TRẺ THỪA CÂN BÉO PHÌ?</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875" y="1169126"/>
            <a:ext cx="3296401" cy="3296401"/>
          </a:xfrm>
          <a:prstGeom prst="rect">
            <a:avLst/>
          </a:prstGeom>
        </p:spPr>
      </p:pic>
      <p:sp>
        <p:nvSpPr>
          <p:cNvPr id="8" name="Content Placeholder 2"/>
          <p:cNvSpPr>
            <a:spLocks noGrp="1"/>
          </p:cNvSpPr>
          <p:nvPr>
            <p:ph sz="quarter" idx="1"/>
          </p:nvPr>
        </p:nvSpPr>
        <p:spPr>
          <a:xfrm>
            <a:off x="209005" y="2245826"/>
            <a:ext cx="1448345" cy="571500"/>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just">
              <a:lnSpc>
                <a:spcPct val="150000"/>
              </a:lnSpc>
              <a:buNone/>
            </a:pPr>
            <a:r>
              <a:rPr lang="en-US" sz="1500" b="1" dirty="0"/>
              <a:t>DINH DƯỠNG</a:t>
            </a:r>
          </a:p>
        </p:txBody>
      </p:sp>
      <p:sp>
        <p:nvSpPr>
          <p:cNvPr id="9" name="Content Placeholder 2"/>
          <p:cNvSpPr txBox="1">
            <a:spLocks/>
          </p:cNvSpPr>
          <p:nvPr/>
        </p:nvSpPr>
        <p:spPr>
          <a:xfrm>
            <a:off x="4114800" y="2245826"/>
            <a:ext cx="2281103" cy="5715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lnSpc>
                <a:spcPct val="150000"/>
              </a:lnSpc>
              <a:buNone/>
            </a:pPr>
            <a:r>
              <a:rPr lang="en-US" sz="1500" b="1" dirty="0"/>
              <a:t>HOẠT ĐỘNG THỂ LỰC</a:t>
            </a:r>
          </a:p>
        </p:txBody>
      </p:sp>
      <p:sp>
        <p:nvSpPr>
          <p:cNvPr id="10" name="Content Placeholder 2"/>
          <p:cNvSpPr txBox="1">
            <a:spLocks/>
          </p:cNvSpPr>
          <p:nvPr/>
        </p:nvSpPr>
        <p:spPr>
          <a:xfrm>
            <a:off x="2286000" y="4457700"/>
            <a:ext cx="1600200" cy="571500"/>
          </a:xfrm>
          <a:prstGeom prst="rect">
            <a:avLst/>
          </a:prstGeom>
          <a:ln/>
        </p:spPr>
        <p:style>
          <a:lnRef idx="1">
            <a:schemeClr val="accent2"/>
          </a:lnRef>
          <a:fillRef idx="3">
            <a:schemeClr val="accent2"/>
          </a:fillRef>
          <a:effectRef idx="2">
            <a:schemeClr val="accent2"/>
          </a:effectRef>
          <a:fontRef idx="minor">
            <a:schemeClr val="lt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lnSpc>
                <a:spcPct val="150000"/>
              </a:lnSpc>
              <a:buNone/>
            </a:pPr>
            <a:r>
              <a:rPr lang="en-US" sz="1500" b="1" dirty="0"/>
              <a:t>GIẤC NGỦ</a:t>
            </a:r>
          </a:p>
        </p:txBody>
      </p:sp>
    </p:spTree>
    <p:extLst>
      <p:ext uri="{BB962C8B-B14F-4D97-AF65-F5344CB8AC3E}">
        <p14:creationId xmlns:p14="http://schemas.microsoft.com/office/powerpoint/2010/main" val="348539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 calcmode="lin" valueType="num">
                                      <p:cBhvr additive="base">
                                        <p:cTn id="1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9">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 calcmode="lin" valueType="num">
                                      <p:cBhvr additive="base">
                                        <p:cTn id="2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uiExpand="1" build="p" animBg="1"/>
      <p:bldP spid="10" grpId="0" uiExpand="1"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0386"/>
            <a:ext cx="4417425" cy="480825"/>
          </a:xfrm>
        </p:spPr>
        <p:txBody>
          <a:bodyPr/>
          <a:lstStyle/>
          <a:p>
            <a:r>
              <a:rPr lang="en-US" dirty="0" err="1">
                <a:latin typeface="+mj-lt"/>
              </a:rPr>
              <a:t>Tháp</a:t>
            </a:r>
            <a:r>
              <a:rPr lang="en-US" dirty="0">
                <a:latin typeface="+mj-lt"/>
              </a:rPr>
              <a:t> </a:t>
            </a:r>
            <a:r>
              <a:rPr lang="en-US" dirty="0" err="1">
                <a:latin typeface="+mj-lt"/>
              </a:rPr>
              <a:t>vận</a:t>
            </a:r>
            <a:r>
              <a:rPr lang="en-US" dirty="0">
                <a:latin typeface="+mj-lt"/>
              </a:rPr>
              <a:t> </a:t>
            </a:r>
            <a:r>
              <a:rPr lang="en-US" dirty="0" err="1">
                <a:latin typeface="+mj-lt"/>
              </a:rPr>
              <a:t>động</a:t>
            </a:r>
            <a:r>
              <a:rPr lang="en-US" dirty="0">
                <a:latin typeface="+mj-lt"/>
              </a:rPr>
              <a:t> </a:t>
            </a:r>
            <a:r>
              <a:rPr lang="en-US" dirty="0" err="1">
                <a:latin typeface="+mj-lt"/>
              </a:rPr>
              <a:t>hợp</a:t>
            </a:r>
            <a:r>
              <a:rPr lang="en-US" dirty="0">
                <a:latin typeface="+mj-lt"/>
              </a:rPr>
              <a:t> </a:t>
            </a:r>
            <a:r>
              <a:rPr lang="en-US" dirty="0" err="1">
                <a:latin typeface="+mj-lt"/>
              </a:rPr>
              <a:t>lý</a:t>
            </a:r>
            <a:endParaRPr lang="en-US" dirty="0">
              <a:latin typeface="+mj-lt"/>
            </a:endParaRPr>
          </a:p>
        </p:txBody>
      </p:sp>
      <p:sp>
        <p:nvSpPr>
          <p:cNvPr id="4" name="Slide Number Placeholder 3"/>
          <p:cNvSpPr>
            <a:spLocks noGrp="1"/>
          </p:cNvSpPr>
          <p:nvPr>
            <p:ph type="sldNum" idx="12"/>
          </p:nvPr>
        </p:nvSpPr>
        <p:spPr/>
        <p:txBody>
          <a:bodyPr/>
          <a:lstStyle/>
          <a:p>
            <a:fld id="{00000000-1234-1234-1234-123412341234}" type="slidenum">
              <a:rPr lang="en" smtClean="0"/>
              <a:pPr/>
              <a:t>47</a:t>
            </a:fld>
            <a:endParaRPr lang="en"/>
          </a:p>
        </p:txBody>
      </p:sp>
      <p:pic>
        <p:nvPicPr>
          <p:cNvPr id="5" name="Picture 4" descr="http://dinhduonghocduong.net/FileUpload/Images/thap_van_dong.png"/>
          <p:cNvPicPr/>
          <p:nvPr/>
        </p:nvPicPr>
        <p:blipFill>
          <a:blip r:embed="rId2">
            <a:extLst>
              <a:ext uri="{28A0092B-C50C-407E-A947-70E740481C1C}">
                <a14:useLocalDpi xmlns:a14="http://schemas.microsoft.com/office/drawing/2010/main" val="0"/>
              </a:ext>
            </a:extLst>
          </a:blip>
          <a:srcRect/>
          <a:stretch>
            <a:fillRect/>
          </a:stretch>
        </p:blipFill>
        <p:spPr bwMode="auto">
          <a:xfrm>
            <a:off x="304800" y="867965"/>
            <a:ext cx="4286250" cy="3464719"/>
          </a:xfrm>
          <a:prstGeom prst="rect">
            <a:avLst/>
          </a:prstGeom>
          <a:noFill/>
          <a:ln>
            <a:noFill/>
          </a:ln>
        </p:spPr>
      </p:pic>
      <p:sp>
        <p:nvSpPr>
          <p:cNvPr id="6" name="Rectangle 5"/>
          <p:cNvSpPr/>
          <p:nvPr/>
        </p:nvSpPr>
        <p:spPr>
          <a:xfrm>
            <a:off x="4629150" y="1257300"/>
            <a:ext cx="2057400" cy="26860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800" dirty="0">
                <a:solidFill>
                  <a:schemeClr val="tx2">
                    <a:lumMod val="10000"/>
                  </a:schemeClr>
                </a:solidFill>
              </a:rPr>
              <a:t>HĐTL cường độ trung bình tổng cộng ít nhất 60 phút mỗi ngày và có thể chia làm nhiều lần nhưng mỗi lần cần từ 10 phút trở lên</a:t>
            </a:r>
            <a:endParaRPr lang="en-US" sz="1800" dirty="0">
              <a:solidFill>
                <a:schemeClr val="tx2">
                  <a:lumMod val="10000"/>
                </a:schemeClr>
              </a:solidFill>
            </a:endParaRPr>
          </a:p>
        </p:txBody>
      </p:sp>
    </p:spTree>
    <p:extLst>
      <p:ext uri="{BB962C8B-B14F-4D97-AF65-F5344CB8AC3E}">
        <p14:creationId xmlns:p14="http://schemas.microsoft.com/office/powerpoint/2010/main" val="2593377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noChangeArrowheads="1"/>
          </p:cNvSpPr>
          <p:nvPr>
            <p:ph idx="1"/>
          </p:nvPr>
        </p:nvSpPr>
        <p:spPr>
          <a:xfrm>
            <a:off x="434877" y="335756"/>
            <a:ext cx="5915025" cy="4369594"/>
          </a:xfrm>
        </p:spPr>
        <p:txBody>
          <a:bodyPr/>
          <a:lstStyle/>
          <a:p>
            <a:pPr marL="0" indent="0">
              <a:buNone/>
            </a:pPr>
            <a:r>
              <a:rPr lang="en-US" sz="1600" dirty="0">
                <a:latin typeface="+mj-lt"/>
                <a:cs typeface="Times New Roman" pitchFamily="18" charset="0"/>
              </a:rPr>
              <a:t>+ Thói quen ngủ nghỉ hợp lý, đúng giờ</a:t>
            </a: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endParaRPr lang="en-US" sz="1800" dirty="0">
              <a:latin typeface="+mj-lt"/>
            </a:endParaRPr>
          </a:p>
          <a:p>
            <a:pPr marL="0" indent="0">
              <a:buNone/>
            </a:pPr>
            <a:r>
              <a:rPr lang="en-US" sz="1600" dirty="0">
                <a:latin typeface="+mj-lt"/>
                <a:cs typeface="Times New Roman" pitchFamily="18" charset="0"/>
              </a:rPr>
              <a:t>Trẻ 12-18t nên ngủ 8 – 10 tiếng/ngày và ngủ từ 21h, cố gắng trước 23h</a:t>
            </a:r>
          </a:p>
          <a:p>
            <a:pPr marL="0" indent="0">
              <a:buNone/>
            </a:pPr>
            <a:r>
              <a:rPr lang="en-US" sz="1600" dirty="0">
                <a:latin typeface="+mj-lt"/>
                <a:cs typeface="Times New Roman" pitchFamily="18" charset="0"/>
              </a:rPr>
              <a:t> Ngủ trưa: tối thiểu 30p</a:t>
            </a:r>
          </a:p>
          <a:p>
            <a:pPr marL="0" indent="0">
              <a:buNone/>
            </a:pPr>
            <a:r>
              <a:rPr lang="en-US" dirty="0"/>
              <a:t>                                                              </a:t>
            </a:r>
          </a:p>
        </p:txBody>
      </p:sp>
      <p:sp>
        <p:nvSpPr>
          <p:cNvPr id="7" name="Right Arrow 6"/>
          <p:cNvSpPr/>
          <p:nvPr/>
        </p:nvSpPr>
        <p:spPr>
          <a:xfrm>
            <a:off x="58936" y="4171950"/>
            <a:ext cx="375941" cy="235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n-US" sz="1050"/>
          </a:p>
        </p:txBody>
      </p:sp>
      <p:graphicFrame>
        <p:nvGraphicFramePr>
          <p:cNvPr id="9" name="Diagram 8"/>
          <p:cNvGraphicFramePr/>
          <p:nvPr>
            <p:extLst>
              <p:ext uri="{D42A27DB-BD31-4B8C-83A1-F6EECF244321}">
                <p14:modId xmlns:p14="http://schemas.microsoft.com/office/powerpoint/2010/main" val="2943483715"/>
              </p:ext>
            </p:extLst>
          </p:nvPr>
        </p:nvGraphicFramePr>
        <p:xfrm>
          <a:off x="3012021" y="590550"/>
          <a:ext cx="3713822"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4331793" y="1732360"/>
            <a:ext cx="804565" cy="759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050" dirty="0" err="1"/>
              <a:t>Ngủ</a:t>
            </a:r>
            <a:r>
              <a:rPr lang="en-US" sz="1050" dirty="0"/>
              <a:t> </a:t>
            </a:r>
            <a:r>
              <a:rPr lang="en-US" sz="1050" dirty="0" err="1"/>
              <a:t>ít</a:t>
            </a:r>
            <a:r>
              <a:rPr lang="en-US" sz="1050" dirty="0"/>
              <a:t>, </a:t>
            </a:r>
            <a:r>
              <a:rPr lang="en-US" sz="1050" dirty="0" err="1"/>
              <a:t>không</a:t>
            </a:r>
            <a:r>
              <a:rPr lang="en-US" sz="1050" dirty="0"/>
              <a:t> </a:t>
            </a:r>
            <a:r>
              <a:rPr lang="en-US" sz="1050" dirty="0" err="1"/>
              <a:t>đúng</a:t>
            </a:r>
            <a:r>
              <a:rPr lang="en-US" sz="1050" dirty="0"/>
              <a:t> </a:t>
            </a:r>
            <a:r>
              <a:rPr lang="en-US" sz="1050" dirty="0" err="1"/>
              <a:t>giờ</a:t>
            </a:r>
            <a:endParaRPr lang="en-US" sz="1050" dirty="0"/>
          </a:p>
        </p:txBody>
      </p:sp>
      <p:sp>
        <p:nvSpPr>
          <p:cNvPr id="8" name="Right Arrow 7"/>
          <p:cNvSpPr/>
          <p:nvPr/>
        </p:nvSpPr>
        <p:spPr>
          <a:xfrm>
            <a:off x="48667" y="3488903"/>
            <a:ext cx="375941" cy="235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n-US" sz="105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906" y="910719"/>
            <a:ext cx="2754846" cy="1833225"/>
          </a:xfrm>
          <a:prstGeom prst="rect">
            <a:avLst/>
          </a:prstGeom>
        </p:spPr>
      </p:pic>
    </p:spTree>
    <p:extLst>
      <p:ext uri="{BB962C8B-B14F-4D97-AF65-F5344CB8AC3E}">
        <p14:creationId xmlns:p14="http://schemas.microsoft.com/office/powerpoint/2010/main" val="213591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085850"/>
            <a:ext cx="4286250" cy="1943100"/>
          </a:xfrm>
        </p:spPr>
        <p:txBody>
          <a:bodyPr/>
          <a:lstStyle/>
          <a:p>
            <a:pPr algn="ctr">
              <a:lnSpc>
                <a:spcPct val="150000"/>
              </a:lnSpc>
            </a:pPr>
            <a:r>
              <a:rPr lang="en-US" sz="2400" dirty="0">
                <a:solidFill>
                  <a:schemeClr val="bg2">
                    <a:lumMod val="10000"/>
                  </a:schemeClr>
                </a:solidFill>
                <a:latin typeface="Times New Roman" pitchFamily="18" charset="0"/>
                <a:cs typeface="Times New Roman" pitchFamily="18" charset="0"/>
              </a:rPr>
              <a:t>PHẦN III:</a:t>
            </a:r>
            <a:br>
              <a:rPr lang="en-US" sz="2400" dirty="0">
                <a:solidFill>
                  <a:schemeClr val="bg2">
                    <a:lumMod val="10000"/>
                  </a:schemeClr>
                </a:solidFill>
                <a:latin typeface="Times New Roman" pitchFamily="18" charset="0"/>
                <a:cs typeface="Times New Roman" pitchFamily="18" charset="0"/>
              </a:rPr>
            </a:br>
            <a:r>
              <a:rPr lang="en-US" sz="2400" dirty="0">
                <a:solidFill>
                  <a:schemeClr val="bg2">
                    <a:lumMod val="10000"/>
                  </a:schemeClr>
                </a:solidFill>
                <a:latin typeface="Times New Roman" pitchFamily="18" charset="0"/>
                <a:cs typeface="Times New Roman" pitchFamily="18" charset="0"/>
              </a:rPr>
              <a:t>THỰC HÀNH TƯ VẤN DINH DƯỠNG CHO TRẺ </a:t>
            </a:r>
            <a:br>
              <a:rPr lang="en-US" sz="2400" dirty="0">
                <a:solidFill>
                  <a:schemeClr val="bg2">
                    <a:lumMod val="10000"/>
                  </a:schemeClr>
                </a:solidFill>
                <a:latin typeface="Times New Roman" pitchFamily="18" charset="0"/>
                <a:cs typeface="Times New Roman" pitchFamily="18" charset="0"/>
              </a:rPr>
            </a:br>
            <a:r>
              <a:rPr lang="en-US" sz="2400" dirty="0">
                <a:solidFill>
                  <a:schemeClr val="bg2">
                    <a:lumMod val="10000"/>
                  </a:schemeClr>
                </a:solidFill>
                <a:latin typeface="Times New Roman" pitchFamily="18" charset="0"/>
                <a:cs typeface="Times New Roman" pitchFamily="18" charset="0"/>
              </a:rPr>
              <a:t>THỪA CÂN BÉO PHÌ</a:t>
            </a:r>
          </a:p>
        </p:txBody>
      </p:sp>
      <p:sp>
        <p:nvSpPr>
          <p:cNvPr id="5" name="Slide Number Placeholder 4"/>
          <p:cNvSpPr>
            <a:spLocks noGrp="1"/>
          </p:cNvSpPr>
          <p:nvPr>
            <p:ph type="sldNum" idx="12"/>
          </p:nvPr>
        </p:nvSpPr>
        <p:spPr/>
        <p:txBody>
          <a:bodyPr/>
          <a:lstStyle/>
          <a:p>
            <a:fld id="{00000000-1234-1234-1234-123412341234}" type="slidenum">
              <a:rPr lang="en" smtClean="0"/>
              <a:pPr/>
              <a:t>49</a:t>
            </a:fld>
            <a:endParaRPr lang="en"/>
          </a:p>
        </p:txBody>
      </p:sp>
      <p:sp>
        <p:nvSpPr>
          <p:cNvPr id="57346" name="AutoShape 2" descr="Nutritionist Vector Illustration. Doctor Shows Poster About Dietetic  Healthy And Unhealthy Food Royalty Free SVG, Cliparts, Vectors, And Stock  Illustration. Image 62748347."/>
          <p:cNvSpPr>
            <a:spLocks noChangeAspect="1" noChangeArrowheads="1"/>
          </p:cNvSpPr>
          <p:nvPr/>
        </p:nvSpPr>
        <p:spPr bwMode="auto">
          <a:xfrm>
            <a:off x="116681" y="534591"/>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050"/>
          </a:p>
        </p:txBody>
      </p:sp>
      <p:sp>
        <p:nvSpPr>
          <p:cNvPr id="57348" name="AutoShape 4" descr="Nutritionist Vector Illustration. Doctor Shows Poster About Dietetic  Healthy And Unhealthy Food Royalty Free SVG, Cliparts, Vectors, And Stock  Illustration. Image 62748347."/>
          <p:cNvSpPr>
            <a:spLocks noChangeAspect="1" noChangeArrowheads="1"/>
          </p:cNvSpPr>
          <p:nvPr/>
        </p:nvSpPr>
        <p:spPr bwMode="auto">
          <a:xfrm>
            <a:off x="116681" y="534591"/>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050"/>
          </a:p>
        </p:txBody>
      </p:sp>
      <p:pic>
        <p:nvPicPr>
          <p:cNvPr id="57349" name="Picture 5"/>
          <p:cNvPicPr>
            <a:picLocks noChangeAspect="1" noChangeArrowheads="1"/>
          </p:cNvPicPr>
          <p:nvPr/>
        </p:nvPicPr>
        <p:blipFill>
          <a:blip r:embed="rId2"/>
          <a:srcRect/>
          <a:stretch>
            <a:fillRect/>
          </a:stretch>
        </p:blipFill>
        <p:spPr bwMode="auto">
          <a:xfrm>
            <a:off x="4572000" y="971550"/>
            <a:ext cx="2286000" cy="30861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 y="1643948"/>
            <a:ext cx="6858000" cy="279769"/>
          </a:xfrm>
        </p:spPr>
        <p:txBody>
          <a:bodyPr/>
          <a:lstStyle/>
          <a:p>
            <a:r>
              <a:rPr lang="en-US" sz="1200" dirty="0">
                <a:solidFill>
                  <a:schemeClr val="bg2">
                    <a:lumMod val="10000"/>
                  </a:schemeClr>
                </a:solidFill>
                <a:latin typeface="+mj-lt"/>
                <a:cs typeface="Times New Roman" pitchFamily="18" charset="0"/>
              </a:rPr>
              <a:t>- Một số trường tiểu học tại Hà Nội có tỷ lệ học sinh lớp 5 (10-11 tuổi) mắc TCBP năm 2021:</a:t>
            </a:r>
          </a:p>
        </p:txBody>
      </p:sp>
      <p:sp>
        <p:nvSpPr>
          <p:cNvPr id="4" name="Text Placeholder 3"/>
          <p:cNvSpPr>
            <a:spLocks noGrp="1"/>
          </p:cNvSpPr>
          <p:nvPr>
            <p:ph type="body" idx="2"/>
          </p:nvPr>
        </p:nvSpPr>
        <p:spPr>
          <a:xfrm>
            <a:off x="76200" y="858917"/>
            <a:ext cx="6515100" cy="838200"/>
          </a:xfrm>
        </p:spPr>
        <p:txBody>
          <a:bodyPr/>
          <a:lstStyle/>
          <a:p>
            <a:pPr>
              <a:buNone/>
            </a:pPr>
            <a:r>
              <a:rPr lang="en-US" sz="1600" b="1" dirty="0">
                <a:solidFill>
                  <a:schemeClr val="bg2">
                    <a:lumMod val="10000"/>
                  </a:schemeClr>
                </a:solidFill>
                <a:latin typeface="+mj-lt"/>
              </a:rPr>
              <a:t>- </a:t>
            </a:r>
            <a:r>
              <a:rPr lang="en-US" sz="1600" dirty="0">
                <a:solidFill>
                  <a:schemeClr val="bg2">
                    <a:lumMod val="10000"/>
                  </a:schemeClr>
                </a:solidFill>
                <a:latin typeface="+mj-lt"/>
                <a:cs typeface="Times New Roman" pitchFamily="18" charset="0"/>
              </a:rPr>
              <a:t>Tỷ lệ TCBP trẻ em vị thành niên ở Hà Nội đã </a:t>
            </a:r>
            <a:r>
              <a:rPr lang="en-US" sz="1600" b="1" dirty="0">
                <a:solidFill>
                  <a:schemeClr val="bg2">
                    <a:lumMod val="10000"/>
                  </a:schemeClr>
                </a:solidFill>
                <a:latin typeface="+mj-lt"/>
                <a:cs typeface="Times New Roman" pitchFamily="18" charset="0"/>
              </a:rPr>
              <a:t>tăng 6,8% trong 5 năm </a:t>
            </a:r>
            <a:r>
              <a:rPr lang="en-US" sz="1600" dirty="0">
                <a:solidFill>
                  <a:schemeClr val="bg2">
                    <a:lumMod val="10000"/>
                  </a:schemeClr>
                </a:solidFill>
                <a:latin typeface="+mj-lt"/>
                <a:cs typeface="Times New Roman" pitchFamily="18" charset="0"/>
              </a:rPr>
              <a:t>qua, từ </a:t>
            </a:r>
            <a:r>
              <a:rPr lang="en-US" sz="1600" b="1" dirty="0">
                <a:solidFill>
                  <a:schemeClr val="bg2">
                    <a:lumMod val="10000"/>
                  </a:schemeClr>
                </a:solidFill>
                <a:latin typeface="+mj-lt"/>
                <a:cs typeface="Times New Roman" pitchFamily="18" charset="0"/>
              </a:rPr>
              <a:t>18,6%</a:t>
            </a:r>
            <a:r>
              <a:rPr lang="en-US" sz="1600" dirty="0">
                <a:solidFill>
                  <a:schemeClr val="bg2">
                    <a:lumMod val="10000"/>
                  </a:schemeClr>
                </a:solidFill>
                <a:latin typeface="+mj-lt"/>
                <a:cs typeface="Times New Roman" pitchFamily="18" charset="0"/>
              </a:rPr>
              <a:t> (năm 2017) lên </a:t>
            </a:r>
            <a:r>
              <a:rPr lang="en-US" sz="1600" b="1" dirty="0">
                <a:solidFill>
                  <a:schemeClr val="bg2">
                    <a:lumMod val="10000"/>
                  </a:schemeClr>
                </a:solidFill>
                <a:latin typeface="+mj-lt"/>
                <a:cs typeface="Times New Roman" pitchFamily="18" charset="0"/>
              </a:rPr>
              <a:t>25,4%</a:t>
            </a:r>
            <a:r>
              <a:rPr lang="en-US" sz="1600" dirty="0">
                <a:solidFill>
                  <a:schemeClr val="bg2">
                    <a:lumMod val="10000"/>
                  </a:schemeClr>
                </a:solidFill>
                <a:latin typeface="+mj-lt"/>
                <a:cs typeface="Times New Roman" pitchFamily="18" charset="0"/>
              </a:rPr>
              <a:t> (năm 2021). </a:t>
            </a:r>
            <a:endParaRPr lang="en-US" sz="1600" dirty="0">
              <a:solidFill>
                <a:schemeClr val="bg2">
                  <a:lumMod val="10000"/>
                </a:schemeClr>
              </a:solidFill>
              <a:latin typeface="+mj-lt"/>
            </a:endParaRPr>
          </a:p>
        </p:txBody>
      </p:sp>
      <p:sp>
        <p:nvSpPr>
          <p:cNvPr id="5" name="Slide Number Placeholder 4"/>
          <p:cNvSpPr>
            <a:spLocks noGrp="1"/>
          </p:cNvSpPr>
          <p:nvPr>
            <p:ph type="sldNum" idx="12"/>
          </p:nvPr>
        </p:nvSpPr>
        <p:spPr/>
        <p:txBody>
          <a:bodyPr/>
          <a:lstStyle/>
          <a:p>
            <a:fld id="{00000000-1234-1234-1234-123412341234}" type="slidenum">
              <a:rPr lang="en" smtClean="0"/>
              <a:pPr/>
              <a:t>5</a:t>
            </a:fld>
            <a:endParaRPr lang="en"/>
          </a:p>
        </p:txBody>
      </p:sp>
      <p:pic>
        <p:nvPicPr>
          <p:cNvPr id="52226" name="Picture 2"/>
          <p:cNvPicPr>
            <a:picLocks noChangeAspect="1" noChangeArrowheads="1"/>
          </p:cNvPicPr>
          <p:nvPr/>
        </p:nvPicPr>
        <p:blipFill>
          <a:blip r:embed="rId2"/>
          <a:srcRect/>
          <a:stretch>
            <a:fillRect/>
          </a:stretch>
        </p:blipFill>
        <p:spPr bwMode="auto">
          <a:xfrm>
            <a:off x="76200" y="2038350"/>
            <a:ext cx="6438900" cy="2971800"/>
          </a:xfrm>
          <a:prstGeom prst="rect">
            <a:avLst/>
          </a:prstGeom>
          <a:noFill/>
          <a:ln w="9525">
            <a:noFill/>
            <a:miter lim="800000"/>
            <a:headEnd/>
            <a:tailEnd/>
          </a:ln>
          <a:effectLst/>
        </p:spPr>
      </p:pic>
      <p:sp>
        <p:nvSpPr>
          <p:cNvPr id="6" name="Google Shape;316;p15"/>
          <p:cNvSpPr txBox="1">
            <a:spLocks/>
          </p:cNvSpPr>
          <p:nvPr/>
        </p:nvSpPr>
        <p:spPr>
          <a:xfrm>
            <a:off x="285750" y="285750"/>
            <a:ext cx="6172200" cy="4572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r>
              <a:rPr lang="en-US" sz="2400" dirty="0" err="1">
                <a:solidFill>
                  <a:schemeClr val="tx2">
                    <a:lumMod val="10000"/>
                  </a:schemeClr>
                </a:solidFill>
                <a:latin typeface="+mj-lt"/>
              </a:rPr>
              <a:t>Thực</a:t>
            </a:r>
            <a:r>
              <a:rPr lang="en-US" sz="2400" dirty="0">
                <a:solidFill>
                  <a:schemeClr val="tx2">
                    <a:lumMod val="10000"/>
                  </a:schemeClr>
                </a:solidFill>
                <a:latin typeface="+mj-lt"/>
              </a:rPr>
              <a:t> </a:t>
            </a:r>
            <a:r>
              <a:rPr lang="en-US" sz="2400" dirty="0" err="1">
                <a:solidFill>
                  <a:schemeClr val="tx2">
                    <a:lumMod val="10000"/>
                  </a:schemeClr>
                </a:solidFill>
                <a:latin typeface="+mj-lt"/>
              </a:rPr>
              <a:t>trạng</a:t>
            </a:r>
            <a:r>
              <a:rPr lang="en-US" sz="2400" dirty="0">
                <a:solidFill>
                  <a:schemeClr val="tx2">
                    <a:lumMod val="10000"/>
                  </a:schemeClr>
                </a:solidFill>
                <a:latin typeface="+mj-lt"/>
              </a:rPr>
              <a:t> </a:t>
            </a:r>
            <a:r>
              <a:rPr lang="en-US" sz="2400" dirty="0" err="1">
                <a:solidFill>
                  <a:schemeClr val="tx2">
                    <a:lumMod val="10000"/>
                  </a:schemeClr>
                </a:solidFill>
                <a:latin typeface="+mj-lt"/>
              </a:rPr>
              <a:t>thừa</a:t>
            </a:r>
            <a:r>
              <a:rPr lang="en-US" sz="2400" dirty="0">
                <a:solidFill>
                  <a:schemeClr val="tx2">
                    <a:lumMod val="10000"/>
                  </a:schemeClr>
                </a:solidFill>
                <a:latin typeface="+mj-lt"/>
              </a:rPr>
              <a:t> </a:t>
            </a:r>
            <a:r>
              <a:rPr lang="en-US" sz="2400" dirty="0" err="1">
                <a:solidFill>
                  <a:schemeClr val="tx2">
                    <a:lumMod val="10000"/>
                  </a:schemeClr>
                </a:solidFill>
                <a:latin typeface="+mj-lt"/>
              </a:rPr>
              <a:t>cân</a:t>
            </a:r>
            <a:r>
              <a:rPr lang="en-US" sz="2400" dirty="0">
                <a:solidFill>
                  <a:schemeClr val="tx2">
                    <a:lumMod val="10000"/>
                  </a:schemeClr>
                </a:solidFill>
                <a:latin typeface="+mj-lt"/>
              </a:rPr>
              <a:t>, </a:t>
            </a:r>
            <a:r>
              <a:rPr lang="en-US" sz="2400" dirty="0" err="1">
                <a:solidFill>
                  <a:schemeClr val="tx2">
                    <a:lumMod val="10000"/>
                  </a:schemeClr>
                </a:solidFill>
                <a:latin typeface="+mj-lt"/>
              </a:rPr>
              <a:t>béo</a:t>
            </a:r>
            <a:r>
              <a:rPr lang="en-US" sz="2400" dirty="0">
                <a:solidFill>
                  <a:schemeClr val="tx2">
                    <a:lumMod val="10000"/>
                  </a:schemeClr>
                </a:solidFill>
                <a:latin typeface="+mj-lt"/>
              </a:rPr>
              <a:t> </a:t>
            </a:r>
            <a:r>
              <a:rPr lang="en-US" sz="2400" dirty="0" err="1">
                <a:solidFill>
                  <a:schemeClr val="tx2">
                    <a:lumMod val="10000"/>
                  </a:schemeClr>
                </a:solidFill>
                <a:latin typeface="+mj-lt"/>
              </a:rPr>
              <a:t>phì</a:t>
            </a:r>
            <a:r>
              <a:rPr lang="en-US" sz="2400" dirty="0">
                <a:solidFill>
                  <a:schemeClr val="tx2">
                    <a:lumMod val="10000"/>
                  </a:schemeClr>
                </a:solidFill>
                <a:latin typeface="+mj-lt"/>
              </a:rPr>
              <a:t> ở </a:t>
            </a:r>
            <a:r>
              <a:rPr lang="en-US" sz="2400" dirty="0" err="1">
                <a:solidFill>
                  <a:schemeClr val="tx2">
                    <a:lumMod val="10000"/>
                  </a:schemeClr>
                </a:solidFill>
                <a:latin typeface="+mj-lt"/>
              </a:rPr>
              <a:t>trẻ</a:t>
            </a:r>
            <a:r>
              <a:rPr lang="en-US" sz="2400" dirty="0">
                <a:solidFill>
                  <a:schemeClr val="tx2">
                    <a:lumMod val="10000"/>
                  </a:schemeClr>
                </a:solidFill>
                <a:latin typeface="+mj-lt"/>
              </a:rPr>
              <a:t> </a:t>
            </a:r>
            <a:r>
              <a:rPr lang="en-US" sz="2400" dirty="0" err="1">
                <a:solidFill>
                  <a:schemeClr val="tx2">
                    <a:lumMod val="10000"/>
                  </a:schemeClr>
                </a:solidFill>
                <a:latin typeface="+mj-lt"/>
              </a:rPr>
              <a:t>em</a:t>
            </a:r>
            <a:endParaRPr lang="en-US" sz="2400" dirty="0">
              <a:solidFill>
                <a:schemeClr val="tx2">
                  <a:lumMod val="10000"/>
                </a:schemeClr>
              </a:solidFill>
              <a:latin typeface="+mj-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572826" y="540806"/>
            <a:ext cx="5915025" cy="3206651"/>
          </a:xfrm>
        </p:spPr>
        <p:txBody>
          <a:bodyPr/>
          <a:lstStyle/>
          <a:p>
            <a:pPr marL="0" indent="0">
              <a:buNone/>
            </a:pPr>
            <a:r>
              <a:rPr lang="en-US" b="1" dirty="0">
                <a:latin typeface="Times New Roman" pitchFamily="18" charset="0"/>
                <a:cs typeface="Times New Roman" pitchFamily="18" charset="0"/>
              </a:rPr>
              <a:t>- Xác định tình trạng TCBP? </a:t>
            </a:r>
          </a:p>
          <a:p>
            <a:pPr marL="0" indent="0">
              <a:buNone/>
            </a:pP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997511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00" y="732663"/>
            <a:ext cx="5770800" cy="480825"/>
          </a:xfrm>
        </p:spPr>
        <p:txBody>
          <a:bodyPr/>
          <a:lstStyle/>
          <a:p>
            <a:pPr algn="ctr">
              <a:lnSpc>
                <a:spcPct val="100000"/>
              </a:lnSpc>
            </a:pPr>
            <a:r>
              <a:rPr lang="vi-VN" sz="2400" dirty="0">
                <a:solidFill>
                  <a:schemeClr val="tx2">
                    <a:lumMod val="10000"/>
                  </a:schemeClr>
                </a:solidFill>
                <a:latin typeface="+mn-lt"/>
              </a:rPr>
              <a:t>Thực hành truyền thông </a:t>
            </a:r>
            <a:r>
              <a:rPr lang="en-US" sz="2400" dirty="0" err="1">
                <a:solidFill>
                  <a:schemeClr val="tx2">
                    <a:lumMod val="10000"/>
                  </a:schemeClr>
                </a:solidFill>
                <a:latin typeface="+mn-lt"/>
              </a:rPr>
              <a:t>cho</a:t>
            </a:r>
            <a:r>
              <a:rPr lang="en-US" sz="2400" dirty="0">
                <a:solidFill>
                  <a:schemeClr val="tx2">
                    <a:lumMod val="10000"/>
                  </a:schemeClr>
                </a:solidFill>
                <a:latin typeface="+mn-lt"/>
              </a:rPr>
              <a:t> </a:t>
            </a:r>
            <a:r>
              <a:rPr lang="en-US" sz="2400" dirty="0" err="1">
                <a:solidFill>
                  <a:schemeClr val="tx2">
                    <a:lumMod val="10000"/>
                  </a:schemeClr>
                </a:solidFill>
                <a:latin typeface="+mn-lt"/>
              </a:rPr>
              <a:t>trẻ</a:t>
            </a:r>
            <a:r>
              <a:rPr lang="en-US" sz="2400" dirty="0">
                <a:solidFill>
                  <a:schemeClr val="tx2">
                    <a:lumMod val="10000"/>
                  </a:schemeClr>
                </a:solidFill>
                <a:latin typeface="+mn-lt"/>
              </a:rPr>
              <a:t> TCBP </a:t>
            </a:r>
            <a:r>
              <a:rPr lang="vi-VN" sz="2400" dirty="0">
                <a:solidFill>
                  <a:schemeClr val="tx2">
                    <a:lumMod val="10000"/>
                  </a:schemeClr>
                </a:solidFill>
                <a:latin typeface="+mn-lt"/>
              </a:rPr>
              <a:t>lứa tuổi học sinh</a:t>
            </a:r>
            <a:endParaRPr lang="en-US" sz="2400" dirty="0">
              <a:solidFill>
                <a:schemeClr val="tx2">
                  <a:lumMod val="10000"/>
                </a:schemeClr>
              </a:solidFill>
              <a:latin typeface="+mn-lt"/>
            </a:endParaRPr>
          </a:p>
        </p:txBody>
      </p:sp>
      <p:sp>
        <p:nvSpPr>
          <p:cNvPr id="3" name="Content Placeholder 2"/>
          <p:cNvSpPr>
            <a:spLocks noGrp="1"/>
          </p:cNvSpPr>
          <p:nvPr>
            <p:ph idx="1"/>
          </p:nvPr>
        </p:nvSpPr>
        <p:spPr>
          <a:xfrm>
            <a:off x="285750" y="1485901"/>
            <a:ext cx="6286500" cy="2751125"/>
          </a:xfrm>
        </p:spPr>
        <p:txBody>
          <a:bodyPr/>
          <a:lstStyle/>
          <a:p>
            <a:pPr marL="76200" indent="0">
              <a:buNone/>
            </a:pPr>
            <a:r>
              <a:rPr lang="en-US" sz="1650" i="1" dirty="0" err="1">
                <a:solidFill>
                  <a:schemeClr val="bg2">
                    <a:lumMod val="10000"/>
                  </a:schemeClr>
                </a:solidFill>
                <a:latin typeface="Times New Roman" pitchFamily="18" charset="0"/>
                <a:cs typeface="Times New Roman" pitchFamily="18" charset="0"/>
              </a:rPr>
              <a:t>Tình</a:t>
            </a:r>
            <a:r>
              <a:rPr lang="en-US" sz="1650" i="1" dirty="0">
                <a:solidFill>
                  <a:schemeClr val="bg2">
                    <a:lumMod val="10000"/>
                  </a:schemeClr>
                </a:solidFill>
                <a:latin typeface="Times New Roman" pitchFamily="18" charset="0"/>
                <a:cs typeface="Times New Roman" pitchFamily="18" charset="0"/>
              </a:rPr>
              <a:t> </a:t>
            </a:r>
            <a:r>
              <a:rPr lang="en-US" sz="1650" i="1" dirty="0" err="1">
                <a:solidFill>
                  <a:schemeClr val="bg2">
                    <a:lumMod val="10000"/>
                  </a:schemeClr>
                </a:solidFill>
                <a:latin typeface="Times New Roman" pitchFamily="18" charset="0"/>
                <a:cs typeface="Times New Roman" pitchFamily="18" charset="0"/>
              </a:rPr>
              <a:t>huống</a:t>
            </a:r>
            <a:r>
              <a:rPr lang="en-US" sz="1650" i="1" dirty="0">
                <a:solidFill>
                  <a:schemeClr val="bg2">
                    <a:lumMod val="10000"/>
                  </a:schemeClr>
                </a:solidFill>
                <a:latin typeface="Times New Roman" pitchFamily="18" charset="0"/>
                <a:cs typeface="Times New Roman" pitchFamily="18" charset="0"/>
              </a:rPr>
              <a:t>: </a:t>
            </a:r>
            <a:r>
              <a:rPr lang="vi-VN" sz="1650" i="1" dirty="0">
                <a:solidFill>
                  <a:schemeClr val="bg2">
                    <a:lumMod val="10000"/>
                  </a:schemeClr>
                </a:solidFill>
                <a:latin typeface="Times New Roman" pitchFamily="18" charset="0"/>
                <a:cs typeface="Times New Roman" pitchFamily="18" charset="0"/>
              </a:rPr>
              <a:t>Thực hiện đóng vai một buổi </a:t>
            </a:r>
            <a:r>
              <a:rPr lang="en-US" sz="1650" i="1" dirty="0">
                <a:solidFill>
                  <a:schemeClr val="bg2">
                    <a:lumMod val="10000"/>
                  </a:schemeClr>
                </a:solidFill>
                <a:latin typeface="Times New Roman" pitchFamily="18" charset="0"/>
                <a:cs typeface="Times New Roman" pitchFamily="18" charset="0"/>
              </a:rPr>
              <a:t>tư vấn cho cha mẹ học sinh về  dinh dưỡng và vận động </a:t>
            </a:r>
            <a:r>
              <a:rPr lang="vi-VN" sz="1650" i="1" dirty="0">
                <a:solidFill>
                  <a:schemeClr val="bg2">
                    <a:lumMod val="10000"/>
                  </a:schemeClr>
                </a:solidFill>
                <a:latin typeface="Times New Roman" pitchFamily="18" charset="0"/>
                <a:cs typeface="Times New Roman" pitchFamily="18" charset="0"/>
              </a:rPr>
              <a:t>thể lực hợp lý </a:t>
            </a:r>
            <a:r>
              <a:rPr lang="en-US" sz="1650" i="1" dirty="0">
                <a:solidFill>
                  <a:schemeClr val="bg2">
                    <a:lumMod val="10000"/>
                  </a:schemeClr>
                </a:solidFill>
                <a:latin typeface="Times New Roman" pitchFamily="18" charset="0"/>
                <a:cs typeface="Times New Roman" pitchFamily="18" charset="0"/>
              </a:rPr>
              <a:t>nhằm </a:t>
            </a:r>
            <a:r>
              <a:rPr lang="vi-VN" sz="1650" i="1" dirty="0">
                <a:solidFill>
                  <a:schemeClr val="bg2">
                    <a:lumMod val="10000"/>
                  </a:schemeClr>
                </a:solidFill>
                <a:latin typeface="Times New Roman" pitchFamily="18" charset="0"/>
                <a:cs typeface="Times New Roman" pitchFamily="18" charset="0"/>
              </a:rPr>
              <a:t>phòng chống thừa cân béo phì cho </a:t>
            </a:r>
            <a:r>
              <a:rPr lang="en-US" sz="1650" i="1" dirty="0">
                <a:solidFill>
                  <a:schemeClr val="bg2">
                    <a:lumMod val="10000"/>
                  </a:schemeClr>
                </a:solidFill>
                <a:latin typeface="Times New Roman" pitchFamily="18" charset="0"/>
                <a:cs typeface="Times New Roman" pitchFamily="18" charset="0"/>
              </a:rPr>
              <a:t>trẻ số 1 (trẻ nữ  12 tuổi, hiện tại CC: 1,52m, CN: 44kg).</a:t>
            </a:r>
          </a:p>
          <a:p>
            <a:r>
              <a:rPr lang="en-US" sz="1650" b="1" dirty="0">
                <a:solidFill>
                  <a:schemeClr val="bg2">
                    <a:lumMod val="10000"/>
                  </a:schemeClr>
                </a:solidFill>
                <a:latin typeface="Times New Roman" pitchFamily="18" charset="0"/>
                <a:cs typeface="Times New Roman" pitchFamily="18" charset="0"/>
              </a:rPr>
              <a:t>Lý do chính phụ huynh lo lắng</a:t>
            </a:r>
            <a:r>
              <a:rPr lang="vi-VN" sz="1650" dirty="0">
                <a:solidFill>
                  <a:schemeClr val="bg2">
                    <a:lumMod val="10000"/>
                  </a:schemeClr>
                </a:solidFill>
                <a:latin typeface="Times New Roman" pitchFamily="18" charset="0"/>
                <a:cs typeface="Times New Roman" pitchFamily="18" charset="0"/>
              </a:rPr>
              <a:t>:</a:t>
            </a:r>
            <a:endParaRPr lang="en-US" sz="1650" dirty="0">
              <a:solidFill>
                <a:schemeClr val="bg2">
                  <a:lumMod val="10000"/>
                </a:schemeClr>
              </a:solidFill>
              <a:latin typeface="Times New Roman" pitchFamily="18" charset="0"/>
              <a:cs typeface="Times New Roman" pitchFamily="18" charset="0"/>
            </a:endParaRPr>
          </a:p>
          <a:p>
            <a:pPr marL="76200" indent="0">
              <a:buFontTx/>
              <a:buChar char="-"/>
            </a:pPr>
            <a:r>
              <a:rPr lang="en-US" sz="1650" dirty="0">
                <a:solidFill>
                  <a:schemeClr val="bg2">
                    <a:lumMod val="10000"/>
                  </a:schemeClr>
                </a:solidFill>
                <a:latin typeface="Times New Roman" pitchFamily="18" charset="0"/>
                <a:cs typeface="Times New Roman" pitchFamily="18" charset="0"/>
              </a:rPr>
              <a:t> Trẻ đã có thời gian thừa cân, thời gian gần đây phải đi học thêm nhiều nên không thường xuyên luyện tập và ăn uống theo chế độ kiểm soát nên dễ tăng cân trở lại.</a:t>
            </a:r>
          </a:p>
          <a:p>
            <a:pPr marL="76200" indent="0">
              <a:buFontTx/>
              <a:buChar char="-"/>
            </a:pPr>
            <a:r>
              <a:rPr lang="en-US" sz="1650" dirty="0">
                <a:solidFill>
                  <a:schemeClr val="bg2">
                    <a:lumMod val="10000"/>
                  </a:schemeClr>
                </a:solidFill>
                <a:latin typeface="Times New Roman" pitchFamily="18" charset="0"/>
                <a:cs typeface="Times New Roman" pitchFamily="18" charset="0"/>
              </a:rPr>
              <a:t> Trẻ đã đến tuổi dậy thì nên bổ sung thêm thực phẩm/vi chất gì cho phù hợp?</a:t>
            </a:r>
          </a:p>
          <a:p>
            <a:pPr marL="76200" indent="0">
              <a:buNone/>
            </a:pPr>
            <a:endParaRPr lang="en-US" sz="1650" i="1" dirty="0">
              <a:solidFill>
                <a:schemeClr val="bg2">
                  <a:lumMod val="10000"/>
                </a:schemeClr>
              </a:solidFill>
              <a:latin typeface="Times New Roman" pitchFamily="18" charset="0"/>
              <a:cs typeface="Times New Roman" pitchFamily="18" charset="0"/>
            </a:endParaRPr>
          </a:p>
          <a:p>
            <a:endParaRPr lang="en-US" sz="1650" dirty="0">
              <a:solidFill>
                <a:schemeClr val="bg2">
                  <a:lumMod val="1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BE3261C-1CAE-4EA5-883F-266090707880}" type="slidenum">
              <a:rPr lang="en-US" smtClean="0"/>
              <a:pPr/>
              <a:t>51</a:t>
            </a:fld>
            <a:endParaRPr lang="en-US"/>
          </a:p>
        </p:txBody>
      </p:sp>
    </p:spTree>
    <p:extLst>
      <p:ext uri="{BB962C8B-B14F-4D97-AF65-F5344CB8AC3E}">
        <p14:creationId xmlns:p14="http://schemas.microsoft.com/office/powerpoint/2010/main" val="781558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002"/>
            <a:ext cx="5770800" cy="1039256"/>
          </a:xfrm>
        </p:spPr>
        <p:txBody>
          <a:bodyPr/>
          <a:lstStyle/>
          <a:p>
            <a:pPr algn="ctr">
              <a:lnSpc>
                <a:spcPct val="100000"/>
              </a:lnSpc>
            </a:pPr>
            <a:r>
              <a:rPr lang="vi-VN" sz="2400" dirty="0">
                <a:solidFill>
                  <a:schemeClr val="tx2">
                    <a:lumMod val="10000"/>
                  </a:schemeClr>
                </a:solidFill>
                <a:latin typeface="+mn-lt"/>
              </a:rPr>
              <a:t>Thực hành truyền thông </a:t>
            </a:r>
            <a:r>
              <a:rPr lang="en-US" sz="2400" dirty="0" err="1">
                <a:solidFill>
                  <a:schemeClr val="tx2">
                    <a:lumMod val="10000"/>
                  </a:schemeClr>
                </a:solidFill>
                <a:latin typeface="+mn-lt"/>
              </a:rPr>
              <a:t>cho</a:t>
            </a:r>
            <a:r>
              <a:rPr lang="en-US" sz="2400" dirty="0">
                <a:solidFill>
                  <a:schemeClr val="tx2">
                    <a:lumMod val="10000"/>
                  </a:schemeClr>
                </a:solidFill>
                <a:latin typeface="+mn-lt"/>
              </a:rPr>
              <a:t> </a:t>
            </a:r>
            <a:r>
              <a:rPr lang="en-US" sz="2400" dirty="0" err="1">
                <a:solidFill>
                  <a:schemeClr val="tx2">
                    <a:lumMod val="10000"/>
                  </a:schemeClr>
                </a:solidFill>
                <a:latin typeface="+mn-lt"/>
              </a:rPr>
              <a:t>trẻ</a:t>
            </a:r>
            <a:r>
              <a:rPr lang="en-US" sz="2400" dirty="0">
                <a:solidFill>
                  <a:schemeClr val="tx2">
                    <a:lumMod val="10000"/>
                  </a:schemeClr>
                </a:solidFill>
                <a:latin typeface="+mn-lt"/>
              </a:rPr>
              <a:t>  TCBP </a:t>
            </a:r>
            <a:r>
              <a:rPr lang="vi-VN" sz="2400" dirty="0">
                <a:solidFill>
                  <a:schemeClr val="tx2">
                    <a:lumMod val="10000"/>
                  </a:schemeClr>
                </a:solidFill>
                <a:latin typeface="+mn-lt"/>
              </a:rPr>
              <a:t>lứa tuổi học sinh</a:t>
            </a:r>
            <a:endParaRPr lang="en-US" sz="2400" dirty="0">
              <a:solidFill>
                <a:schemeClr val="tx2">
                  <a:lumMod val="10000"/>
                </a:schemeClr>
              </a:solidFill>
              <a:latin typeface="+mn-lt"/>
            </a:endParaRPr>
          </a:p>
        </p:txBody>
      </p:sp>
      <p:sp>
        <p:nvSpPr>
          <p:cNvPr id="3" name="Content Placeholder 2"/>
          <p:cNvSpPr>
            <a:spLocks noGrp="1"/>
          </p:cNvSpPr>
          <p:nvPr>
            <p:ph idx="1"/>
          </p:nvPr>
        </p:nvSpPr>
        <p:spPr>
          <a:xfrm>
            <a:off x="228600" y="1428751"/>
            <a:ext cx="4057650" cy="3124199"/>
          </a:xfrm>
        </p:spPr>
        <p:style>
          <a:lnRef idx="1">
            <a:schemeClr val="accent5"/>
          </a:lnRef>
          <a:fillRef idx="2">
            <a:schemeClr val="accent5"/>
          </a:fillRef>
          <a:effectRef idx="1">
            <a:schemeClr val="accent5"/>
          </a:effectRef>
          <a:fontRef idx="minor">
            <a:schemeClr val="dk1"/>
          </a:fontRef>
        </p:style>
        <p:txBody>
          <a:bodyPr/>
          <a:lstStyle/>
          <a:p>
            <a:r>
              <a:rPr lang="vi-VN" sz="1650" b="1" dirty="0">
                <a:solidFill>
                  <a:schemeClr val="bg2">
                    <a:lumMod val="10000"/>
                  </a:schemeClr>
                </a:solidFill>
                <a:latin typeface="Times New Roman" pitchFamily="18" charset="0"/>
                <a:cs typeface="Times New Roman" pitchFamily="18" charset="0"/>
              </a:rPr>
              <a:t>Đánh giá </a:t>
            </a:r>
            <a:r>
              <a:rPr lang="vi-VN" sz="1650" dirty="0">
                <a:solidFill>
                  <a:schemeClr val="bg2">
                    <a:lumMod val="10000"/>
                  </a:schemeClr>
                </a:solidFill>
                <a:latin typeface="Times New Roman" pitchFamily="18" charset="0"/>
                <a:cs typeface="Times New Roman" pitchFamily="18" charset="0"/>
              </a:rPr>
              <a:t>:</a:t>
            </a:r>
            <a:endParaRPr lang="en-US" sz="1650" dirty="0">
              <a:solidFill>
                <a:schemeClr val="bg2">
                  <a:lumMod val="10000"/>
                </a:schemeClr>
              </a:solidFill>
              <a:latin typeface="Times New Roman" pitchFamily="18" charset="0"/>
              <a:cs typeface="Times New Roman" pitchFamily="18" charset="0"/>
            </a:endParaRPr>
          </a:p>
          <a:p>
            <a:pPr marL="76200" indent="0">
              <a:buNone/>
            </a:pPr>
            <a:r>
              <a:rPr lang="vi-VN" sz="1650" dirty="0">
                <a:solidFill>
                  <a:schemeClr val="bg2">
                    <a:lumMod val="10000"/>
                  </a:schemeClr>
                </a:solidFill>
                <a:latin typeface="Times New Roman" pitchFamily="18" charset="0"/>
                <a:cs typeface="Times New Roman" pitchFamily="18" charset="0"/>
              </a:rPr>
              <a:t>Thực hiện được các kỹ năng truyền thông sau: </a:t>
            </a:r>
            <a:endParaRPr lang="en-US" sz="1650" dirty="0">
              <a:solidFill>
                <a:schemeClr val="bg2">
                  <a:lumMod val="10000"/>
                </a:schemeClr>
              </a:solidFill>
              <a:latin typeface="Times New Roman" pitchFamily="18" charset="0"/>
              <a:cs typeface="Times New Roman" pitchFamily="18" charset="0"/>
            </a:endParaRPr>
          </a:p>
          <a:p>
            <a:pPr marL="76200" indent="0">
              <a:buNone/>
            </a:pPr>
            <a:r>
              <a:rPr lang="en-US" sz="1650" dirty="0">
                <a:solidFill>
                  <a:schemeClr val="bg2">
                    <a:lumMod val="10000"/>
                  </a:schemeClr>
                </a:solidFill>
                <a:latin typeface="Times New Roman" pitchFamily="18" charset="0"/>
                <a:cs typeface="Times New Roman" pitchFamily="18" charset="0"/>
              </a:rPr>
              <a:t>	+ </a:t>
            </a:r>
            <a:r>
              <a:rPr lang="vi-VN" sz="1650" dirty="0">
                <a:solidFill>
                  <a:schemeClr val="bg2">
                    <a:lumMod val="10000"/>
                  </a:schemeClr>
                </a:solidFill>
                <a:latin typeface="Times New Roman" pitchFamily="18" charset="0"/>
                <a:cs typeface="Times New Roman" pitchFamily="18" charset="0"/>
              </a:rPr>
              <a:t>Chào</a:t>
            </a:r>
            <a:r>
              <a:rPr lang="en-US" sz="1650" dirty="0">
                <a:solidFill>
                  <a:schemeClr val="bg2">
                    <a:lumMod val="10000"/>
                  </a:schemeClr>
                </a:solidFill>
                <a:latin typeface="Times New Roman" pitchFamily="18" charset="0"/>
                <a:cs typeface="Times New Roman" pitchFamily="18" charset="0"/>
              </a:rPr>
              <a:t> hỏi, giới thiệu làm quen;</a:t>
            </a:r>
          </a:p>
          <a:p>
            <a:pPr marL="76200" indent="0">
              <a:buNone/>
            </a:pPr>
            <a:r>
              <a:rPr lang="en-US" sz="1650" dirty="0">
                <a:solidFill>
                  <a:schemeClr val="bg2">
                    <a:lumMod val="10000"/>
                  </a:schemeClr>
                </a:solidFill>
                <a:latin typeface="Times New Roman" pitchFamily="18" charset="0"/>
                <a:cs typeface="Times New Roman" pitchFamily="18" charset="0"/>
              </a:rPr>
              <a:t>	+ Đặt câu hỏi, lắng nghe;</a:t>
            </a:r>
          </a:p>
          <a:p>
            <a:pPr marL="76200" indent="0">
              <a:buNone/>
            </a:pPr>
            <a:r>
              <a:rPr lang="en-US" sz="1650" dirty="0">
                <a:solidFill>
                  <a:schemeClr val="bg2">
                    <a:lumMod val="10000"/>
                  </a:schemeClr>
                </a:solidFill>
                <a:latin typeface="Times New Roman" pitchFamily="18" charset="0"/>
                <a:cs typeface="Times New Roman" pitchFamily="18" charset="0"/>
              </a:rPr>
              <a:t>	+ </a:t>
            </a:r>
            <a:r>
              <a:rPr lang="vi-VN" sz="1650" dirty="0">
                <a:solidFill>
                  <a:schemeClr val="bg2">
                    <a:lumMod val="10000"/>
                  </a:schemeClr>
                </a:solidFill>
                <a:latin typeface="Times New Roman" pitchFamily="18" charset="0"/>
                <a:cs typeface="Times New Roman" pitchFamily="18" charset="0"/>
              </a:rPr>
              <a:t>Khen</a:t>
            </a:r>
            <a:r>
              <a:rPr lang="en-US" sz="1650" dirty="0">
                <a:solidFill>
                  <a:schemeClr val="bg2">
                    <a:lumMod val="10000"/>
                  </a:schemeClr>
                </a:solidFill>
                <a:latin typeface="Times New Roman" pitchFamily="18" charset="0"/>
                <a:cs typeface="Times New Roman" pitchFamily="18" charset="0"/>
              </a:rPr>
              <a:t> ngợi</a:t>
            </a:r>
            <a:r>
              <a:rPr lang="vi-VN" sz="1650" dirty="0">
                <a:solidFill>
                  <a:schemeClr val="bg2">
                    <a:lumMod val="10000"/>
                  </a:schemeClr>
                </a:solidFill>
                <a:latin typeface="Times New Roman" pitchFamily="18" charset="0"/>
                <a:cs typeface="Times New Roman" pitchFamily="18" charset="0"/>
              </a:rPr>
              <a:t>, </a:t>
            </a:r>
            <a:r>
              <a:rPr lang="en-US" sz="1650" dirty="0">
                <a:solidFill>
                  <a:schemeClr val="bg2">
                    <a:lumMod val="10000"/>
                  </a:schemeClr>
                </a:solidFill>
                <a:latin typeface="Times New Roman" pitchFamily="18" charset="0"/>
                <a:cs typeface="Times New Roman" pitchFamily="18" charset="0"/>
              </a:rPr>
              <a:t>k</a:t>
            </a:r>
            <a:r>
              <a:rPr lang="vi-VN" sz="1650" dirty="0">
                <a:solidFill>
                  <a:schemeClr val="bg2">
                    <a:lumMod val="10000"/>
                  </a:schemeClr>
                </a:solidFill>
                <a:latin typeface="Times New Roman" pitchFamily="18" charset="0"/>
                <a:cs typeface="Times New Roman" pitchFamily="18" charset="0"/>
              </a:rPr>
              <a:t>huyên nhủ,</a:t>
            </a:r>
            <a:endParaRPr lang="en-US" sz="1650" dirty="0">
              <a:solidFill>
                <a:schemeClr val="bg2">
                  <a:lumMod val="10000"/>
                </a:schemeClr>
              </a:solidFill>
              <a:latin typeface="Times New Roman" pitchFamily="18" charset="0"/>
              <a:cs typeface="Times New Roman" pitchFamily="18" charset="0"/>
            </a:endParaRPr>
          </a:p>
          <a:p>
            <a:pPr marL="76200" indent="0">
              <a:buNone/>
            </a:pPr>
            <a:r>
              <a:rPr lang="en-US" sz="1650" dirty="0">
                <a:solidFill>
                  <a:schemeClr val="bg2">
                    <a:lumMod val="10000"/>
                  </a:schemeClr>
                </a:solidFill>
                <a:latin typeface="Times New Roman" pitchFamily="18" charset="0"/>
                <a:cs typeface="Times New Roman" pitchFamily="18" charset="0"/>
              </a:rPr>
              <a:t>	+ </a:t>
            </a:r>
            <a:r>
              <a:rPr lang="vi-VN" sz="1650" dirty="0">
                <a:solidFill>
                  <a:schemeClr val="bg2">
                    <a:lumMod val="10000"/>
                  </a:schemeClr>
                </a:solidFill>
                <a:latin typeface="Times New Roman" pitchFamily="18" charset="0"/>
                <a:cs typeface="Times New Roman" pitchFamily="18" charset="0"/>
              </a:rPr>
              <a:t>Kiểm tra,</a:t>
            </a:r>
            <a:r>
              <a:rPr lang="en-US" sz="1650" dirty="0">
                <a:solidFill>
                  <a:schemeClr val="bg2">
                    <a:lumMod val="10000"/>
                  </a:schemeClr>
                </a:solidFill>
                <a:latin typeface="Times New Roman" pitchFamily="18" charset="0"/>
                <a:cs typeface="Times New Roman" pitchFamily="18" charset="0"/>
              </a:rPr>
              <a:t> khẳng định;</a:t>
            </a:r>
          </a:p>
          <a:p>
            <a:pPr marL="76200" indent="0">
              <a:buNone/>
            </a:pPr>
            <a:r>
              <a:rPr lang="en-US" sz="1650" dirty="0">
                <a:solidFill>
                  <a:schemeClr val="bg2">
                    <a:lumMod val="10000"/>
                  </a:schemeClr>
                </a:solidFill>
                <a:latin typeface="Times New Roman" pitchFamily="18" charset="0"/>
                <a:cs typeface="Times New Roman" pitchFamily="18" charset="0"/>
              </a:rPr>
              <a:t>	+</a:t>
            </a:r>
            <a:r>
              <a:rPr lang="vi-VN" sz="1650" dirty="0">
                <a:solidFill>
                  <a:schemeClr val="bg2">
                    <a:lumMod val="10000"/>
                  </a:schemeClr>
                </a:solidFill>
                <a:latin typeface="Times New Roman" pitchFamily="18" charset="0"/>
                <a:cs typeface="Times New Roman" pitchFamily="18" charset="0"/>
              </a:rPr>
              <a:t> Khuyến khích</a:t>
            </a:r>
            <a:r>
              <a:rPr lang="en-US" sz="1650" dirty="0">
                <a:solidFill>
                  <a:schemeClr val="bg2">
                    <a:lumMod val="10000"/>
                  </a:schemeClr>
                </a:solidFill>
                <a:latin typeface="Times New Roman" pitchFamily="18" charset="0"/>
                <a:cs typeface="Times New Roman" pitchFamily="18" charset="0"/>
              </a:rPr>
              <a:t>, động viên;</a:t>
            </a:r>
          </a:p>
          <a:p>
            <a:pPr marL="76200" indent="0">
              <a:buNone/>
            </a:pPr>
            <a:r>
              <a:rPr lang="en-US" sz="1650" dirty="0">
                <a:solidFill>
                  <a:schemeClr val="bg2">
                    <a:lumMod val="10000"/>
                  </a:schemeClr>
                </a:solidFill>
                <a:latin typeface="Times New Roman" pitchFamily="18" charset="0"/>
                <a:cs typeface="Times New Roman" pitchFamily="18" charset="0"/>
              </a:rPr>
              <a:t>	+ Kết luận và hẹn gặp lại.</a:t>
            </a:r>
          </a:p>
          <a:p>
            <a:pPr marL="76200" indent="0">
              <a:buNone/>
            </a:pPr>
            <a:endParaRPr lang="en-US" sz="1650" i="1" dirty="0">
              <a:solidFill>
                <a:schemeClr val="bg2">
                  <a:lumMod val="10000"/>
                </a:schemeClr>
              </a:solidFill>
              <a:latin typeface="Times New Roman" pitchFamily="18" charset="0"/>
              <a:cs typeface="Times New Roman" pitchFamily="18" charset="0"/>
            </a:endParaRPr>
          </a:p>
          <a:p>
            <a:endParaRPr lang="en-US" sz="1650" dirty="0">
              <a:solidFill>
                <a:schemeClr val="bg2">
                  <a:lumMod val="1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BE3261C-1CAE-4EA5-883F-266090707880}" type="slidenum">
              <a:rPr lang="en-US" smtClean="0"/>
              <a:pPr/>
              <a:t>52</a:t>
            </a:fld>
            <a:endParaRPr lang="en-US"/>
          </a:p>
        </p:txBody>
      </p:sp>
      <p:sp>
        <p:nvSpPr>
          <p:cNvPr id="5" name="Rectangle 4"/>
          <p:cNvSpPr/>
          <p:nvPr/>
        </p:nvSpPr>
        <p:spPr>
          <a:xfrm>
            <a:off x="4400550" y="2000250"/>
            <a:ext cx="2076450" cy="248144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76200" algn="just"/>
            <a:r>
              <a:rPr lang="vi-VN" sz="1725" dirty="0">
                <a:solidFill>
                  <a:schemeClr val="bg2">
                    <a:lumMod val="10000"/>
                  </a:schemeClr>
                </a:solidFill>
                <a:latin typeface="Times New Roman" pitchFamily="18" charset="0"/>
                <a:cs typeface="Times New Roman" pitchFamily="18" charset="0"/>
              </a:rPr>
              <a:t>Đồng thời người truyền thông viên truyền tải nội dung truyền thông đến người nghe bằng các hình ảnh minh họa cụ thể, lời nói dễ nghe, dễ hiểu, ngắn gọn và dễ nhớ.</a:t>
            </a:r>
            <a:endParaRPr lang="en-US" sz="1725"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81558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80098704"/>
              </p:ext>
            </p:extLst>
          </p:nvPr>
        </p:nvGraphicFramePr>
        <p:xfrm>
          <a:off x="304800" y="742950"/>
          <a:ext cx="6362699" cy="3735325"/>
        </p:xfrm>
        <a:graphic>
          <a:graphicData uri="http://schemas.openxmlformats.org/drawingml/2006/table">
            <a:tbl>
              <a:tblPr firstRow="1" firstCol="1" bandRow="1">
                <a:tableStyleId>{30905850-DA82-4F7D-B1E8-8B3E4BB2DB8A}</a:tableStyleId>
              </a:tblPr>
              <a:tblGrid>
                <a:gridCol w="4206609">
                  <a:extLst>
                    <a:ext uri="{9D8B030D-6E8A-4147-A177-3AD203B41FA5}">
                      <a16:colId xmlns:a16="http://schemas.microsoft.com/office/drawing/2014/main" val="20000"/>
                    </a:ext>
                  </a:extLst>
                </a:gridCol>
                <a:gridCol w="694389">
                  <a:extLst>
                    <a:ext uri="{9D8B030D-6E8A-4147-A177-3AD203B41FA5}">
                      <a16:colId xmlns:a16="http://schemas.microsoft.com/office/drawing/2014/main" val="20001"/>
                    </a:ext>
                  </a:extLst>
                </a:gridCol>
                <a:gridCol w="773842">
                  <a:extLst>
                    <a:ext uri="{9D8B030D-6E8A-4147-A177-3AD203B41FA5}">
                      <a16:colId xmlns:a16="http://schemas.microsoft.com/office/drawing/2014/main" val="20002"/>
                    </a:ext>
                  </a:extLst>
                </a:gridCol>
                <a:gridCol w="687859">
                  <a:extLst>
                    <a:ext uri="{9D8B030D-6E8A-4147-A177-3AD203B41FA5}">
                      <a16:colId xmlns:a16="http://schemas.microsoft.com/office/drawing/2014/main" val="20003"/>
                    </a:ext>
                  </a:extLst>
                </a:gridCol>
              </a:tblGrid>
              <a:tr h="443174">
                <a:tc>
                  <a:txBody>
                    <a:bodyPr/>
                    <a:lstStyle/>
                    <a:p>
                      <a:pPr algn="ctr">
                        <a:lnSpc>
                          <a:spcPct val="130000"/>
                        </a:lnSpc>
                        <a:spcBef>
                          <a:spcPts val="300"/>
                        </a:spcBef>
                        <a:spcAft>
                          <a:spcPts val="300"/>
                        </a:spcAft>
                      </a:pPr>
                      <a:r>
                        <a:rPr lang="vi-VN" sz="1800" dirty="0">
                          <a:effectLst/>
                        </a:rPr>
                        <a:t> </a:t>
                      </a:r>
                      <a:r>
                        <a:rPr lang="en-US" sz="1800" dirty="0" err="1">
                          <a:effectLst/>
                        </a:rPr>
                        <a:t>Nội</a:t>
                      </a:r>
                      <a:r>
                        <a:rPr lang="en-US" sz="1800" baseline="0" dirty="0">
                          <a:effectLst/>
                        </a:rPr>
                        <a:t> dung</a:t>
                      </a:r>
                      <a:endParaRPr lang="en-US" sz="1800" dirty="0">
                        <a:effectLst/>
                        <a:latin typeface="Times New Roman"/>
                        <a:ea typeface="Calibri"/>
                        <a:cs typeface="Times New Roman"/>
                      </a:endParaRPr>
                    </a:p>
                  </a:txBody>
                  <a:tcPr marL="24602" marR="24602" marT="0" marB="0"/>
                </a:tc>
                <a:tc>
                  <a:txBody>
                    <a:bodyPr/>
                    <a:lstStyle/>
                    <a:p>
                      <a:pPr algn="ctr">
                        <a:lnSpc>
                          <a:spcPct val="130000"/>
                        </a:lnSpc>
                        <a:spcBef>
                          <a:spcPts val="300"/>
                        </a:spcBef>
                        <a:spcAft>
                          <a:spcPts val="300"/>
                        </a:spcAft>
                      </a:pPr>
                      <a:r>
                        <a:rPr lang="vi-VN" sz="1100" dirty="0">
                          <a:effectLst/>
                        </a:rPr>
                        <a:t>Chưa làm</a:t>
                      </a:r>
                      <a:endParaRPr lang="en-US" sz="1100" dirty="0">
                        <a:effectLst/>
                        <a:latin typeface="Times New Roman"/>
                        <a:ea typeface="Calibri"/>
                        <a:cs typeface="Times New Roman"/>
                      </a:endParaRPr>
                    </a:p>
                  </a:txBody>
                  <a:tcPr marL="24602" marR="24602" marT="0" marB="0"/>
                </a:tc>
                <a:tc>
                  <a:txBody>
                    <a:bodyPr/>
                    <a:lstStyle/>
                    <a:p>
                      <a:pPr algn="ctr">
                        <a:lnSpc>
                          <a:spcPct val="130000"/>
                        </a:lnSpc>
                        <a:spcBef>
                          <a:spcPts val="300"/>
                        </a:spcBef>
                        <a:spcAft>
                          <a:spcPts val="300"/>
                        </a:spcAft>
                      </a:pPr>
                      <a:r>
                        <a:rPr lang="vi-VN" sz="1100" dirty="0">
                          <a:effectLst/>
                        </a:rPr>
                        <a:t>Làm chưa tốt</a:t>
                      </a:r>
                      <a:endParaRPr lang="en-US" sz="1100" dirty="0">
                        <a:effectLst/>
                        <a:latin typeface="Times New Roman"/>
                        <a:ea typeface="Calibri"/>
                        <a:cs typeface="Times New Roman"/>
                      </a:endParaRPr>
                    </a:p>
                  </a:txBody>
                  <a:tcPr marL="24602" marR="24602" marT="0" marB="0"/>
                </a:tc>
                <a:tc>
                  <a:txBody>
                    <a:bodyPr/>
                    <a:lstStyle/>
                    <a:p>
                      <a:pPr algn="ctr">
                        <a:lnSpc>
                          <a:spcPct val="130000"/>
                        </a:lnSpc>
                        <a:spcBef>
                          <a:spcPts val="300"/>
                        </a:spcBef>
                        <a:spcAft>
                          <a:spcPts val="300"/>
                        </a:spcAft>
                      </a:pPr>
                      <a:r>
                        <a:rPr lang="vi-VN" sz="1100" dirty="0">
                          <a:effectLst/>
                        </a:rPr>
                        <a:t>Làm tốt</a:t>
                      </a:r>
                      <a:endParaRPr lang="en-US" sz="1100" dirty="0">
                        <a:effectLst/>
                        <a:latin typeface="Times New Roman"/>
                        <a:ea typeface="Calibri"/>
                        <a:cs typeface="Times New Roman"/>
                      </a:endParaRPr>
                    </a:p>
                  </a:txBody>
                  <a:tcPr marL="24602" marR="24602" marT="0" marB="0"/>
                </a:tc>
                <a:extLst>
                  <a:ext uri="{0D108BD9-81ED-4DB2-BD59-A6C34878D82A}">
                    <a16:rowId xmlns:a16="http://schemas.microsoft.com/office/drawing/2014/main" val="10000"/>
                  </a:ext>
                </a:extLst>
              </a:tr>
              <a:tr h="506485">
                <a:tc>
                  <a:txBody>
                    <a:bodyPr/>
                    <a:lstStyle/>
                    <a:p>
                      <a:pPr algn="just">
                        <a:lnSpc>
                          <a:spcPct val="130000"/>
                        </a:lnSpc>
                        <a:spcBef>
                          <a:spcPts val="300"/>
                        </a:spcBef>
                        <a:spcAft>
                          <a:spcPts val="300"/>
                        </a:spcAft>
                      </a:pPr>
                      <a:r>
                        <a:rPr lang="vi-VN" sz="1200" dirty="0">
                          <a:effectLst/>
                        </a:rPr>
                        <a:t>Chào hỏi, tiếp xúc thân mật và sử dụng tốt các giao tiếp không lời</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extLst>
                  <a:ext uri="{0D108BD9-81ED-4DB2-BD59-A6C34878D82A}">
                    <a16:rowId xmlns:a16="http://schemas.microsoft.com/office/drawing/2014/main" val="10001"/>
                  </a:ext>
                </a:extLst>
              </a:tr>
              <a:tr h="506485">
                <a:tc>
                  <a:txBody>
                    <a:bodyPr/>
                    <a:lstStyle/>
                    <a:p>
                      <a:pPr algn="just">
                        <a:lnSpc>
                          <a:spcPct val="130000"/>
                        </a:lnSpc>
                        <a:spcBef>
                          <a:spcPts val="300"/>
                        </a:spcBef>
                        <a:spcAft>
                          <a:spcPts val="300"/>
                        </a:spcAft>
                      </a:pPr>
                      <a:r>
                        <a:rPr lang="vi-VN" sz="1200" dirty="0">
                          <a:effectLst/>
                        </a:rPr>
                        <a:t>Hỏi các câu hỏi mở để tìm hiểu những khó khăn vướng mắc, những gì đối tượng đã biết, tin, đã làm đúng và chưa đúng</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extLst>
                  <a:ext uri="{0D108BD9-81ED-4DB2-BD59-A6C34878D82A}">
                    <a16:rowId xmlns:a16="http://schemas.microsoft.com/office/drawing/2014/main" val="10002"/>
                  </a:ext>
                </a:extLst>
              </a:tr>
              <a:tr h="253242">
                <a:tc>
                  <a:txBody>
                    <a:bodyPr/>
                    <a:lstStyle/>
                    <a:p>
                      <a:pPr algn="just">
                        <a:lnSpc>
                          <a:spcPct val="130000"/>
                        </a:lnSpc>
                        <a:spcBef>
                          <a:spcPts val="300"/>
                        </a:spcBef>
                        <a:spcAft>
                          <a:spcPts val="300"/>
                        </a:spcAft>
                      </a:pPr>
                      <a:r>
                        <a:rPr lang="vi-VN" sz="1200" dirty="0">
                          <a:effectLst/>
                        </a:rPr>
                        <a:t>Khen những gì đối tượng đã làm tốt, đã hiểu đúng</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extLst>
                  <a:ext uri="{0D108BD9-81ED-4DB2-BD59-A6C34878D82A}">
                    <a16:rowId xmlns:a16="http://schemas.microsoft.com/office/drawing/2014/main" val="10003"/>
                  </a:ext>
                </a:extLst>
              </a:tr>
              <a:tr h="1012970">
                <a:tc>
                  <a:txBody>
                    <a:bodyPr/>
                    <a:lstStyle/>
                    <a:p>
                      <a:pPr algn="just">
                        <a:lnSpc>
                          <a:spcPct val="130000"/>
                        </a:lnSpc>
                        <a:spcBef>
                          <a:spcPts val="300"/>
                        </a:spcBef>
                        <a:spcAft>
                          <a:spcPts val="300"/>
                        </a:spcAft>
                      </a:pPr>
                      <a:r>
                        <a:rPr lang="vi-VN" sz="1200" dirty="0">
                          <a:effectLst/>
                        </a:rPr>
                        <a:t>Khuyên nhủ, bổ sung thông tin, nêu lợi ích và hướng dẫn những điều thiết thực, cụ thể mà đối tượng cần biết, cần làm (dùng tranh ảnh, ví dụ thực tế địa phương để minh hoạ), thảo luận cách giải quyết khó khăn, vướng mắc</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extLst>
                  <a:ext uri="{0D108BD9-81ED-4DB2-BD59-A6C34878D82A}">
                    <a16:rowId xmlns:a16="http://schemas.microsoft.com/office/drawing/2014/main" val="10004"/>
                  </a:ext>
                </a:extLst>
              </a:tr>
              <a:tr h="506485">
                <a:tc>
                  <a:txBody>
                    <a:bodyPr/>
                    <a:lstStyle/>
                    <a:p>
                      <a:pPr algn="just">
                        <a:lnSpc>
                          <a:spcPct val="130000"/>
                        </a:lnSpc>
                        <a:spcBef>
                          <a:spcPts val="300"/>
                        </a:spcBef>
                        <a:spcAft>
                          <a:spcPts val="300"/>
                        </a:spcAft>
                      </a:pPr>
                      <a:r>
                        <a:rPr lang="vi-VN" sz="1200" dirty="0">
                          <a:effectLst/>
                        </a:rPr>
                        <a:t>Kiểm tra xem đối tượng có hiểu đúng nội dung mà bạn vừa trao đổi không</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extLst>
                  <a:ext uri="{0D108BD9-81ED-4DB2-BD59-A6C34878D82A}">
                    <a16:rowId xmlns:a16="http://schemas.microsoft.com/office/drawing/2014/main" val="10005"/>
                  </a:ext>
                </a:extLst>
              </a:tr>
              <a:tr h="253242">
                <a:tc>
                  <a:txBody>
                    <a:bodyPr/>
                    <a:lstStyle/>
                    <a:p>
                      <a:pPr algn="just">
                        <a:lnSpc>
                          <a:spcPct val="130000"/>
                        </a:lnSpc>
                        <a:spcBef>
                          <a:spcPts val="300"/>
                        </a:spcBef>
                        <a:spcAft>
                          <a:spcPts val="300"/>
                        </a:spcAft>
                      </a:pPr>
                      <a:r>
                        <a:rPr lang="vi-VN" sz="1200">
                          <a:effectLst/>
                        </a:rPr>
                        <a:t>Khuyến khích, động viên đối tượng làm theo</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extLst>
                  <a:ext uri="{0D108BD9-81ED-4DB2-BD59-A6C34878D82A}">
                    <a16:rowId xmlns:a16="http://schemas.microsoft.com/office/drawing/2014/main" val="10006"/>
                  </a:ext>
                </a:extLst>
              </a:tr>
              <a:tr h="253242">
                <a:tc>
                  <a:txBody>
                    <a:bodyPr/>
                    <a:lstStyle/>
                    <a:p>
                      <a:pPr algn="just">
                        <a:lnSpc>
                          <a:spcPct val="130000"/>
                        </a:lnSpc>
                        <a:spcBef>
                          <a:spcPts val="300"/>
                        </a:spcBef>
                        <a:spcAft>
                          <a:spcPts val="300"/>
                        </a:spcAft>
                      </a:pPr>
                      <a:r>
                        <a:rPr lang="vi-VN" sz="1200" dirty="0">
                          <a:effectLst/>
                        </a:rPr>
                        <a:t>Đạt được cam kết về những gì đối tượng sẽ làm</a:t>
                      </a:r>
                      <a:r>
                        <a:rPr lang="en-US" sz="1200" dirty="0">
                          <a:effectLst/>
                        </a:rPr>
                        <a:t>, hẹn</a:t>
                      </a:r>
                      <a:r>
                        <a:rPr lang="en-US" sz="1200" baseline="0" dirty="0">
                          <a:effectLst/>
                        </a:rPr>
                        <a:t> gặp lại.</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7BE3261C-1CAE-4EA5-883F-266090707880}" type="slidenum">
              <a:rPr lang="en-US" smtClean="0"/>
              <a:pPr/>
              <a:t>53</a:t>
            </a:fld>
            <a:endParaRPr lang="en-US"/>
          </a:p>
        </p:txBody>
      </p:sp>
    </p:spTree>
    <p:extLst>
      <p:ext uri="{BB962C8B-B14F-4D97-AF65-F5344CB8AC3E}">
        <p14:creationId xmlns:p14="http://schemas.microsoft.com/office/powerpoint/2010/main" val="3587265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09973" y="847428"/>
            <a:ext cx="4364831" cy="3061097"/>
          </a:xfrm>
        </p:spPr>
      </p:pic>
    </p:spTree>
    <p:extLst>
      <p:ext uri="{BB962C8B-B14F-4D97-AF65-F5344CB8AC3E}">
        <p14:creationId xmlns:p14="http://schemas.microsoft.com/office/powerpoint/2010/main" val="2960328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3"/>
          </p:nvPr>
        </p:nvSpPr>
        <p:spPr>
          <a:noFill/>
        </p:spPr>
        <p:txBody>
          <a:bodyPr/>
          <a:lstStyle/>
          <a:p>
            <a:fld id="{5E2583DA-DC0E-4272-8C6F-42E173417F8D}" type="slidenum">
              <a:rPr lang="en-US" smtClean="0"/>
              <a:pPr/>
              <a:t>55</a:t>
            </a:fld>
            <a:endParaRPr lang="en-US"/>
          </a:p>
        </p:txBody>
      </p:sp>
      <p:pic>
        <p:nvPicPr>
          <p:cNvPr id="40963" name="Picture 2"/>
          <p:cNvPicPr>
            <a:picLocks noChangeAspect="1"/>
          </p:cNvPicPr>
          <p:nvPr/>
        </p:nvPicPr>
        <p:blipFill>
          <a:blip r:embed="rId2"/>
          <a:srcRect/>
          <a:stretch>
            <a:fillRect/>
          </a:stretch>
        </p:blipFill>
        <p:spPr bwMode="auto">
          <a:xfrm>
            <a:off x="1485900" y="642937"/>
            <a:ext cx="4114800" cy="1585913"/>
          </a:xfrm>
          <a:prstGeom prst="rect">
            <a:avLst/>
          </a:prstGeom>
          <a:noFill/>
          <a:ln w="9525">
            <a:noFill/>
            <a:miter lim="800000"/>
            <a:headEnd/>
            <a:tailEnd/>
          </a:ln>
        </p:spPr>
      </p:pic>
      <p:pic>
        <p:nvPicPr>
          <p:cNvPr id="40964" name="Picture 2" descr="Giải thích: Vì sao trẻ em cần phải được đi chơi? - Tech12h"/>
          <p:cNvPicPr>
            <a:picLocks noChangeAspect="1" noChangeArrowheads="1"/>
          </p:cNvPicPr>
          <p:nvPr/>
        </p:nvPicPr>
        <p:blipFill>
          <a:blip r:embed="rId3"/>
          <a:srcRect/>
          <a:stretch>
            <a:fillRect/>
          </a:stretch>
        </p:blipFill>
        <p:spPr bwMode="auto">
          <a:xfrm>
            <a:off x="1143000" y="1943100"/>
            <a:ext cx="4629150" cy="2343150"/>
          </a:xfrm>
          <a:prstGeom prst="rect">
            <a:avLst/>
          </a:prstGeom>
          <a:noFill/>
          <a:ln w="9525">
            <a:noFill/>
            <a:miter lim="800000"/>
            <a:headEnd/>
            <a:tailEnd/>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6</a:t>
            </a:fld>
            <a:endParaRPr lang="en"/>
          </a:p>
        </p:txBody>
      </p:sp>
      <p:sp>
        <p:nvSpPr>
          <p:cNvPr id="6" name="Title 1"/>
          <p:cNvSpPr>
            <a:spLocks noGrp="1"/>
          </p:cNvSpPr>
          <p:nvPr>
            <p:ph type="title"/>
          </p:nvPr>
        </p:nvSpPr>
        <p:spPr>
          <a:xfrm>
            <a:off x="457200" y="209551"/>
            <a:ext cx="4417425" cy="480825"/>
          </a:xfrm>
        </p:spPr>
        <p:txBody>
          <a:bodyPr/>
          <a:lstStyle/>
          <a:p>
            <a:r>
              <a:rPr lang="en-US" sz="2400" dirty="0">
                <a:solidFill>
                  <a:schemeClr val="tx2">
                    <a:lumMod val="10000"/>
                  </a:schemeClr>
                </a:solidFill>
                <a:latin typeface="+mj-lt"/>
              </a:rPr>
              <a:t>2. </a:t>
            </a:r>
            <a:r>
              <a:rPr lang="en-US" sz="2400" dirty="0" err="1">
                <a:solidFill>
                  <a:schemeClr val="tx2">
                    <a:lumMod val="10000"/>
                  </a:schemeClr>
                </a:solidFill>
                <a:latin typeface="+mj-lt"/>
              </a:rPr>
              <a:t>Nguyên</a:t>
            </a:r>
            <a:r>
              <a:rPr lang="en-US" sz="2400" dirty="0">
                <a:solidFill>
                  <a:schemeClr val="tx2">
                    <a:lumMod val="10000"/>
                  </a:schemeClr>
                </a:solidFill>
                <a:latin typeface="+mj-lt"/>
              </a:rPr>
              <a:t> </a:t>
            </a:r>
            <a:r>
              <a:rPr lang="en-US" sz="2400" dirty="0" err="1">
                <a:solidFill>
                  <a:schemeClr val="tx2">
                    <a:lumMod val="10000"/>
                  </a:schemeClr>
                </a:solidFill>
                <a:latin typeface="+mj-lt"/>
              </a:rPr>
              <a:t>nhân</a:t>
            </a:r>
            <a:r>
              <a:rPr lang="en-US" sz="2400" dirty="0">
                <a:solidFill>
                  <a:schemeClr val="tx2">
                    <a:lumMod val="10000"/>
                  </a:schemeClr>
                </a:solidFill>
                <a:latin typeface="+mj-lt"/>
              </a:rPr>
              <a:t> </a:t>
            </a:r>
            <a:r>
              <a:rPr lang="en-US" sz="2400" dirty="0" err="1">
                <a:solidFill>
                  <a:schemeClr val="tx2">
                    <a:lumMod val="10000"/>
                  </a:schemeClr>
                </a:solidFill>
                <a:latin typeface="+mj-lt"/>
              </a:rPr>
              <a:t>gây</a:t>
            </a:r>
            <a:r>
              <a:rPr lang="en-US" sz="2400" dirty="0">
                <a:solidFill>
                  <a:schemeClr val="tx2">
                    <a:lumMod val="10000"/>
                  </a:schemeClr>
                </a:solidFill>
                <a:latin typeface="+mj-lt"/>
              </a:rPr>
              <a:t> TCBP</a:t>
            </a:r>
          </a:p>
        </p:txBody>
      </p:sp>
      <p:graphicFrame>
        <p:nvGraphicFramePr>
          <p:cNvPr id="2" name="Diagram 1"/>
          <p:cNvGraphicFramePr/>
          <p:nvPr>
            <p:extLst>
              <p:ext uri="{D42A27DB-BD31-4B8C-83A1-F6EECF244321}">
                <p14:modId xmlns:p14="http://schemas.microsoft.com/office/powerpoint/2010/main" val="681625340"/>
              </p:ext>
            </p:extLst>
          </p:nvPr>
        </p:nvGraphicFramePr>
        <p:xfrm>
          <a:off x="-3124200" y="690376"/>
          <a:ext cx="13563600" cy="425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412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7</a:t>
            </a:fld>
            <a:endParaRPr lang="en"/>
          </a:p>
        </p:txBody>
      </p:sp>
      <p:sp>
        <p:nvSpPr>
          <p:cNvPr id="6" name="Title 1"/>
          <p:cNvSpPr>
            <a:spLocks noGrp="1"/>
          </p:cNvSpPr>
          <p:nvPr>
            <p:ph type="title"/>
          </p:nvPr>
        </p:nvSpPr>
        <p:spPr>
          <a:xfrm>
            <a:off x="457200" y="209550"/>
            <a:ext cx="4417425" cy="480825"/>
          </a:xfrm>
        </p:spPr>
        <p:txBody>
          <a:bodyPr/>
          <a:lstStyle/>
          <a:p>
            <a:r>
              <a:rPr lang="en-US" sz="2400" dirty="0">
                <a:solidFill>
                  <a:schemeClr val="tx2">
                    <a:lumMod val="10000"/>
                  </a:schemeClr>
                </a:solidFill>
                <a:latin typeface="+mj-lt"/>
              </a:rPr>
              <a:t>2. </a:t>
            </a:r>
            <a:r>
              <a:rPr lang="en-US" sz="2400" dirty="0" err="1">
                <a:solidFill>
                  <a:schemeClr val="tx2">
                    <a:lumMod val="10000"/>
                  </a:schemeClr>
                </a:solidFill>
                <a:latin typeface="+mj-lt"/>
              </a:rPr>
              <a:t>Nguyên</a:t>
            </a:r>
            <a:r>
              <a:rPr lang="en-US" sz="2400" dirty="0">
                <a:solidFill>
                  <a:schemeClr val="tx2">
                    <a:lumMod val="10000"/>
                  </a:schemeClr>
                </a:solidFill>
                <a:latin typeface="+mj-lt"/>
              </a:rPr>
              <a:t> </a:t>
            </a:r>
            <a:r>
              <a:rPr lang="en-US" sz="2400" dirty="0" err="1">
                <a:solidFill>
                  <a:schemeClr val="tx2">
                    <a:lumMod val="10000"/>
                  </a:schemeClr>
                </a:solidFill>
                <a:latin typeface="+mj-lt"/>
              </a:rPr>
              <a:t>nhân</a:t>
            </a:r>
            <a:r>
              <a:rPr lang="en-US" sz="2400" dirty="0">
                <a:solidFill>
                  <a:schemeClr val="tx2">
                    <a:lumMod val="10000"/>
                  </a:schemeClr>
                </a:solidFill>
                <a:latin typeface="+mj-lt"/>
              </a:rPr>
              <a:t> </a:t>
            </a:r>
            <a:r>
              <a:rPr lang="en-US" sz="2400" dirty="0" err="1">
                <a:solidFill>
                  <a:schemeClr val="tx2">
                    <a:lumMod val="10000"/>
                  </a:schemeClr>
                </a:solidFill>
                <a:latin typeface="+mj-lt"/>
              </a:rPr>
              <a:t>gây</a:t>
            </a:r>
            <a:r>
              <a:rPr lang="en-US" sz="2400" dirty="0">
                <a:solidFill>
                  <a:schemeClr val="tx2">
                    <a:lumMod val="10000"/>
                  </a:schemeClr>
                </a:solidFill>
                <a:latin typeface="+mj-lt"/>
              </a:rPr>
              <a:t> TCBP</a:t>
            </a:r>
          </a:p>
        </p:txBody>
      </p:sp>
      <p:pic>
        <p:nvPicPr>
          <p:cNvPr id="53250" name="Picture 2"/>
          <p:cNvPicPr>
            <a:picLocks noChangeAspect="1" noChangeArrowheads="1"/>
          </p:cNvPicPr>
          <p:nvPr/>
        </p:nvPicPr>
        <p:blipFill>
          <a:blip r:embed="rId3"/>
          <a:srcRect/>
          <a:stretch>
            <a:fillRect/>
          </a:stretch>
        </p:blipFill>
        <p:spPr bwMode="auto">
          <a:xfrm>
            <a:off x="228600" y="819150"/>
            <a:ext cx="6543363" cy="432608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571500"/>
            <a:ext cx="4417425" cy="480825"/>
          </a:xfrm>
        </p:spPr>
        <p:txBody>
          <a:bodyPr/>
          <a:lstStyle/>
          <a:p>
            <a:r>
              <a:rPr lang="en-US" sz="2400" dirty="0">
                <a:solidFill>
                  <a:schemeClr val="tx2">
                    <a:lumMod val="10000"/>
                  </a:schemeClr>
                </a:solidFill>
                <a:latin typeface="+mj-lt"/>
              </a:rPr>
              <a:t>2. </a:t>
            </a:r>
            <a:r>
              <a:rPr lang="en-US" sz="2400" dirty="0" err="1">
                <a:solidFill>
                  <a:schemeClr val="tx2">
                    <a:lumMod val="10000"/>
                  </a:schemeClr>
                </a:solidFill>
                <a:latin typeface="+mj-lt"/>
              </a:rPr>
              <a:t>Nguyên</a:t>
            </a:r>
            <a:r>
              <a:rPr lang="en-US" sz="2400" dirty="0">
                <a:solidFill>
                  <a:schemeClr val="tx2">
                    <a:lumMod val="10000"/>
                  </a:schemeClr>
                </a:solidFill>
                <a:latin typeface="+mj-lt"/>
              </a:rPr>
              <a:t> </a:t>
            </a:r>
            <a:r>
              <a:rPr lang="en-US" sz="2400" dirty="0" err="1">
                <a:solidFill>
                  <a:schemeClr val="tx2">
                    <a:lumMod val="10000"/>
                  </a:schemeClr>
                </a:solidFill>
                <a:latin typeface="+mj-lt"/>
              </a:rPr>
              <a:t>nhân</a:t>
            </a:r>
            <a:r>
              <a:rPr lang="en-US" sz="2400" dirty="0">
                <a:solidFill>
                  <a:schemeClr val="tx2">
                    <a:lumMod val="10000"/>
                  </a:schemeClr>
                </a:solidFill>
                <a:latin typeface="+mj-lt"/>
              </a:rPr>
              <a:t> </a:t>
            </a:r>
            <a:r>
              <a:rPr lang="en-US" sz="2400" dirty="0" err="1">
                <a:solidFill>
                  <a:schemeClr val="tx2">
                    <a:lumMod val="10000"/>
                  </a:schemeClr>
                </a:solidFill>
                <a:latin typeface="+mj-lt"/>
              </a:rPr>
              <a:t>gây</a:t>
            </a:r>
            <a:r>
              <a:rPr lang="en-US" sz="2400" dirty="0">
                <a:solidFill>
                  <a:schemeClr val="tx2">
                    <a:lumMod val="10000"/>
                  </a:schemeClr>
                </a:solidFill>
                <a:latin typeface="+mj-lt"/>
              </a:rPr>
              <a:t> TCBP</a:t>
            </a:r>
          </a:p>
        </p:txBody>
      </p:sp>
      <p:sp>
        <p:nvSpPr>
          <p:cNvPr id="3" name="Text Placeholder 2"/>
          <p:cNvSpPr>
            <a:spLocks noGrp="1"/>
          </p:cNvSpPr>
          <p:nvPr>
            <p:ph type="body" idx="1"/>
          </p:nvPr>
        </p:nvSpPr>
        <p:spPr/>
        <p:txBody>
          <a:bodyPr/>
          <a:lstStyle/>
          <a:p>
            <a:pPr marL="7620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8</a:t>
            </a:fld>
            <a:endParaRPr lang="en"/>
          </a:p>
        </p:txBody>
      </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t="13417"/>
          <a:stretch/>
        </p:blipFill>
        <p:spPr>
          <a:xfrm>
            <a:off x="514350" y="1257301"/>
            <a:ext cx="6152166" cy="3136106"/>
          </a:xfrm>
          <a:prstGeom prst="rect">
            <a:avLst/>
          </a:prstGeom>
        </p:spPr>
      </p:pic>
      <p:sp>
        <p:nvSpPr>
          <p:cNvPr id="26" name="Oval Callout 25"/>
          <p:cNvSpPr/>
          <p:nvPr/>
        </p:nvSpPr>
        <p:spPr>
          <a:xfrm>
            <a:off x="4229100" y="742950"/>
            <a:ext cx="1314450" cy="628650"/>
          </a:xfrm>
          <a:prstGeom prst="wedgeEllipseCallout">
            <a:avLst>
              <a:gd name="adj1" fmla="val 29308"/>
              <a:gd name="adj2" fmla="val 67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Oval Callout 26"/>
          <p:cNvSpPr/>
          <p:nvPr/>
        </p:nvSpPr>
        <p:spPr>
          <a:xfrm>
            <a:off x="4114800" y="742950"/>
            <a:ext cx="1436915" cy="628650"/>
          </a:xfrm>
          <a:prstGeom prst="wedgeEllipseCallout">
            <a:avLst>
              <a:gd name="adj1" fmla="val -70397"/>
              <a:gd name="adj2" fmla="val 67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 </a:t>
            </a:r>
            <a:r>
              <a:rPr lang="en-US" sz="1200" b="1" dirty="0" err="1"/>
              <a:t>nhóm</a:t>
            </a:r>
            <a:r>
              <a:rPr lang="en-US" sz="1200" b="1" dirty="0"/>
              <a:t> can </a:t>
            </a:r>
            <a:r>
              <a:rPr lang="en-US" sz="1200" b="1" dirty="0" err="1"/>
              <a:t>thiệp</a:t>
            </a:r>
            <a:r>
              <a:rPr lang="en-US" sz="1200" b="1" dirty="0"/>
              <a:t> </a:t>
            </a:r>
            <a:r>
              <a:rPr lang="en-US" sz="1200" b="1" dirty="0" err="1"/>
              <a:t>được</a:t>
            </a:r>
            <a:endParaRPr lang="en-US" sz="1200" b="1" dirty="0"/>
          </a:p>
        </p:txBody>
      </p:sp>
    </p:spTree>
    <p:extLst>
      <p:ext uri="{BB962C8B-B14F-4D97-AF65-F5344CB8AC3E}">
        <p14:creationId xmlns:p14="http://schemas.microsoft.com/office/powerpoint/2010/main" val="1667103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2">
                    <a:lumMod val="10000"/>
                  </a:schemeClr>
                </a:solidFill>
                <a:latin typeface="+mj-lt"/>
              </a:rPr>
              <a:t>3. </a:t>
            </a:r>
            <a:r>
              <a:rPr lang="en-US" sz="2400" dirty="0" err="1">
                <a:solidFill>
                  <a:schemeClr val="tx2">
                    <a:lumMod val="10000"/>
                  </a:schemeClr>
                </a:solidFill>
                <a:latin typeface="+mj-lt"/>
              </a:rPr>
              <a:t>Hậu</a:t>
            </a:r>
            <a:r>
              <a:rPr lang="en-US" sz="2400" dirty="0">
                <a:solidFill>
                  <a:schemeClr val="tx2">
                    <a:lumMod val="10000"/>
                  </a:schemeClr>
                </a:solidFill>
                <a:latin typeface="+mj-lt"/>
              </a:rPr>
              <a:t> </a:t>
            </a:r>
            <a:r>
              <a:rPr lang="en-US" sz="2400" dirty="0" err="1">
                <a:solidFill>
                  <a:schemeClr val="tx2">
                    <a:lumMod val="10000"/>
                  </a:schemeClr>
                </a:solidFill>
                <a:latin typeface="+mj-lt"/>
              </a:rPr>
              <a:t>quả</a:t>
            </a:r>
            <a:r>
              <a:rPr lang="en-US" sz="2400" dirty="0">
                <a:solidFill>
                  <a:schemeClr val="tx2">
                    <a:lumMod val="10000"/>
                  </a:schemeClr>
                </a:solidFill>
                <a:latin typeface="+mj-lt"/>
              </a:rPr>
              <a:t> </a:t>
            </a:r>
            <a:r>
              <a:rPr lang="en-US" sz="2400" dirty="0" err="1">
                <a:solidFill>
                  <a:schemeClr val="tx2">
                    <a:lumMod val="10000"/>
                  </a:schemeClr>
                </a:solidFill>
                <a:latin typeface="+mj-lt"/>
              </a:rPr>
              <a:t>Thừa</a:t>
            </a:r>
            <a:r>
              <a:rPr lang="en-US" sz="2400" dirty="0">
                <a:solidFill>
                  <a:schemeClr val="tx2">
                    <a:lumMod val="10000"/>
                  </a:schemeClr>
                </a:solidFill>
                <a:latin typeface="+mj-lt"/>
              </a:rPr>
              <a:t> </a:t>
            </a:r>
            <a:r>
              <a:rPr lang="en-US" sz="2400" dirty="0" err="1">
                <a:solidFill>
                  <a:schemeClr val="tx2">
                    <a:lumMod val="10000"/>
                  </a:schemeClr>
                </a:solidFill>
                <a:latin typeface="+mj-lt"/>
              </a:rPr>
              <a:t>cân</a:t>
            </a:r>
            <a:r>
              <a:rPr lang="en-US" sz="2400" dirty="0">
                <a:solidFill>
                  <a:schemeClr val="tx2">
                    <a:lumMod val="10000"/>
                  </a:schemeClr>
                </a:solidFill>
                <a:latin typeface="+mj-lt"/>
              </a:rPr>
              <a:t> </a:t>
            </a:r>
            <a:r>
              <a:rPr lang="en-US" sz="2400" dirty="0" err="1">
                <a:solidFill>
                  <a:schemeClr val="tx2">
                    <a:lumMod val="10000"/>
                  </a:schemeClr>
                </a:solidFill>
                <a:latin typeface="+mj-lt"/>
              </a:rPr>
              <a:t>béo</a:t>
            </a:r>
            <a:r>
              <a:rPr lang="en-US" sz="2400" dirty="0">
                <a:solidFill>
                  <a:schemeClr val="tx2">
                    <a:lumMod val="10000"/>
                  </a:schemeClr>
                </a:solidFill>
                <a:latin typeface="+mj-lt"/>
              </a:rPr>
              <a:t> </a:t>
            </a:r>
            <a:r>
              <a:rPr lang="en-US" sz="2400" dirty="0" err="1">
                <a:solidFill>
                  <a:schemeClr val="tx2">
                    <a:lumMod val="10000"/>
                  </a:schemeClr>
                </a:solidFill>
                <a:latin typeface="+mj-lt"/>
              </a:rPr>
              <a:t>phì</a:t>
            </a:r>
            <a:endParaRPr lang="en-US" sz="2400" dirty="0">
              <a:solidFill>
                <a:schemeClr val="tx2">
                  <a:lumMod val="10000"/>
                </a:schemeClr>
              </a:solidFill>
              <a:latin typeface="+mj-lt"/>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9</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50" y="1122944"/>
            <a:ext cx="5880176" cy="3277605"/>
          </a:xfrm>
          <a:prstGeom prst="rect">
            <a:avLst/>
          </a:prstGeom>
        </p:spPr>
      </p:pic>
    </p:spTree>
    <p:extLst>
      <p:ext uri="{BB962C8B-B14F-4D97-AF65-F5344CB8AC3E}">
        <p14:creationId xmlns:p14="http://schemas.microsoft.com/office/powerpoint/2010/main" val="669499261"/>
      </p:ext>
    </p:extLst>
  </p:cSld>
  <p:clrMapOvr>
    <a:masterClrMapping/>
  </p:clrMapOvr>
</p:sld>
</file>

<file path=ppt/theme/theme1.xml><?xml version="1.0" encoding="utf-8"?>
<a:theme xmlns:a="http://schemas.openxmlformats.org/drawingml/2006/main" name="Hume template">
  <a:themeElements>
    <a:clrScheme name="Custom 347">
      <a:dk1>
        <a:srgbClr val="56051A"/>
      </a:dk1>
      <a:lt1>
        <a:srgbClr val="FFFFFF"/>
      </a:lt1>
      <a:dk2>
        <a:srgbClr val="97A1A5"/>
      </a:dk2>
      <a:lt2>
        <a:srgbClr val="F0F0EE"/>
      </a:lt2>
      <a:accent1>
        <a:srgbClr val="981526"/>
      </a:accent1>
      <a:accent2>
        <a:srgbClr val="D04623"/>
      </a:accent2>
      <a:accent3>
        <a:srgbClr val="ED8227"/>
      </a:accent3>
      <a:accent4>
        <a:srgbClr val="FBC433"/>
      </a:accent4>
      <a:accent5>
        <a:srgbClr val="74C0B6"/>
      </a:accent5>
      <a:accent6>
        <a:srgbClr val="B6D5DE"/>
      </a:accent6>
      <a:hlink>
        <a:srgbClr val="98152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2438</TotalTime>
  <Words>4294</Words>
  <Application>Microsoft Office PowerPoint</Application>
  <PresentationFormat>Custom</PresentationFormat>
  <Paragraphs>642</Paragraphs>
  <Slides>55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Zilla Slab</vt:lpstr>
      <vt:lpstr>Segoe MDL2 Assets</vt:lpstr>
      <vt:lpstr>Times</vt:lpstr>
      <vt:lpstr>Times New Roman</vt:lpstr>
      <vt:lpstr>Wingdings</vt:lpstr>
      <vt:lpstr>Red Hat Text</vt:lpstr>
      <vt:lpstr>Calibri</vt:lpstr>
      <vt:lpstr>Arial</vt:lpstr>
      <vt:lpstr>Hume template</vt:lpstr>
      <vt:lpstr>PowerPoint Presentation</vt:lpstr>
      <vt:lpstr>Mục tiêu học tập</vt:lpstr>
      <vt:lpstr>PHẦN I: THỪA CÂN BÉO PHÌ VÀ CÁC PHƯƠNG PHÁP ĐÁNH GIÁ</vt:lpstr>
      <vt:lpstr>1. Thừa cân, béo phì là gì?</vt:lpstr>
      <vt:lpstr>- Một số trường tiểu học tại Hà Nội có tỷ lệ học sinh lớp 5 (10-11 tuổi) mắc TCBP năm 2021:</vt:lpstr>
      <vt:lpstr>2. Nguyên nhân gây TCBP</vt:lpstr>
      <vt:lpstr>2. Nguyên nhân gây TCBP</vt:lpstr>
      <vt:lpstr>2. Nguyên nhân gây TCBP</vt:lpstr>
      <vt:lpstr>3. Hậu quả Thừa cân béo phì</vt:lpstr>
      <vt:lpstr>3. Hậu quả Thừa cân béo phì</vt:lpstr>
      <vt:lpstr>3. Hậu quả Thừa cân béo phì</vt:lpstr>
      <vt:lpstr>Nhận biết trẻ TC - BP</vt:lpstr>
      <vt:lpstr>4. Phương pháp đánh giá của TCBP ở trẻ em lứa tuổi học đường</vt:lpstr>
      <vt:lpstr>Ngưỡng BMI theo tuổi và giới ở trẻ em 6-19 tuổi Theo WHO 2007</vt:lpstr>
      <vt:lpstr>5. Phân loại béo phì</vt:lpstr>
      <vt:lpstr>LÀM GÌ KHI TRẺ THỪA CÂN BÉO PHÌ?</vt:lpstr>
      <vt:lpstr>PHẦN II: CÁC BIỆN PHÁP CAN THIỆP VỀ DINH DƯỠNG TRONG   THỪA CÂN - BÉO PHÌ</vt:lpstr>
      <vt:lpstr>PowerPoint Presentation</vt:lpstr>
      <vt:lpstr>2. Nguyên tắc can thiệp TCBP: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thảo luận</vt:lpstr>
      <vt:lpstr>Câu hỏi thảo luận</vt:lpstr>
      <vt:lpstr>3. Lựa chọn thực phẩm</vt:lpstr>
      <vt:lpstr>3. Lựa chọn thực phẩm</vt:lpstr>
      <vt:lpstr>3. Lựa chọn thực phẩm</vt:lpstr>
      <vt:lpstr>3. Lựa chọn thực phẩm</vt:lpstr>
      <vt:lpstr>3. Lựa chọn thực phẩm</vt:lpstr>
      <vt:lpstr>3. Lựa chọn thực phẩm</vt:lpstr>
      <vt:lpstr>3. Lựa chọn thực phẩm</vt:lpstr>
      <vt:lpstr>3. Lựa chọn thực phẩm</vt:lpstr>
      <vt:lpstr>3. Lựa chọn thực phẩm</vt:lpstr>
      <vt:lpstr>3. Lựa chọn thực phẩm</vt:lpstr>
      <vt:lpstr>Phương pháp chế biến</vt:lpstr>
      <vt:lpstr>3. Lựa chọn thực phẩm</vt:lpstr>
      <vt:lpstr>Tổng hợp một số chú ý về lựa chọn thực phẩm và cách chế biến trong can thiệp dinh dưỡng trẻ TCBP</vt:lpstr>
      <vt:lpstr>Một số lưu ý khác</vt:lpstr>
      <vt:lpstr>4. Một số hoạt động truyền thông trong can thiệp TCBP</vt:lpstr>
      <vt:lpstr>4. Truyền thông giáo dục về dinh dưỡng cho học sinh</vt:lpstr>
      <vt:lpstr>4. Truyền thông giáo dục về dinh dưỡng cho học sinh, gia đình và giáo viên, người cung cấp bữa ăn học đường.</vt:lpstr>
      <vt:lpstr>LÀM GÌ KHI TRẺ THỪA CÂN BÉO PHÌ?</vt:lpstr>
      <vt:lpstr>Tháp vận động hợp lý</vt:lpstr>
      <vt:lpstr>PowerPoint Presentation</vt:lpstr>
      <vt:lpstr>PHẦN III: THỰC HÀNH TƯ VẤN DINH DƯỠNG CHO TRẺ  THỪA CÂN BÉO PHÌ</vt:lpstr>
      <vt:lpstr>PowerPoint Presentation</vt:lpstr>
      <vt:lpstr>Thực hành truyền thông cho trẻ TCBP lứa tuổi học sinh</vt:lpstr>
      <vt:lpstr>Thực hành truyền thông cho trẻ  TCBP lứa tuổi học sinh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dc:title>
  <dc:creator>Techsi</dc:creator>
  <cp:lastModifiedBy>Administrator</cp:lastModifiedBy>
  <cp:revision>157</cp:revision>
  <dcterms:modified xsi:type="dcterms:W3CDTF">2024-03-11T10:05:25Z</dcterms:modified>
</cp:coreProperties>
</file>