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8" r:id="rId2"/>
    <p:sldId id="314" r:id="rId3"/>
    <p:sldId id="295" r:id="rId4"/>
    <p:sldId id="299" r:id="rId5"/>
    <p:sldId id="298" r:id="rId6"/>
    <p:sldId id="302" r:id="rId7"/>
    <p:sldId id="300" r:id="rId8"/>
    <p:sldId id="301" r:id="rId9"/>
    <p:sldId id="304" r:id="rId10"/>
    <p:sldId id="313" r:id="rId11"/>
    <p:sldId id="307" r:id="rId12"/>
    <p:sldId id="311" r:id="rId13"/>
    <p:sldId id="309" r:id="rId14"/>
    <p:sldId id="305" r:id="rId15"/>
    <p:sldId id="315" r:id="rId16"/>
    <p:sldId id="27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14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37589-8C9D-4DA3-BC4E-76793AABD7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39D96E-812A-45CE-ABB5-D6E58C32E6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974B41-C02E-456A-8C39-2AD39BEFB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86AA4-C083-479F-995B-CAA7C096F58E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ADD22D-D7FB-4CF1-800B-D3994975A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280309-C56E-44D7-9570-BF078EE75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3E69-65D1-42B3-9C01-78F2CEB7B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697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E43EDC-78CC-4B80-9B7C-30DE2E2C5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C7579B-569D-433D-BF6D-E3EC2F705F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8F3230-6740-4CFB-B016-7570D015F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86AA4-C083-479F-995B-CAA7C096F58E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70E23B-49F3-42AF-A643-28CA870AC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25936D-85DC-4DDB-8DBC-BB19476F2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3E69-65D1-42B3-9C01-78F2CEB7B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457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2DC9DF-44B9-4A6E-B376-81ABC7F68F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F6E825-915A-4BD0-9877-A7BF6D37F0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5504F4-592E-4156-9206-360E6F501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86AA4-C083-479F-995B-CAA7C096F58E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217FE5-BFA4-4AB3-B8A7-2C392AEE6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22DB68-86A4-4B8A-A5D6-C27314B42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3E69-65D1-42B3-9C01-78F2CEB7B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339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71145-E1D6-4D74-9494-89DA0EF6E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FE354A-5836-4618-BF6E-AE23CC3833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6986A6-0090-423B-A6BA-34F50EBF1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86AA4-C083-479F-995B-CAA7C096F58E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08863C-D868-4D32-886A-2B0BF4182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95AB3E-B382-4D6A-8663-E4D79994C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3E69-65D1-42B3-9C01-78F2CEB7B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326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4ED5B-1D59-4080-B24C-B5D4270CE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34E886-24A3-43DA-8F1D-8B02BA353E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6EBCD3-0338-4741-8902-EFB0216ED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86AA4-C083-479F-995B-CAA7C096F58E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865AD6-FF12-4CA6-938F-FD473A03D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D68D1E-2B41-4FE3-A31C-C1E0CF4D8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3E69-65D1-42B3-9C01-78F2CEB7B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967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BF45E-871F-4F1E-A0FC-E5301B5AE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1F9A10-06AA-495D-B73D-893AC0EA10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44A599-5370-478A-8CDC-42269A371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8AED27-9233-41D8-8B1F-4695659AE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86AA4-C083-479F-995B-CAA7C096F58E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3D9844-BF8A-4666-A4A6-443BB6FD2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BCBB02-8E55-4C90-AE38-5876DABF9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3E69-65D1-42B3-9C01-78F2CEB7B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513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F69E9-0320-41B2-9787-38E0D3060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D10CF5-0CF0-4B33-BD98-822B020A83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AF2638-7A6C-4191-B9B9-A7B85616B1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7B683F-7717-4ECC-A249-88215A9137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A28205-4284-4D00-BDD2-F1AC93A433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E2A1BA-CC84-40F6-9C40-3566FABF7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86AA4-C083-479F-995B-CAA7C096F58E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C57481-8FAA-4EE0-9EE4-E3E09A901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4D4ACC-D2ED-4683-AA10-4F595E7B4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3E69-65D1-42B3-9C01-78F2CEB7B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6673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55F97-9A8E-40A6-9CC1-D4C6E71E8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4532AD-F0DB-4F9B-9FFF-8FAAE2F753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86AA4-C083-479F-995B-CAA7C096F58E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1A9749-3563-4BC1-AD98-2A54DF35A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D72CF2-B957-4FD4-928F-49E20E057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3E69-65D1-42B3-9C01-78F2CEB7B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734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770CB90-5C16-4EDF-A0E1-F0F02C07A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86AA4-C083-479F-995B-CAA7C096F58E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717D100-65B8-44D8-AF24-67FC39660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528477-998C-45C1-9948-702373468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3E69-65D1-42B3-9C01-78F2CEB7B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248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9F559-2891-480E-9226-B4235BF22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C5111A-519D-4CCD-B52C-3FD086E896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16AB39-2589-4B76-9514-6EA1660F70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B49527-D9BD-4380-8BF3-EC8CB9C84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86AA4-C083-479F-995B-CAA7C096F58E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F56C03-FE18-4FF4-AF07-1F5C648EA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1E987E-7FD5-4161-AA22-2B8701809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3E69-65D1-42B3-9C01-78F2CEB7B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6058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4CE90-ABC0-4881-BD16-65A95FF8A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5C856E-C2D2-4BD3-9A7B-4FF38763A2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943060-93C2-4013-9473-73F10D4182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DEA06D-2625-43E0-BD94-678054041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86AA4-C083-479F-995B-CAA7C096F58E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2C2A66-6E17-4A6D-81C3-21CDA3B44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353E38-3B90-4781-816E-7440AF99C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3E69-65D1-42B3-9C01-78F2CEB7B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743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7DF86D-3701-49A2-9DBE-582A234FB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42F8AD-0260-44F6-8BB7-A314842D91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8F5E70-1919-488A-A394-F201BEB434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686AA4-C083-479F-995B-CAA7C096F58E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0DAC71-97B0-4C91-B441-561E87947D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6977AF-6BFF-4505-9033-814C2C36E8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D93E69-65D1-42B3-9C01-78F2CEB7B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873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5" Type="http://schemas.openxmlformats.org/officeDocument/2006/relationships/image" Target="../media/image3.jp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6.png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openxmlformats.org/officeDocument/2006/relationships/image" Target="../media/image7.jp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media10.m4a"/><Relationship Id="rId7" Type="http://schemas.openxmlformats.org/officeDocument/2006/relationships/image" Target="../media/image11.png"/><Relationship Id="rId2" Type="http://schemas.microsoft.com/office/2007/relationships/media" Target="../media/media10.m4a"/><Relationship Id="rId1" Type="http://schemas.openxmlformats.org/officeDocument/2006/relationships/tags" Target="../tags/tag9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6.png"/><Relationship Id="rId2" Type="http://schemas.microsoft.com/office/2007/relationships/media" Target="../media/media11.m4a"/><Relationship Id="rId1" Type="http://schemas.openxmlformats.org/officeDocument/2006/relationships/tags" Target="../tags/tag10.xml"/><Relationship Id="rId6" Type="http://schemas.openxmlformats.org/officeDocument/2006/relationships/image" Target="../media/image7.jp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6.png"/><Relationship Id="rId5" Type="http://schemas.openxmlformats.org/officeDocument/2006/relationships/image" Target="../media/image7.jp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6.xml"/><Relationship Id="rId6" Type="http://schemas.openxmlformats.org/officeDocument/2006/relationships/image" Target="../media/image6.png"/><Relationship Id="rId5" Type="http://schemas.openxmlformats.org/officeDocument/2006/relationships/image" Target="../media/image7.jp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7.xml"/><Relationship Id="rId6" Type="http://schemas.openxmlformats.org/officeDocument/2006/relationships/image" Target="../media/image6.png"/><Relationship Id="rId5" Type="http://schemas.openxmlformats.org/officeDocument/2006/relationships/image" Target="../media/image7.jp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20081921755411_2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 t="5226" b="16640"/>
          <a:stretch>
            <a:fillRect/>
          </a:stretch>
        </p:blipFill>
        <p:spPr>
          <a:xfrm>
            <a:off x="22181" y="16655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4" name="Picture 8" descr="A021020"/>
          <p:cNvPicPr>
            <a:picLocks noChangeAspect="1"/>
          </p:cNvPicPr>
          <p:nvPr/>
        </p:nvPicPr>
        <p:blipFill>
          <a:blip r:embed="rId4">
            <a:clrChange>
              <a:clrFrom>
                <a:srgbClr val="FAFAFD"/>
              </a:clrFrom>
              <a:clrTo>
                <a:srgbClr val="FAFA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20369" y="-62231"/>
            <a:ext cx="1949450" cy="304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 Box 2"/>
          <p:cNvSpPr txBox="1"/>
          <p:nvPr/>
        </p:nvSpPr>
        <p:spPr>
          <a:xfrm>
            <a:off x="3135630" y="2146937"/>
            <a:ext cx="71894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800" b="1" dirty="0">
                <a:solidFill>
                  <a:srgbClr val="FF0000"/>
                </a:solidFill>
              </a:rPr>
              <a:t>LĨNH VỰC PHÁT TRIỂN NHẬN THỨC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2955926" y="2809241"/>
            <a:ext cx="6416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</a:rPr>
              <a:t>Đề tài: Nhận biết xe đạp, xe máy</a:t>
            </a:r>
            <a:endParaRPr lang="vi-VN" altLang="en-US" sz="2400" b="1" dirty="0"/>
          </a:p>
        </p:txBody>
      </p:sp>
      <p:sp>
        <p:nvSpPr>
          <p:cNvPr id="7" name="Text Box 6"/>
          <p:cNvSpPr txBox="1"/>
          <p:nvPr/>
        </p:nvSpPr>
        <p:spPr>
          <a:xfrm>
            <a:off x="3135630" y="3762376"/>
            <a:ext cx="608457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>
                <a:solidFill>
                  <a:srgbClr val="FF0000"/>
                </a:solidFill>
                <a:sym typeface="+mn-ea"/>
              </a:rPr>
              <a:t>Lứa tuổi</a:t>
            </a:r>
            <a:r>
              <a:rPr lang="vi-VN" altLang="en-US" sz="2800" b="1">
                <a:solidFill>
                  <a:srgbClr val="FF0000"/>
                </a:solidFill>
                <a:sym typeface="+mn-ea"/>
              </a:rPr>
              <a:t>: </a:t>
            </a:r>
            <a:r>
              <a:rPr lang="en-US" altLang="en-US" sz="2800" b="1">
                <a:solidFill>
                  <a:srgbClr val="FF0000"/>
                </a:solidFill>
                <a:sym typeface="+mn-ea"/>
              </a:rPr>
              <a:t>Nhà trẻ</a:t>
            </a:r>
            <a:r>
              <a:rPr lang="vi-VN" altLang="en-US" sz="2800" b="1">
                <a:solidFill>
                  <a:srgbClr val="FF0000"/>
                </a:solidFill>
                <a:sym typeface="+mn-ea"/>
              </a:rPr>
              <a:t> 24</a:t>
            </a:r>
            <a:r>
              <a:rPr lang="en-US" altLang="en-US" sz="2800" b="1">
                <a:solidFill>
                  <a:srgbClr val="FF0000"/>
                </a:solidFill>
                <a:sym typeface="+mn-ea"/>
              </a:rPr>
              <a:t> </a:t>
            </a:r>
            <a:r>
              <a:rPr lang="vi-VN" altLang="en-US" sz="2800" b="1">
                <a:solidFill>
                  <a:srgbClr val="FF0000"/>
                </a:solidFill>
                <a:sym typeface="+mn-ea"/>
              </a:rPr>
              <a:t>-</a:t>
            </a:r>
            <a:r>
              <a:rPr lang="en-US" altLang="en-US" sz="2800" b="1">
                <a:solidFill>
                  <a:srgbClr val="FF0000"/>
                </a:solidFill>
                <a:sym typeface="+mn-ea"/>
              </a:rPr>
              <a:t> </a:t>
            </a:r>
            <a:r>
              <a:rPr lang="vi-VN" altLang="en-US" sz="2800" b="1">
                <a:solidFill>
                  <a:srgbClr val="FF0000"/>
                </a:solidFill>
                <a:sym typeface="+mn-ea"/>
              </a:rPr>
              <a:t>36 </a:t>
            </a:r>
            <a:r>
              <a:rPr lang="vi-VN" altLang="en-US" sz="2800" b="1" dirty="0">
                <a:solidFill>
                  <a:srgbClr val="FF0000"/>
                </a:solidFill>
                <a:sym typeface="+mn-ea"/>
              </a:rPr>
              <a:t>tháng</a:t>
            </a:r>
            <a:endParaRPr lang="vi-VN" altLang="en-US" sz="2800" b="1" dirty="0">
              <a:solidFill>
                <a:srgbClr val="FF0000"/>
              </a:solidFill>
            </a:endParaRPr>
          </a:p>
          <a:p>
            <a:endParaRPr lang="vi-VN" altLang="en-US" sz="2800" dirty="0"/>
          </a:p>
        </p:txBody>
      </p:sp>
      <p:sp>
        <p:nvSpPr>
          <p:cNvPr id="8" name="Text Box 7"/>
          <p:cNvSpPr txBox="1"/>
          <p:nvPr/>
        </p:nvSpPr>
        <p:spPr>
          <a:xfrm>
            <a:off x="4774883" y="6384997"/>
            <a:ext cx="26422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b="1" dirty="0">
                <a:latin typeface="+mj-lt"/>
              </a:rPr>
              <a:t>Năm học: </a:t>
            </a:r>
            <a:r>
              <a:rPr lang="vi-VN" altLang="en-US" b="1">
                <a:latin typeface="+mj-lt"/>
              </a:rPr>
              <a:t>20</a:t>
            </a:r>
            <a:r>
              <a:rPr lang="en-US" altLang="en-US" b="1">
                <a:latin typeface="+mj-lt"/>
              </a:rPr>
              <a:t>25</a:t>
            </a:r>
            <a:r>
              <a:rPr lang="vi-VN" altLang="en-US" b="1">
                <a:latin typeface="+mj-lt"/>
              </a:rPr>
              <a:t>- 202</a:t>
            </a:r>
            <a:r>
              <a:rPr lang="en-US" altLang="en-US" b="1" dirty="0">
                <a:latin typeface="+mj-lt"/>
              </a:rPr>
              <a:t>6</a:t>
            </a:r>
            <a:endParaRPr lang="vi-VN" altLang="en-US" b="1" dirty="0">
              <a:latin typeface="+mj-lt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3135630" y="4565015"/>
            <a:ext cx="65417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800" b="1" dirty="0">
                <a:solidFill>
                  <a:srgbClr val="002060"/>
                </a:solidFill>
              </a:rPr>
              <a:t>Giáo viên thực hiện</a:t>
            </a:r>
            <a:r>
              <a:rPr lang="vi-VN" altLang="en-US" sz="2800" b="1">
                <a:solidFill>
                  <a:srgbClr val="002060"/>
                </a:solidFill>
              </a:rPr>
              <a:t>: </a:t>
            </a:r>
            <a:r>
              <a:rPr lang="en-US" altLang="en-US" sz="2800" b="1">
                <a:solidFill>
                  <a:srgbClr val="002060"/>
                </a:solidFill>
              </a:rPr>
              <a:t>Phạm Thị Khoa</a:t>
            </a:r>
            <a:endParaRPr lang="vi-VN" altLang="en-US" sz="2800" b="1" dirty="0">
              <a:solidFill>
                <a:srgbClr val="00206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569735-88E9-4816-B747-7E26148FEF72}"/>
              </a:ext>
            </a:extLst>
          </p:cNvPr>
          <p:cNvSpPr txBox="1"/>
          <p:nvPr/>
        </p:nvSpPr>
        <p:spPr>
          <a:xfrm>
            <a:off x="2956242" y="16655"/>
            <a:ext cx="69005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002060"/>
                </a:solidFill>
              </a:rPr>
              <a:t>UBND PHƯỜNG VIỆT HƯNG</a:t>
            </a:r>
          </a:p>
          <a:p>
            <a:pPr algn="ctr"/>
            <a:r>
              <a:rPr lang="en-US" b="1">
                <a:solidFill>
                  <a:srgbClr val="002060"/>
                </a:solidFill>
              </a:rPr>
              <a:t>TRƯỜNG MẦM NON THƯỢNG THANH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9CB0CE-F1F6-E673-24F7-9339E453C9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955" y="870478"/>
            <a:ext cx="1075481" cy="95959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04"/>
    </mc:Choice>
    <mc:Fallback xmlns="">
      <p:transition spd="slow" advTm="4104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800" y="381000"/>
            <a:ext cx="4682836" cy="6477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381000"/>
            <a:ext cx="4340728" cy="6477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94364" y="762000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XE ĐẠP</a:t>
            </a: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985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70"/>
    </mc:Choice>
    <mc:Fallback xmlns="">
      <p:transition spd="slow" advTm="101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09601"/>
            <a:ext cx="4343400" cy="62483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674" y="609602"/>
            <a:ext cx="4786745" cy="6248399"/>
          </a:xfrm>
          <a:prstGeom prst="rect">
            <a:avLst/>
          </a:prstGeom>
        </p:spPr>
      </p:pic>
      <p:sp>
        <p:nvSpPr>
          <p:cNvPr id="4" name="AutoShape 15"/>
          <p:cNvSpPr>
            <a:spLocks noChangeArrowheads="1"/>
          </p:cNvSpPr>
          <p:nvPr/>
        </p:nvSpPr>
        <p:spPr bwMode="auto">
          <a:xfrm>
            <a:off x="7848600" y="2133600"/>
            <a:ext cx="2819400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PTGT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vi-VN" alt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utoShape 15"/>
          <p:cNvSpPr>
            <a:spLocks noChangeArrowheads="1"/>
          </p:cNvSpPr>
          <p:nvPr/>
        </p:nvSpPr>
        <p:spPr bwMode="auto">
          <a:xfrm>
            <a:off x="4800600" y="1066800"/>
            <a:ext cx="2819400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PTGT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vi-VN" alt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utoShape 11"/>
          <p:cNvSpPr>
            <a:spLocks noChangeArrowheads="1"/>
          </p:cNvSpPr>
          <p:nvPr/>
        </p:nvSpPr>
        <p:spPr bwMode="auto">
          <a:xfrm>
            <a:off x="1510146" y="2133600"/>
            <a:ext cx="2909455" cy="1066800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vi-VN" alt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utoShape 11"/>
          <p:cNvSpPr>
            <a:spLocks noChangeArrowheads="1"/>
          </p:cNvSpPr>
          <p:nvPr/>
        </p:nvSpPr>
        <p:spPr bwMode="auto">
          <a:xfrm>
            <a:off x="3886201" y="3429000"/>
            <a:ext cx="2653145" cy="1295400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vi-VN" alt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958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93"/>
    </mc:Choice>
    <mc:Fallback xmlns="">
      <p:transition spd="slow" advTm="87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" grpId="0" animBg="1"/>
      <p:bldP spid="6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723703"/>
            <a:ext cx="4340728" cy="62489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43947" y="685800"/>
            <a:ext cx="4785775" cy="624894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0" y="176831"/>
            <a:ext cx="464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</a:rPr>
              <a:t>Khác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nhau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1066801"/>
            <a:ext cx="2743201" cy="11888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6701" y="2255623"/>
            <a:ext cx="2540374" cy="990600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32922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69"/>
    </mc:Choice>
    <mc:Fallback xmlns="">
      <p:transition spd="slow" advTm="169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637" y="609601"/>
            <a:ext cx="4343400" cy="62483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256" y="609601"/>
            <a:ext cx="4786745" cy="6248399"/>
          </a:xfrm>
          <a:prstGeom prst="rect">
            <a:avLst/>
          </a:prstGeom>
        </p:spPr>
      </p:pic>
      <p:sp>
        <p:nvSpPr>
          <p:cNvPr id="4" name="AutoShape 15"/>
          <p:cNvSpPr>
            <a:spLocks noChangeArrowheads="1"/>
          </p:cNvSpPr>
          <p:nvPr/>
        </p:nvSpPr>
        <p:spPr bwMode="auto">
          <a:xfrm>
            <a:off x="7848600" y="2133600"/>
            <a:ext cx="2819400" cy="9906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endParaRPr lang="vi-VN" alt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15"/>
          <p:cNvSpPr>
            <a:spLocks noChangeArrowheads="1"/>
          </p:cNvSpPr>
          <p:nvPr/>
        </p:nvSpPr>
        <p:spPr bwMode="auto">
          <a:xfrm>
            <a:off x="4648200" y="1752600"/>
            <a:ext cx="2819400" cy="1049482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vi-VN" alt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9389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49"/>
    </mc:Choice>
    <mc:Fallback xmlns="">
      <p:transition spd="slow" advTm="70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609600"/>
            <a:ext cx="4114800" cy="2438400"/>
          </a:xfrm>
          <a:prstGeom prst="rect">
            <a:avLst/>
          </a:prstGeom>
        </p:spPr>
      </p:pic>
      <p:pic>
        <p:nvPicPr>
          <p:cNvPr id="5" name="Content Placeholder 7" descr="IMG_569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324600" y="3352800"/>
            <a:ext cx="3886200" cy="3124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5600" y="665018"/>
            <a:ext cx="3353064" cy="23593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9801" y="3733800"/>
            <a:ext cx="3584759" cy="23623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4587E91-E913-4223-85C7-E916ED085467}"/>
              </a:ext>
            </a:extLst>
          </p:cNvPr>
          <p:cNvSpPr txBox="1"/>
          <p:nvPr/>
        </p:nvSpPr>
        <p:spPr>
          <a:xfrm>
            <a:off x="5219700" y="80244"/>
            <a:ext cx="243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 RỘNG</a:t>
            </a:r>
          </a:p>
        </p:txBody>
      </p:sp>
    </p:spTree>
    <p:extLst>
      <p:ext uri="{BB962C8B-B14F-4D97-AF65-F5344CB8AC3E}">
        <p14:creationId xmlns:p14="http://schemas.microsoft.com/office/powerpoint/2010/main" val="481941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ổng Hợp 50+ Khung ảnh đẹp để Ghép ảnh - Chiase24.com">
            <a:extLst>
              <a:ext uri="{FF2B5EF4-FFF2-40B4-BE49-F238E27FC236}">
                <a16:creationId xmlns:a16="http://schemas.microsoft.com/office/drawing/2014/main" id="{91F0800C-6242-4651-9038-BB680B9F3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938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8A1E9B8-66D6-4338-8BD3-204AA079106F}"/>
              </a:ext>
            </a:extLst>
          </p:cNvPr>
          <p:cNvSpPr txBox="1"/>
          <p:nvPr/>
        </p:nvSpPr>
        <p:spPr>
          <a:xfrm>
            <a:off x="5257800" y="2530067"/>
            <a:ext cx="243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747F1C-05BF-4B5E-85FD-E3B7D34696AE}"/>
              </a:ext>
            </a:extLst>
          </p:cNvPr>
          <p:cNvSpPr txBox="1"/>
          <p:nvPr/>
        </p:nvSpPr>
        <p:spPr>
          <a:xfrm>
            <a:off x="4191000" y="3136613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 XEM AI NHANH</a:t>
            </a:r>
          </a:p>
        </p:txBody>
      </p:sp>
    </p:spTree>
    <p:extLst>
      <p:ext uri="{BB962C8B-B14F-4D97-AF65-F5344CB8AC3E}">
        <p14:creationId xmlns:p14="http://schemas.microsoft.com/office/powerpoint/2010/main" val="20115490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5" name="WordArt 12"/>
          <p:cNvSpPr>
            <a:spLocks noTextEdit="1"/>
          </p:cNvSpPr>
          <p:nvPr/>
        </p:nvSpPr>
        <p:spPr>
          <a:xfrm>
            <a:off x="2438400" y="914401"/>
            <a:ext cx="7772400" cy="26447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hangingPunct="0"/>
            <a:r>
              <a:rPr lang="en-US" sz="6600" b="1" dirty="0" err="1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Chúc</a:t>
            </a:r>
            <a:r>
              <a:rPr lang="en-US" sz="6600" b="1" dirty="0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b="1" dirty="0" err="1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6600" b="1" dirty="0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b="1" dirty="0" err="1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bé</a:t>
            </a:r>
            <a:r>
              <a:rPr lang="en-US" sz="6600" b="1" dirty="0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b="1" dirty="0" err="1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chăm</a:t>
            </a:r>
            <a:r>
              <a:rPr lang="en-US" sz="6600" b="1" dirty="0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b="1" dirty="0" err="1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ngoan</a:t>
            </a:r>
            <a:r>
              <a:rPr lang="en-US" sz="6600" b="1" dirty="0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b="1" dirty="0" err="1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6600" b="1" dirty="0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b="1" dirty="0" err="1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giỏi</a:t>
            </a:r>
            <a:endParaRPr lang="en-US" sz="6600" b="1" dirty="0">
              <a:ln w="19050" cap="flat" cmpd="sng">
                <a:solidFill>
                  <a:srgbClr val="FF00FF"/>
                </a:solidFill>
                <a:prstDash val="solid"/>
                <a:headEnd type="none" w="med" len="med"/>
                <a:tailEnd type="none" w="med" len="med"/>
              </a:ln>
              <a:solidFill>
                <a:srgbClr val="FFFF00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276" name="Picture 13" descr="mm6fi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3962400"/>
            <a:ext cx="2514600" cy="2209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 descr="20081921755411_2">
            <a:extLst>
              <a:ext uri="{FF2B5EF4-FFF2-40B4-BE49-F238E27FC236}">
                <a16:creationId xmlns:a16="http://schemas.microsoft.com/office/drawing/2014/main" id="{2C54619E-7010-4EED-AD23-92CA21F2EF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226" b="16640"/>
          <a:stretch>
            <a:fillRect/>
          </a:stretch>
        </p:blipFill>
        <p:spPr>
          <a:xfrm>
            <a:off x="0" y="-34985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D48835-8B15-4F82-A845-D34D6E05ABF5}"/>
              </a:ext>
            </a:extLst>
          </p:cNvPr>
          <p:cNvSpPr txBox="1"/>
          <p:nvPr/>
        </p:nvSpPr>
        <p:spPr>
          <a:xfrm>
            <a:off x="4517392" y="772607"/>
            <a:ext cx="37604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2060"/>
                </a:solidFill>
              </a:rPr>
              <a:t>I. MỤC ĐÍCH – YÊU CẦU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BC440F-EFFB-419F-8F43-D7C08F412FBC}"/>
              </a:ext>
            </a:extLst>
          </p:cNvPr>
          <p:cNvSpPr txBox="1"/>
          <p:nvPr/>
        </p:nvSpPr>
        <p:spPr>
          <a:xfrm>
            <a:off x="1540149" y="1501616"/>
            <a:ext cx="90957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2060"/>
                </a:solidFill>
              </a:rPr>
              <a:t>1. Kiến thức: - Trẻ nhận biết được tên gọi, đặc điểm của xe đạp, xe máy.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E6E03B-5D14-462D-8679-ADD8E697873B}"/>
              </a:ext>
            </a:extLst>
          </p:cNvPr>
          <p:cNvSpPr txBox="1"/>
          <p:nvPr/>
        </p:nvSpPr>
        <p:spPr>
          <a:xfrm>
            <a:off x="1502047" y="2241511"/>
            <a:ext cx="55680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2060"/>
                </a:solidFill>
              </a:rPr>
              <a:t>2. Kỹ năng: - Rèn trẻ phát triển ngôn ngữ.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BCEB9B-98EE-48FD-9142-F433EC362C6B}"/>
              </a:ext>
            </a:extLst>
          </p:cNvPr>
          <p:cNvSpPr txBox="1"/>
          <p:nvPr/>
        </p:nvSpPr>
        <p:spPr>
          <a:xfrm>
            <a:off x="1550671" y="2879210"/>
            <a:ext cx="67758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2060"/>
                </a:solidFill>
              </a:rPr>
              <a:t>3. Thái độ: - Giáo dục trẻ ý thúc tham gia giao thông.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BE39A3-5422-4426-8963-349A88433FBF}"/>
              </a:ext>
            </a:extLst>
          </p:cNvPr>
          <p:cNvSpPr txBox="1"/>
          <p:nvPr/>
        </p:nvSpPr>
        <p:spPr>
          <a:xfrm>
            <a:off x="4264476" y="4087918"/>
            <a:ext cx="37604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2060"/>
                </a:solidFill>
              </a:rPr>
              <a:t>II. CHUẨN BỊ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5C44D3-85C8-49A4-9705-613B1BEEAA90}"/>
              </a:ext>
            </a:extLst>
          </p:cNvPr>
          <p:cNvSpPr txBox="1"/>
          <p:nvPr/>
        </p:nvSpPr>
        <p:spPr>
          <a:xfrm>
            <a:off x="4762135" y="4747397"/>
            <a:ext cx="27978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2060"/>
                </a:solidFill>
              </a:rPr>
              <a:t>- Bài giảng điện tử</a:t>
            </a:r>
          </a:p>
        </p:txBody>
      </p:sp>
    </p:spTree>
    <p:extLst>
      <p:ext uri="{BB962C8B-B14F-4D97-AF65-F5344CB8AC3E}">
        <p14:creationId xmlns:p14="http://schemas.microsoft.com/office/powerpoint/2010/main" val="1717742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ác đưa thư vui tính đã sử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398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4931"/>
            <a:ext cx="12192000" cy="6962931"/>
          </a:xfrm>
          <a:prstGeom prst="rect">
            <a:avLst/>
          </a:prstGeom>
        </p:spPr>
      </p:pic>
      <p:sp>
        <p:nvSpPr>
          <p:cNvPr id="7" name="AutoShape 15"/>
          <p:cNvSpPr>
            <a:spLocks noChangeArrowheads="1"/>
          </p:cNvSpPr>
          <p:nvPr/>
        </p:nvSpPr>
        <p:spPr bwMode="auto">
          <a:xfrm>
            <a:off x="7620000" y="685800"/>
            <a:ext cx="2514600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utoShape 11"/>
          <p:cNvSpPr>
            <a:spLocks noChangeArrowheads="1"/>
          </p:cNvSpPr>
          <p:nvPr/>
        </p:nvSpPr>
        <p:spPr bwMode="auto">
          <a:xfrm>
            <a:off x="3657600" y="2209800"/>
            <a:ext cx="1996440" cy="914400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Audio 1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8336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503"/>
    </mc:Choice>
    <mc:Fallback xmlns="">
      <p:transition spd="slow" advTm="325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AutoShape 15"/>
          <p:cNvSpPr>
            <a:spLocks noChangeArrowheads="1"/>
          </p:cNvSpPr>
          <p:nvPr/>
        </p:nvSpPr>
        <p:spPr bwMode="auto">
          <a:xfrm>
            <a:off x="4087318" y="0"/>
            <a:ext cx="2362200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15"/>
          <p:cNvSpPr>
            <a:spLocks noChangeArrowheads="1"/>
          </p:cNvSpPr>
          <p:nvPr/>
        </p:nvSpPr>
        <p:spPr bwMode="auto">
          <a:xfrm>
            <a:off x="8835453" y="152400"/>
            <a:ext cx="2362200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utoShape 11"/>
          <p:cNvSpPr>
            <a:spLocks noChangeArrowheads="1"/>
          </p:cNvSpPr>
          <p:nvPr/>
        </p:nvSpPr>
        <p:spPr bwMode="auto">
          <a:xfrm>
            <a:off x="2057400" y="4953000"/>
            <a:ext cx="2514600" cy="750028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utoShape 15"/>
          <p:cNvSpPr>
            <a:spLocks noChangeArrowheads="1"/>
          </p:cNvSpPr>
          <p:nvPr/>
        </p:nvSpPr>
        <p:spPr bwMode="auto">
          <a:xfrm>
            <a:off x="4267200" y="3153791"/>
            <a:ext cx="2362200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54305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080"/>
    </mc:Choice>
    <mc:Fallback xmlns="">
      <p:transition spd="slow" advTm="810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Box 5"/>
          <p:cNvSpPr txBox="1"/>
          <p:nvPr/>
        </p:nvSpPr>
        <p:spPr>
          <a:xfrm>
            <a:off x="5476407" y="111179"/>
            <a:ext cx="228599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400" dirty="0">
                <a:solidFill>
                  <a:srgbClr val="FF0000"/>
                </a:solidFill>
              </a:rPr>
              <a:t>XE ĐẠP</a:t>
            </a:r>
            <a:endParaRPr lang="vi-VN" altLang="en-US" sz="3400" dirty="0">
              <a:solidFill>
                <a:srgbClr val="FF0000"/>
              </a:solidFill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721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391"/>
    </mc:Choice>
    <mc:Fallback xmlns="">
      <p:transition spd="slow" advTm="313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066800"/>
            <a:ext cx="9144000" cy="5407152"/>
          </a:xfrm>
          <a:prstGeom prst="rect">
            <a:avLst/>
          </a:prstGeom>
        </p:spPr>
      </p:pic>
      <p:sp>
        <p:nvSpPr>
          <p:cNvPr id="4" name="AutoShape 15"/>
          <p:cNvSpPr>
            <a:spLocks noChangeArrowheads="1"/>
          </p:cNvSpPr>
          <p:nvPr/>
        </p:nvSpPr>
        <p:spPr bwMode="auto">
          <a:xfrm>
            <a:off x="8229600" y="685800"/>
            <a:ext cx="2514600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11"/>
          <p:cNvSpPr>
            <a:spLocks noChangeArrowheads="1"/>
          </p:cNvSpPr>
          <p:nvPr/>
        </p:nvSpPr>
        <p:spPr bwMode="auto">
          <a:xfrm>
            <a:off x="1447800" y="3124200"/>
            <a:ext cx="2514600" cy="914400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9994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325"/>
    </mc:Choice>
    <mc:Fallback xmlns="">
      <p:transition spd="slow" advTm="323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09600"/>
            <a:ext cx="9144000" cy="6089904"/>
          </a:xfrm>
          <a:prstGeom prst="rect">
            <a:avLst/>
          </a:prstGeom>
        </p:spPr>
      </p:pic>
      <p:sp>
        <p:nvSpPr>
          <p:cNvPr id="3" name="AutoShape 11"/>
          <p:cNvSpPr>
            <a:spLocks noChangeArrowheads="1"/>
          </p:cNvSpPr>
          <p:nvPr/>
        </p:nvSpPr>
        <p:spPr bwMode="auto">
          <a:xfrm>
            <a:off x="1905000" y="2133600"/>
            <a:ext cx="2119745" cy="750028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15"/>
          <p:cNvSpPr>
            <a:spLocks noChangeArrowheads="1"/>
          </p:cNvSpPr>
          <p:nvPr/>
        </p:nvSpPr>
        <p:spPr bwMode="auto">
          <a:xfrm>
            <a:off x="7606145" y="0"/>
            <a:ext cx="2362200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11"/>
          <p:cNvSpPr>
            <a:spLocks noChangeArrowheads="1"/>
          </p:cNvSpPr>
          <p:nvPr/>
        </p:nvSpPr>
        <p:spPr bwMode="auto">
          <a:xfrm>
            <a:off x="5486401" y="4572000"/>
            <a:ext cx="2119745" cy="750028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utoShape 11"/>
          <p:cNvSpPr>
            <a:spLocks noChangeArrowheads="1"/>
          </p:cNvSpPr>
          <p:nvPr/>
        </p:nvSpPr>
        <p:spPr bwMode="auto">
          <a:xfrm>
            <a:off x="4010889" y="1219200"/>
            <a:ext cx="1981200" cy="750028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759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947"/>
    </mc:Choice>
    <mc:Fallback xmlns="">
      <p:transition spd="slow" advTm="639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38200"/>
            <a:ext cx="9144000" cy="5635752"/>
          </a:xfrm>
          <a:prstGeom prst="rect">
            <a:avLst/>
          </a:prstGeom>
        </p:spPr>
      </p:pic>
      <p:sp>
        <p:nvSpPr>
          <p:cNvPr id="3" name="Text Box 5"/>
          <p:cNvSpPr txBox="1"/>
          <p:nvPr/>
        </p:nvSpPr>
        <p:spPr>
          <a:xfrm>
            <a:off x="5105401" y="229575"/>
            <a:ext cx="228599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400" dirty="0">
                <a:solidFill>
                  <a:srgbClr val="FF0000"/>
                </a:solidFill>
              </a:rPr>
              <a:t>XE MÁY</a:t>
            </a:r>
            <a:endParaRPr lang="vi-VN" altLang="en-US" sz="3400" dirty="0">
              <a:solidFill>
                <a:srgbClr val="FF0000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4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01"/>
    </mc:Choice>
    <mc:Fallback xmlns="">
      <p:transition spd="slow" advTm="250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3.5|17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5.9|22.1|17.8|24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4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6.8|13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14.8|20.2|13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3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|3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190</Words>
  <Application>Microsoft Office PowerPoint</Application>
  <PresentationFormat>Widescreen</PresentationFormat>
  <Paragraphs>39</Paragraphs>
  <Slides>16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Tuấn .</dc:creator>
  <cp:lastModifiedBy>Bui Anh Van</cp:lastModifiedBy>
  <cp:revision>5</cp:revision>
  <dcterms:created xsi:type="dcterms:W3CDTF">2021-10-19T15:04:55Z</dcterms:created>
  <dcterms:modified xsi:type="dcterms:W3CDTF">2026-04-04T01:14:51Z</dcterms:modified>
</cp:coreProperties>
</file>