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Nunito Bold" charset="1" panose="00000000000000000000"/>
      <p:regular r:id="rId13"/>
    </p:embeddedFont>
    <p:embeddedFont>
      <p:font typeface="Nunito" charset="1" panose="00000000000000000000"/>
      <p:regular r:id="rId14"/>
    </p:embeddedFont>
    <p:embeddedFont>
      <p:font typeface="Quicksand" charset="1" panose="00000000000000000000"/>
      <p:regular r:id="rId15"/>
    </p:embeddedFont>
    <p:embeddedFont>
      <p:font typeface="Baloo" charset="1" panose="030809020403020202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png" Type="http://schemas.openxmlformats.org/officeDocument/2006/relationships/image"/><Relationship Id="rId15" Target="../media/image21.png" Type="http://schemas.openxmlformats.org/officeDocument/2006/relationships/image"/><Relationship Id="rId16" Target="../media/image22.svg" Type="http://schemas.openxmlformats.org/officeDocument/2006/relationships/image"/><Relationship Id="rId2" Target="../media/image1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png" Type="http://schemas.openxmlformats.org/officeDocument/2006/relationships/image"/><Relationship Id="rId15" Target="../media/image21.png" Type="http://schemas.openxmlformats.org/officeDocument/2006/relationships/image"/><Relationship Id="rId16" Target="../media/image22.svg" Type="http://schemas.openxmlformats.org/officeDocument/2006/relationships/image"/><Relationship Id="rId2" Target="../media/image1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png" Type="http://schemas.openxmlformats.org/officeDocument/2006/relationships/image"/><Relationship Id="rId15" Target="../media/image9.png" Type="http://schemas.openxmlformats.org/officeDocument/2006/relationships/image"/><Relationship Id="rId16" Target="../media/image10.sv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2" Target="../media/image1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png" Type="http://schemas.openxmlformats.org/officeDocument/2006/relationships/image"/><Relationship Id="rId12" Target="../media/image20.png" Type="http://schemas.openxmlformats.org/officeDocument/2006/relationships/image"/><Relationship Id="rId13" Target="../media/image9.png" Type="http://schemas.openxmlformats.org/officeDocument/2006/relationships/image"/><Relationship Id="rId14" Target="../media/image10.svg" Type="http://schemas.openxmlformats.org/officeDocument/2006/relationships/image"/><Relationship Id="rId15" Target="../media/image23.png" Type="http://schemas.openxmlformats.org/officeDocument/2006/relationships/image"/><Relationship Id="rId16" Target="../media/image24.svg" Type="http://schemas.openxmlformats.org/officeDocument/2006/relationships/image"/><Relationship Id="rId17" Target="../media/image21.png" Type="http://schemas.openxmlformats.org/officeDocument/2006/relationships/image"/><Relationship Id="rId18" Target="../media/image22.svg" Type="http://schemas.openxmlformats.org/officeDocument/2006/relationships/image"/><Relationship Id="rId2" Target="../media/image1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png" Type="http://schemas.openxmlformats.org/officeDocument/2006/relationships/image"/><Relationship Id="rId14" Target="../media/image20.png" Type="http://schemas.openxmlformats.org/officeDocument/2006/relationships/image"/><Relationship Id="rId2" Target="../media/image1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7.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12807011" y="0"/>
            <a:ext cx="5966460" cy="8229600"/>
          </a:xfrm>
          <a:custGeom>
            <a:avLst/>
            <a:gdLst/>
            <a:ahLst/>
            <a:cxnLst/>
            <a:rect r="r" b="b" t="t" l="l"/>
            <a:pathLst>
              <a:path h="8229600" w="5966460">
                <a:moveTo>
                  <a:pt x="0" y="0"/>
                </a:moveTo>
                <a:lnTo>
                  <a:pt x="5966460" y="0"/>
                </a:lnTo>
                <a:lnTo>
                  <a:pt x="5966460" y="8229600"/>
                </a:lnTo>
                <a:lnTo>
                  <a:pt x="0" y="8229600"/>
                </a:lnTo>
                <a:lnTo>
                  <a:pt x="0" y="0"/>
                </a:lnTo>
                <a:close/>
              </a:path>
            </a:pathLst>
          </a:custGeom>
          <a:blipFill>
            <a:blip r:embed="rId3"/>
            <a:stretch>
              <a:fillRect l="0" t="0" r="0" b="0"/>
            </a:stretch>
          </a:blipFill>
        </p:spPr>
      </p:sp>
      <p:sp>
        <p:nvSpPr>
          <p:cNvPr name="Freeform 4" id="4"/>
          <p:cNvSpPr/>
          <p:nvPr/>
        </p:nvSpPr>
        <p:spPr>
          <a:xfrm flipH="false" flipV="false" rot="0">
            <a:off x="-671867" y="6996155"/>
            <a:ext cx="18959867" cy="3602375"/>
          </a:xfrm>
          <a:custGeom>
            <a:avLst/>
            <a:gdLst/>
            <a:ahLst/>
            <a:cxnLst/>
            <a:rect r="r" b="b" t="t" l="l"/>
            <a:pathLst>
              <a:path h="3602375" w="18959867">
                <a:moveTo>
                  <a:pt x="0" y="0"/>
                </a:moveTo>
                <a:lnTo>
                  <a:pt x="18959867" y="0"/>
                </a:lnTo>
                <a:lnTo>
                  <a:pt x="18959867" y="3602375"/>
                </a:lnTo>
                <a:lnTo>
                  <a:pt x="0" y="3602375"/>
                </a:lnTo>
                <a:lnTo>
                  <a:pt x="0" y="0"/>
                </a:lnTo>
                <a:close/>
              </a:path>
            </a:pathLst>
          </a:custGeom>
          <a:blipFill>
            <a:blip r:embed="rId4"/>
            <a:stretch>
              <a:fillRect l="0" t="0" r="0" b="0"/>
            </a:stretch>
          </a:blipFill>
        </p:spPr>
      </p:sp>
      <p:sp>
        <p:nvSpPr>
          <p:cNvPr name="Freeform 5" id="5"/>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6211285" y="6113963"/>
            <a:ext cx="5865430" cy="2913164"/>
          </a:xfrm>
          <a:custGeom>
            <a:avLst/>
            <a:gdLst/>
            <a:ahLst/>
            <a:cxnLst/>
            <a:rect r="r" b="b" t="t" l="l"/>
            <a:pathLst>
              <a:path h="2913164" w="5865430">
                <a:moveTo>
                  <a:pt x="0" y="0"/>
                </a:moveTo>
                <a:lnTo>
                  <a:pt x="5865430" y="0"/>
                </a:lnTo>
                <a:lnTo>
                  <a:pt x="5865430" y="2913163"/>
                </a:lnTo>
                <a:lnTo>
                  <a:pt x="0" y="2913163"/>
                </a:lnTo>
                <a:lnTo>
                  <a:pt x="0" y="0"/>
                </a:lnTo>
                <a:close/>
              </a:path>
            </a:pathLst>
          </a:custGeom>
          <a:blipFill>
            <a:blip r:embed="rId7"/>
            <a:stretch>
              <a:fillRect l="0" t="0" r="0" b="0"/>
            </a:stretch>
          </a:blipFill>
        </p:spPr>
      </p:sp>
      <p:sp>
        <p:nvSpPr>
          <p:cNvPr name="Freeform 7" id="7"/>
          <p:cNvSpPr/>
          <p:nvPr/>
        </p:nvSpPr>
        <p:spPr>
          <a:xfrm flipH="false" flipV="false" rot="0">
            <a:off x="-671867" y="-97719"/>
            <a:ext cx="5945478" cy="4466540"/>
          </a:xfrm>
          <a:custGeom>
            <a:avLst/>
            <a:gdLst/>
            <a:ahLst/>
            <a:cxnLst/>
            <a:rect r="r" b="b" t="t" l="l"/>
            <a:pathLst>
              <a:path h="4466540" w="5945478">
                <a:moveTo>
                  <a:pt x="0" y="0"/>
                </a:moveTo>
                <a:lnTo>
                  <a:pt x="5945478" y="0"/>
                </a:lnTo>
                <a:lnTo>
                  <a:pt x="5945478" y="4466540"/>
                </a:lnTo>
                <a:lnTo>
                  <a:pt x="0" y="4466540"/>
                </a:lnTo>
                <a:lnTo>
                  <a:pt x="0" y="0"/>
                </a:lnTo>
                <a:close/>
              </a:path>
            </a:pathLst>
          </a:custGeom>
          <a:blipFill>
            <a:blip r:embed="rId8"/>
            <a:stretch>
              <a:fillRect l="0" t="0" r="0" b="0"/>
            </a:stretch>
          </a:blipFill>
        </p:spPr>
      </p:sp>
      <p:sp>
        <p:nvSpPr>
          <p:cNvPr name="Freeform 8" id="8"/>
          <p:cNvSpPr/>
          <p:nvPr/>
        </p:nvSpPr>
        <p:spPr>
          <a:xfrm flipH="true" flipV="false" rot="0">
            <a:off x="223993" y="5655978"/>
            <a:ext cx="3959374" cy="4480197"/>
          </a:xfrm>
          <a:custGeom>
            <a:avLst/>
            <a:gdLst/>
            <a:ahLst/>
            <a:cxnLst/>
            <a:rect r="r" b="b" t="t" l="l"/>
            <a:pathLst>
              <a:path h="4480197" w="3959374">
                <a:moveTo>
                  <a:pt x="3959374" y="0"/>
                </a:moveTo>
                <a:lnTo>
                  <a:pt x="0" y="0"/>
                </a:lnTo>
                <a:lnTo>
                  <a:pt x="0" y="4480198"/>
                </a:lnTo>
                <a:lnTo>
                  <a:pt x="3959374" y="4480198"/>
                </a:lnTo>
                <a:lnTo>
                  <a:pt x="3959374" y="0"/>
                </a:lnTo>
                <a:close/>
              </a:path>
            </a:pathLst>
          </a:custGeom>
          <a:blipFill>
            <a:blip r:embed="rId9"/>
            <a:stretch>
              <a:fillRect l="0" t="0" r="0" b="0"/>
            </a:stretch>
          </a:blipFill>
        </p:spPr>
      </p:sp>
      <p:sp>
        <p:nvSpPr>
          <p:cNvPr name="Freeform 9" id="9"/>
          <p:cNvSpPr/>
          <p:nvPr/>
        </p:nvSpPr>
        <p:spPr>
          <a:xfrm flipH="false" flipV="false" rot="0">
            <a:off x="13846437" y="5409236"/>
            <a:ext cx="4927035" cy="4877764"/>
          </a:xfrm>
          <a:custGeom>
            <a:avLst/>
            <a:gdLst/>
            <a:ahLst/>
            <a:cxnLst/>
            <a:rect r="r" b="b" t="t" l="l"/>
            <a:pathLst>
              <a:path h="4877764" w="4927035">
                <a:moveTo>
                  <a:pt x="0" y="0"/>
                </a:moveTo>
                <a:lnTo>
                  <a:pt x="4927034" y="0"/>
                </a:lnTo>
                <a:lnTo>
                  <a:pt x="4927034" y="4877764"/>
                </a:lnTo>
                <a:lnTo>
                  <a:pt x="0" y="487776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2300872" y="1912427"/>
            <a:ext cx="11426101" cy="4034052"/>
          </a:xfrm>
          <a:prstGeom prst="rect">
            <a:avLst/>
          </a:prstGeom>
        </p:spPr>
        <p:txBody>
          <a:bodyPr anchor="t" rtlCol="false" tIns="0" lIns="0" bIns="0" rIns="0">
            <a:spAutoFit/>
          </a:bodyPr>
          <a:lstStyle/>
          <a:p>
            <a:pPr algn="ctr">
              <a:lnSpc>
                <a:spcPts val="15909"/>
              </a:lnSpc>
            </a:pPr>
            <a:r>
              <a:rPr lang="en-US" b="true" sz="13040">
                <a:solidFill>
                  <a:srgbClr val="000000"/>
                </a:solidFill>
                <a:latin typeface="Nunito Bold"/>
                <a:ea typeface="Nunito Bold"/>
                <a:cs typeface="Nunito Bold"/>
                <a:sym typeface="Nunito Bold"/>
              </a:rPr>
              <a:t>DÊ CON NGHE LỜI MẸ</a:t>
            </a:r>
          </a:p>
        </p:txBody>
      </p:sp>
      <p:sp>
        <p:nvSpPr>
          <p:cNvPr name="TextBox 11" id="11"/>
          <p:cNvSpPr txBox="true"/>
          <p:nvPr/>
        </p:nvSpPr>
        <p:spPr>
          <a:xfrm rot="0">
            <a:off x="4933629" y="974256"/>
            <a:ext cx="5847462" cy="795296"/>
          </a:xfrm>
          <a:prstGeom prst="rect">
            <a:avLst/>
          </a:prstGeom>
        </p:spPr>
        <p:txBody>
          <a:bodyPr anchor="t" rtlCol="false" tIns="0" lIns="0" bIns="0" rIns="0">
            <a:spAutoFit/>
          </a:bodyPr>
          <a:lstStyle/>
          <a:p>
            <a:pPr algn="ctr">
              <a:lnSpc>
                <a:spcPts val="6564"/>
              </a:lnSpc>
              <a:spcBef>
                <a:spcPct val="0"/>
              </a:spcBef>
            </a:pPr>
            <a:r>
              <a:rPr lang="en-US" sz="4689">
                <a:solidFill>
                  <a:srgbClr val="000000"/>
                </a:solidFill>
                <a:latin typeface="Nunito"/>
                <a:ea typeface="Nunito"/>
                <a:cs typeface="Nunito"/>
                <a:sym typeface="Nunito"/>
              </a:rPr>
              <a:t>Truyện: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5"/>
            <a:stretch>
              <a:fillRect l="0" t="0" r="0" b="0"/>
            </a:stretch>
          </a:blipFill>
        </p:spPr>
      </p:sp>
      <p:sp>
        <p:nvSpPr>
          <p:cNvPr name="Freeform 5" id="5"/>
          <p:cNvSpPr/>
          <p:nvPr/>
        </p:nvSpPr>
        <p:spPr>
          <a:xfrm flipH="false" flipV="false" rot="0">
            <a:off x="12978581" y="6484914"/>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072730" y="5220218"/>
            <a:ext cx="4204138" cy="4114800"/>
          </a:xfrm>
          <a:custGeom>
            <a:avLst/>
            <a:gdLst/>
            <a:ahLst/>
            <a:cxnLst/>
            <a:rect r="r" b="b" t="t" l="l"/>
            <a:pathLst>
              <a:path h="4114800" w="4204138">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447862" y="2870442"/>
            <a:ext cx="6141348" cy="6464576"/>
          </a:xfrm>
          <a:custGeom>
            <a:avLst/>
            <a:gdLst/>
            <a:ahLst/>
            <a:cxnLst/>
            <a:rect r="r" b="b" t="t" l="l"/>
            <a:pathLst>
              <a:path h="6464576" w="6141348">
                <a:moveTo>
                  <a:pt x="6141347" y="0"/>
                </a:moveTo>
                <a:lnTo>
                  <a:pt x="0" y="0"/>
                </a:lnTo>
                <a:lnTo>
                  <a:pt x="0" y="6464576"/>
                </a:lnTo>
                <a:lnTo>
                  <a:pt x="6141347" y="6464576"/>
                </a:lnTo>
                <a:lnTo>
                  <a:pt x="614134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447862" y="606364"/>
            <a:ext cx="17541833" cy="1247995"/>
            <a:chOff x="0" y="0"/>
            <a:chExt cx="5525371" cy="393097"/>
          </a:xfrm>
        </p:grpSpPr>
        <p:sp>
          <p:nvSpPr>
            <p:cNvPr name="Freeform 9" id="9"/>
            <p:cNvSpPr/>
            <p:nvPr/>
          </p:nvSpPr>
          <p:spPr>
            <a:xfrm flipH="false" flipV="false" rot="0">
              <a:off x="0" y="0"/>
              <a:ext cx="5525370" cy="393097"/>
            </a:xfrm>
            <a:custGeom>
              <a:avLst/>
              <a:gdLst/>
              <a:ahLst/>
              <a:cxnLst/>
              <a:rect r="r" b="b" t="t" l="l"/>
              <a:pathLst>
                <a:path h="393097" w="5525370">
                  <a:moveTo>
                    <a:pt x="44134" y="0"/>
                  </a:moveTo>
                  <a:lnTo>
                    <a:pt x="5481236" y="0"/>
                  </a:lnTo>
                  <a:cubicBezTo>
                    <a:pt x="5492941" y="0"/>
                    <a:pt x="5504167" y="4650"/>
                    <a:pt x="5512444" y="12927"/>
                  </a:cubicBezTo>
                  <a:cubicBezTo>
                    <a:pt x="5520721" y="21203"/>
                    <a:pt x="5525370" y="32429"/>
                    <a:pt x="5525370" y="44134"/>
                  </a:cubicBezTo>
                  <a:lnTo>
                    <a:pt x="5525370" y="348963"/>
                  </a:lnTo>
                  <a:cubicBezTo>
                    <a:pt x="5525370" y="373337"/>
                    <a:pt x="5505611" y="393097"/>
                    <a:pt x="5481236" y="393097"/>
                  </a:cubicBezTo>
                  <a:lnTo>
                    <a:pt x="44134" y="393097"/>
                  </a:lnTo>
                  <a:cubicBezTo>
                    <a:pt x="32429" y="393097"/>
                    <a:pt x="21203" y="388447"/>
                    <a:pt x="12927" y="380170"/>
                  </a:cubicBezTo>
                  <a:cubicBezTo>
                    <a:pt x="4650" y="371893"/>
                    <a:pt x="0" y="360668"/>
                    <a:pt x="0" y="348963"/>
                  </a:cubicBezTo>
                  <a:lnTo>
                    <a:pt x="0" y="44134"/>
                  </a:lnTo>
                  <a:cubicBezTo>
                    <a:pt x="0" y="32429"/>
                    <a:pt x="4650" y="21203"/>
                    <a:pt x="12927" y="12927"/>
                  </a:cubicBezTo>
                  <a:cubicBezTo>
                    <a:pt x="21203" y="4650"/>
                    <a:pt x="32429" y="0"/>
                    <a:pt x="44134" y="0"/>
                  </a:cubicBezTo>
                  <a:close/>
                </a:path>
              </a:pathLst>
            </a:custGeom>
            <a:solidFill>
              <a:srgbClr val="FCFEFD">
                <a:alpha val="82745"/>
              </a:srgbClr>
            </a:solidFill>
          </p:spPr>
        </p:sp>
        <p:sp>
          <p:nvSpPr>
            <p:cNvPr name="TextBox 10" id="10"/>
            <p:cNvSpPr txBox="true"/>
            <p:nvPr/>
          </p:nvSpPr>
          <p:spPr>
            <a:xfrm>
              <a:off x="0" y="-38100"/>
              <a:ext cx="5525371" cy="43119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8463037" y="5573253"/>
            <a:ext cx="4292658" cy="4334233"/>
          </a:xfrm>
          <a:custGeom>
            <a:avLst/>
            <a:gdLst/>
            <a:ahLst/>
            <a:cxnLst/>
            <a:rect r="r" b="b" t="t" l="l"/>
            <a:pathLst>
              <a:path h="4334233" w="4292658">
                <a:moveTo>
                  <a:pt x="0" y="0"/>
                </a:moveTo>
                <a:lnTo>
                  <a:pt x="4292658" y="0"/>
                </a:lnTo>
                <a:lnTo>
                  <a:pt x="4292658" y="4334233"/>
                </a:lnTo>
                <a:lnTo>
                  <a:pt x="0" y="4334233"/>
                </a:lnTo>
                <a:lnTo>
                  <a:pt x="0" y="0"/>
                </a:lnTo>
                <a:close/>
              </a:path>
            </a:pathLst>
          </a:custGeom>
          <a:blipFill>
            <a:blip r:embed="rId12"/>
            <a:stretch>
              <a:fillRect l="0" t="0" r="0" b="0"/>
            </a:stretch>
          </a:blipFill>
        </p:spPr>
      </p:sp>
      <p:sp>
        <p:nvSpPr>
          <p:cNvPr name="Freeform 12" id="12"/>
          <p:cNvSpPr/>
          <p:nvPr/>
        </p:nvSpPr>
        <p:spPr>
          <a:xfrm flipH="true" flipV="false" rot="0">
            <a:off x="13486961" y="5867275"/>
            <a:ext cx="4292658" cy="4419725"/>
          </a:xfrm>
          <a:custGeom>
            <a:avLst/>
            <a:gdLst/>
            <a:ahLst/>
            <a:cxnLst/>
            <a:rect r="r" b="b" t="t" l="l"/>
            <a:pathLst>
              <a:path h="4419725" w="4292658">
                <a:moveTo>
                  <a:pt x="4292658" y="0"/>
                </a:moveTo>
                <a:lnTo>
                  <a:pt x="0" y="0"/>
                </a:lnTo>
                <a:lnTo>
                  <a:pt x="0" y="4419725"/>
                </a:lnTo>
                <a:lnTo>
                  <a:pt x="4292658" y="4419725"/>
                </a:lnTo>
                <a:lnTo>
                  <a:pt x="4292658" y="0"/>
                </a:lnTo>
                <a:close/>
              </a:path>
            </a:pathLst>
          </a:custGeom>
          <a:blipFill>
            <a:blip r:embed="rId13"/>
            <a:stretch>
              <a:fillRect l="0" t="0" r="0" b="0"/>
            </a:stretch>
          </a:blipFill>
        </p:spPr>
      </p:sp>
      <p:sp>
        <p:nvSpPr>
          <p:cNvPr name="Freeform 13" id="13"/>
          <p:cNvSpPr/>
          <p:nvPr/>
        </p:nvSpPr>
        <p:spPr>
          <a:xfrm flipH="true" flipV="false" rot="0">
            <a:off x="11619287" y="6709658"/>
            <a:ext cx="3735350" cy="3665312"/>
          </a:xfrm>
          <a:custGeom>
            <a:avLst/>
            <a:gdLst/>
            <a:ahLst/>
            <a:cxnLst/>
            <a:rect r="r" b="b" t="t" l="l"/>
            <a:pathLst>
              <a:path h="3665312" w="3735350">
                <a:moveTo>
                  <a:pt x="3735349" y="0"/>
                </a:moveTo>
                <a:lnTo>
                  <a:pt x="0" y="0"/>
                </a:lnTo>
                <a:lnTo>
                  <a:pt x="0" y="3665312"/>
                </a:lnTo>
                <a:lnTo>
                  <a:pt x="3735349" y="3665312"/>
                </a:lnTo>
                <a:lnTo>
                  <a:pt x="3735349" y="0"/>
                </a:lnTo>
                <a:close/>
              </a:path>
            </a:pathLst>
          </a:custGeom>
          <a:blipFill>
            <a:blip r:embed="rId14"/>
            <a:stretch>
              <a:fillRect l="0" t="0" r="0" b="0"/>
            </a:stretch>
          </a:blipFill>
        </p:spPr>
      </p:sp>
      <p:sp>
        <p:nvSpPr>
          <p:cNvPr name="Freeform 14" id="14"/>
          <p:cNvSpPr/>
          <p:nvPr/>
        </p:nvSpPr>
        <p:spPr>
          <a:xfrm flipH="false" flipV="false" rot="0">
            <a:off x="7322702" y="1752475"/>
            <a:ext cx="6573328" cy="4114800"/>
          </a:xfrm>
          <a:custGeom>
            <a:avLst/>
            <a:gdLst/>
            <a:ahLst/>
            <a:cxnLst/>
            <a:rect r="r" b="b" t="t" l="l"/>
            <a:pathLst>
              <a:path h="4114800" w="6573328">
                <a:moveTo>
                  <a:pt x="0" y="0"/>
                </a:moveTo>
                <a:lnTo>
                  <a:pt x="6573328" y="0"/>
                </a:lnTo>
                <a:lnTo>
                  <a:pt x="657332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0">
            <a:off x="1028700" y="909454"/>
            <a:ext cx="16960995" cy="632290"/>
          </a:xfrm>
          <a:prstGeom prst="rect">
            <a:avLst/>
          </a:prstGeom>
        </p:spPr>
        <p:txBody>
          <a:bodyPr anchor="t" rtlCol="false" tIns="0" lIns="0" bIns="0" rIns="0">
            <a:spAutoFit/>
          </a:bodyPr>
          <a:lstStyle/>
          <a:p>
            <a:pPr algn="just">
              <a:lnSpc>
                <a:spcPts val="4988"/>
              </a:lnSpc>
              <a:spcBef>
                <a:spcPct val="0"/>
              </a:spcBef>
            </a:pPr>
            <a:r>
              <a:rPr lang="en-US" sz="4089">
                <a:solidFill>
                  <a:srgbClr val="000000"/>
                </a:solidFill>
                <a:latin typeface="Quicksand"/>
                <a:ea typeface="Quicksand"/>
                <a:cs typeface="Quicksand"/>
                <a:sym typeface="Quicksand"/>
              </a:rPr>
              <a:t>Dê mẹ có một đàn con. Sắp đi kiếm cỏ, Dê mẹ gọi con đến dặn rằng:</a:t>
            </a:r>
          </a:p>
        </p:txBody>
      </p:sp>
      <p:sp>
        <p:nvSpPr>
          <p:cNvPr name="TextBox 16" id="16"/>
          <p:cNvSpPr txBox="true"/>
          <p:nvPr/>
        </p:nvSpPr>
        <p:spPr>
          <a:xfrm rot="0">
            <a:off x="7877871" y="3094309"/>
            <a:ext cx="5462991" cy="1828515"/>
          </a:xfrm>
          <a:prstGeom prst="rect">
            <a:avLst/>
          </a:prstGeom>
        </p:spPr>
        <p:txBody>
          <a:bodyPr anchor="t" rtlCol="false" tIns="0" lIns="0" bIns="0" rIns="0">
            <a:spAutoFit/>
          </a:bodyPr>
          <a:lstStyle/>
          <a:p>
            <a:pPr algn="ctr">
              <a:lnSpc>
                <a:spcPts val="3614"/>
              </a:lnSpc>
              <a:spcBef>
                <a:spcPct val="0"/>
              </a:spcBef>
            </a:pPr>
            <a:r>
              <a:rPr lang="en-US" sz="2962">
                <a:solidFill>
                  <a:srgbClr val="000000"/>
                </a:solidFill>
                <a:latin typeface="Quicksand"/>
                <a:ea typeface="Quicksand"/>
                <a:cs typeface="Quicksand"/>
                <a:sym typeface="Quicksand"/>
              </a:rPr>
              <a:t>Mẹ đi vắng các con ở nhà phải dè chừng lão sói đấy. Lão sói nói giọng khàn khàn, chân lão đen sì.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5"/>
            <a:stretch>
              <a:fillRect l="0" t="0" r="0" b="0"/>
            </a:stretch>
          </a:blipFill>
        </p:spPr>
      </p:sp>
      <p:sp>
        <p:nvSpPr>
          <p:cNvPr name="Freeform 5" id="5"/>
          <p:cNvSpPr/>
          <p:nvPr/>
        </p:nvSpPr>
        <p:spPr>
          <a:xfrm flipH="false" flipV="false" rot="0">
            <a:off x="12978581" y="6484914"/>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072730" y="5220218"/>
            <a:ext cx="4204138" cy="4114800"/>
          </a:xfrm>
          <a:custGeom>
            <a:avLst/>
            <a:gdLst/>
            <a:ahLst/>
            <a:cxnLst/>
            <a:rect r="r" b="b" t="t" l="l"/>
            <a:pathLst>
              <a:path h="4114800" w="4204138">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447862" y="2870442"/>
            <a:ext cx="6141348" cy="6464576"/>
          </a:xfrm>
          <a:custGeom>
            <a:avLst/>
            <a:gdLst/>
            <a:ahLst/>
            <a:cxnLst/>
            <a:rect r="r" b="b" t="t" l="l"/>
            <a:pathLst>
              <a:path h="6464576" w="6141348">
                <a:moveTo>
                  <a:pt x="6141347" y="0"/>
                </a:moveTo>
                <a:lnTo>
                  <a:pt x="0" y="0"/>
                </a:lnTo>
                <a:lnTo>
                  <a:pt x="0" y="6464576"/>
                </a:lnTo>
                <a:lnTo>
                  <a:pt x="6141347" y="6464576"/>
                </a:lnTo>
                <a:lnTo>
                  <a:pt x="614134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447862" y="606364"/>
            <a:ext cx="17541833" cy="1247995"/>
            <a:chOff x="0" y="0"/>
            <a:chExt cx="5525371" cy="393097"/>
          </a:xfrm>
        </p:grpSpPr>
        <p:sp>
          <p:nvSpPr>
            <p:cNvPr name="Freeform 9" id="9"/>
            <p:cNvSpPr/>
            <p:nvPr/>
          </p:nvSpPr>
          <p:spPr>
            <a:xfrm flipH="false" flipV="false" rot="0">
              <a:off x="0" y="0"/>
              <a:ext cx="5525370" cy="393097"/>
            </a:xfrm>
            <a:custGeom>
              <a:avLst/>
              <a:gdLst/>
              <a:ahLst/>
              <a:cxnLst/>
              <a:rect r="r" b="b" t="t" l="l"/>
              <a:pathLst>
                <a:path h="393097" w="5525370">
                  <a:moveTo>
                    <a:pt x="44134" y="0"/>
                  </a:moveTo>
                  <a:lnTo>
                    <a:pt x="5481236" y="0"/>
                  </a:lnTo>
                  <a:cubicBezTo>
                    <a:pt x="5492941" y="0"/>
                    <a:pt x="5504167" y="4650"/>
                    <a:pt x="5512444" y="12927"/>
                  </a:cubicBezTo>
                  <a:cubicBezTo>
                    <a:pt x="5520721" y="21203"/>
                    <a:pt x="5525370" y="32429"/>
                    <a:pt x="5525370" y="44134"/>
                  </a:cubicBezTo>
                  <a:lnTo>
                    <a:pt x="5525370" y="348963"/>
                  </a:lnTo>
                  <a:cubicBezTo>
                    <a:pt x="5525370" y="373337"/>
                    <a:pt x="5505611" y="393097"/>
                    <a:pt x="5481236" y="393097"/>
                  </a:cubicBezTo>
                  <a:lnTo>
                    <a:pt x="44134" y="393097"/>
                  </a:lnTo>
                  <a:cubicBezTo>
                    <a:pt x="32429" y="393097"/>
                    <a:pt x="21203" y="388447"/>
                    <a:pt x="12927" y="380170"/>
                  </a:cubicBezTo>
                  <a:cubicBezTo>
                    <a:pt x="4650" y="371893"/>
                    <a:pt x="0" y="360668"/>
                    <a:pt x="0" y="348963"/>
                  </a:cubicBezTo>
                  <a:lnTo>
                    <a:pt x="0" y="44134"/>
                  </a:lnTo>
                  <a:cubicBezTo>
                    <a:pt x="0" y="32429"/>
                    <a:pt x="4650" y="21203"/>
                    <a:pt x="12927" y="12927"/>
                  </a:cubicBezTo>
                  <a:cubicBezTo>
                    <a:pt x="21203" y="4650"/>
                    <a:pt x="32429" y="0"/>
                    <a:pt x="44134" y="0"/>
                  </a:cubicBezTo>
                  <a:close/>
                </a:path>
              </a:pathLst>
            </a:custGeom>
            <a:solidFill>
              <a:srgbClr val="FCFEFD">
                <a:alpha val="82745"/>
              </a:srgbClr>
            </a:solidFill>
          </p:spPr>
        </p:sp>
        <p:sp>
          <p:nvSpPr>
            <p:cNvPr name="TextBox 10" id="10"/>
            <p:cNvSpPr txBox="true"/>
            <p:nvPr/>
          </p:nvSpPr>
          <p:spPr>
            <a:xfrm>
              <a:off x="0" y="-38100"/>
              <a:ext cx="5525371" cy="43119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8463037" y="5573253"/>
            <a:ext cx="4292658" cy="4334233"/>
          </a:xfrm>
          <a:custGeom>
            <a:avLst/>
            <a:gdLst/>
            <a:ahLst/>
            <a:cxnLst/>
            <a:rect r="r" b="b" t="t" l="l"/>
            <a:pathLst>
              <a:path h="4334233" w="4292658">
                <a:moveTo>
                  <a:pt x="0" y="0"/>
                </a:moveTo>
                <a:lnTo>
                  <a:pt x="4292658" y="0"/>
                </a:lnTo>
                <a:lnTo>
                  <a:pt x="4292658" y="4334233"/>
                </a:lnTo>
                <a:lnTo>
                  <a:pt x="0" y="4334233"/>
                </a:lnTo>
                <a:lnTo>
                  <a:pt x="0" y="0"/>
                </a:lnTo>
                <a:close/>
              </a:path>
            </a:pathLst>
          </a:custGeom>
          <a:blipFill>
            <a:blip r:embed="rId12"/>
            <a:stretch>
              <a:fillRect l="0" t="0" r="0" b="0"/>
            </a:stretch>
          </a:blipFill>
        </p:spPr>
      </p:sp>
      <p:sp>
        <p:nvSpPr>
          <p:cNvPr name="Freeform 12" id="12"/>
          <p:cNvSpPr/>
          <p:nvPr/>
        </p:nvSpPr>
        <p:spPr>
          <a:xfrm flipH="true" flipV="false" rot="0">
            <a:off x="13486961" y="5867275"/>
            <a:ext cx="4292658" cy="4419725"/>
          </a:xfrm>
          <a:custGeom>
            <a:avLst/>
            <a:gdLst/>
            <a:ahLst/>
            <a:cxnLst/>
            <a:rect r="r" b="b" t="t" l="l"/>
            <a:pathLst>
              <a:path h="4419725" w="4292658">
                <a:moveTo>
                  <a:pt x="4292658" y="0"/>
                </a:moveTo>
                <a:lnTo>
                  <a:pt x="0" y="0"/>
                </a:lnTo>
                <a:lnTo>
                  <a:pt x="0" y="4419725"/>
                </a:lnTo>
                <a:lnTo>
                  <a:pt x="4292658" y="4419725"/>
                </a:lnTo>
                <a:lnTo>
                  <a:pt x="4292658" y="0"/>
                </a:lnTo>
                <a:close/>
              </a:path>
            </a:pathLst>
          </a:custGeom>
          <a:blipFill>
            <a:blip r:embed="rId13"/>
            <a:stretch>
              <a:fillRect l="0" t="0" r="0" b="0"/>
            </a:stretch>
          </a:blipFill>
        </p:spPr>
      </p:sp>
      <p:sp>
        <p:nvSpPr>
          <p:cNvPr name="Freeform 13" id="13"/>
          <p:cNvSpPr/>
          <p:nvPr/>
        </p:nvSpPr>
        <p:spPr>
          <a:xfrm flipH="true" flipV="false" rot="0">
            <a:off x="11619287" y="6709658"/>
            <a:ext cx="3735350" cy="3665312"/>
          </a:xfrm>
          <a:custGeom>
            <a:avLst/>
            <a:gdLst/>
            <a:ahLst/>
            <a:cxnLst/>
            <a:rect r="r" b="b" t="t" l="l"/>
            <a:pathLst>
              <a:path h="3665312" w="3735350">
                <a:moveTo>
                  <a:pt x="3735349" y="0"/>
                </a:moveTo>
                <a:lnTo>
                  <a:pt x="0" y="0"/>
                </a:lnTo>
                <a:lnTo>
                  <a:pt x="0" y="3665312"/>
                </a:lnTo>
                <a:lnTo>
                  <a:pt x="3735349" y="3665312"/>
                </a:lnTo>
                <a:lnTo>
                  <a:pt x="3735349" y="0"/>
                </a:lnTo>
                <a:close/>
              </a:path>
            </a:pathLst>
          </a:custGeom>
          <a:blipFill>
            <a:blip r:embed="rId14"/>
            <a:stretch>
              <a:fillRect l="0" t="0" r="0" b="0"/>
            </a:stretch>
          </a:blipFill>
        </p:spPr>
      </p:sp>
      <p:sp>
        <p:nvSpPr>
          <p:cNvPr name="Freeform 14" id="14"/>
          <p:cNvSpPr/>
          <p:nvPr/>
        </p:nvSpPr>
        <p:spPr>
          <a:xfrm flipH="false" flipV="false" rot="0">
            <a:off x="7322702" y="1752475"/>
            <a:ext cx="6573328" cy="4114800"/>
          </a:xfrm>
          <a:custGeom>
            <a:avLst/>
            <a:gdLst/>
            <a:ahLst/>
            <a:cxnLst/>
            <a:rect r="r" b="b" t="t" l="l"/>
            <a:pathLst>
              <a:path h="4114800" w="6573328">
                <a:moveTo>
                  <a:pt x="0" y="0"/>
                </a:moveTo>
                <a:lnTo>
                  <a:pt x="6573328" y="0"/>
                </a:lnTo>
                <a:lnTo>
                  <a:pt x="657332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0">
            <a:off x="1028700" y="909454"/>
            <a:ext cx="16960995" cy="1265443"/>
          </a:xfrm>
          <a:prstGeom prst="rect">
            <a:avLst/>
          </a:prstGeom>
        </p:spPr>
        <p:txBody>
          <a:bodyPr anchor="t" rtlCol="false" tIns="0" lIns="0" bIns="0" rIns="0">
            <a:spAutoFit/>
          </a:bodyPr>
          <a:lstStyle/>
          <a:p>
            <a:pPr algn="just">
              <a:lnSpc>
                <a:spcPts val="4988"/>
              </a:lnSpc>
              <a:spcBef>
                <a:spcPct val="0"/>
              </a:spcBef>
            </a:pPr>
            <a:r>
              <a:rPr lang="en-US" sz="4089">
                <a:solidFill>
                  <a:srgbClr val="000000"/>
                </a:solidFill>
                <a:latin typeface="Quicksand"/>
                <a:ea typeface="Quicksand"/>
                <a:cs typeface="Quicksand"/>
                <a:sym typeface="Quicksand"/>
              </a:rPr>
              <a:t>Khi nào về,</a:t>
            </a:r>
            <a:r>
              <a:rPr lang="en-US" sz="4089">
                <a:solidFill>
                  <a:srgbClr val="000000"/>
                </a:solidFill>
                <a:latin typeface="Quicksand"/>
                <a:ea typeface="Quicksand"/>
                <a:cs typeface="Quicksand"/>
                <a:sym typeface="Quicksand"/>
              </a:rPr>
              <a:t> mẹ sẽ gõ cửa và hát thế này nhé:</a:t>
            </a:r>
          </a:p>
          <a:p>
            <a:pPr algn="just">
              <a:lnSpc>
                <a:spcPts val="4988"/>
              </a:lnSpc>
              <a:spcBef>
                <a:spcPct val="0"/>
              </a:spcBef>
            </a:pPr>
          </a:p>
        </p:txBody>
      </p:sp>
      <p:sp>
        <p:nvSpPr>
          <p:cNvPr name="TextBox 16" id="16"/>
          <p:cNvSpPr txBox="true"/>
          <p:nvPr/>
        </p:nvSpPr>
        <p:spPr>
          <a:xfrm rot="0">
            <a:off x="7483312" y="2755907"/>
            <a:ext cx="6252109" cy="2663709"/>
          </a:xfrm>
          <a:prstGeom prst="rect">
            <a:avLst/>
          </a:prstGeom>
        </p:spPr>
        <p:txBody>
          <a:bodyPr anchor="t" rtlCol="false" tIns="0" lIns="0" bIns="0" rIns="0">
            <a:spAutoFit/>
          </a:bodyPr>
          <a:lstStyle/>
          <a:p>
            <a:pPr algn="ctr">
              <a:lnSpc>
                <a:spcPts val="2644"/>
              </a:lnSpc>
            </a:pPr>
            <a:r>
              <a:rPr lang="en-US" sz="3390">
                <a:solidFill>
                  <a:srgbClr val="000000"/>
                </a:solidFill>
                <a:latin typeface="Quicksand"/>
                <a:ea typeface="Quicksand"/>
                <a:cs typeface="Quicksand"/>
                <a:sym typeface="Quicksand"/>
              </a:rPr>
              <a:t>Các con ngoan ngoãn</a:t>
            </a:r>
          </a:p>
          <a:p>
            <a:pPr algn="ctr">
              <a:lnSpc>
                <a:spcPts val="2644"/>
              </a:lnSpc>
            </a:pPr>
          </a:p>
          <a:p>
            <a:pPr algn="ctr">
              <a:lnSpc>
                <a:spcPts val="2644"/>
              </a:lnSpc>
            </a:pPr>
            <a:r>
              <a:rPr lang="en-US" sz="3390">
                <a:solidFill>
                  <a:srgbClr val="000000"/>
                </a:solidFill>
                <a:latin typeface="Quicksand"/>
                <a:ea typeface="Quicksand"/>
                <a:cs typeface="Quicksand"/>
                <a:sym typeface="Quicksand"/>
              </a:rPr>
              <a:t>Mau mở cửa ra</a:t>
            </a:r>
          </a:p>
          <a:p>
            <a:pPr algn="ctr">
              <a:lnSpc>
                <a:spcPts val="2644"/>
              </a:lnSpc>
            </a:pPr>
          </a:p>
          <a:p>
            <a:pPr algn="ctr">
              <a:lnSpc>
                <a:spcPts val="2644"/>
              </a:lnSpc>
            </a:pPr>
            <a:r>
              <a:rPr lang="en-US" sz="3390">
                <a:solidFill>
                  <a:srgbClr val="000000"/>
                </a:solidFill>
                <a:latin typeface="Quicksand"/>
                <a:ea typeface="Quicksand"/>
                <a:cs typeface="Quicksand"/>
                <a:sym typeface="Quicksand"/>
              </a:rPr>
              <a:t>Mẹ đã về nhà</a:t>
            </a:r>
          </a:p>
          <a:p>
            <a:pPr algn="ctr">
              <a:lnSpc>
                <a:spcPts val="2644"/>
              </a:lnSpc>
            </a:pPr>
          </a:p>
          <a:p>
            <a:pPr algn="ctr">
              <a:lnSpc>
                <a:spcPts val="2644"/>
              </a:lnSpc>
            </a:pPr>
            <a:r>
              <a:rPr lang="en-US" sz="3390">
                <a:solidFill>
                  <a:srgbClr val="000000"/>
                </a:solidFill>
                <a:latin typeface="Quicksand"/>
                <a:ea typeface="Quicksand"/>
                <a:cs typeface="Quicksand"/>
                <a:sym typeface="Quicksand"/>
              </a:rPr>
              <a:t>Cho các con bú.</a:t>
            </a:r>
          </a:p>
          <a:p>
            <a:pPr algn="ctr">
              <a:lnSpc>
                <a:spcPts val="2644"/>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5"/>
            <a:stretch>
              <a:fillRect l="0" t="0" r="0" b="0"/>
            </a:stretch>
          </a:blipFill>
        </p:spPr>
      </p:sp>
      <p:sp>
        <p:nvSpPr>
          <p:cNvPr name="Freeform 5" id="5"/>
          <p:cNvSpPr/>
          <p:nvPr/>
        </p:nvSpPr>
        <p:spPr>
          <a:xfrm flipH="false" flipV="false" rot="0">
            <a:off x="12978581" y="6484914"/>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072730" y="5220218"/>
            <a:ext cx="4204138" cy="4114800"/>
          </a:xfrm>
          <a:custGeom>
            <a:avLst/>
            <a:gdLst/>
            <a:ahLst/>
            <a:cxnLst/>
            <a:rect r="r" b="b" t="t" l="l"/>
            <a:pathLst>
              <a:path h="4114800" w="4204138">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5985741" y="3574220"/>
            <a:ext cx="5530318" cy="5821388"/>
          </a:xfrm>
          <a:custGeom>
            <a:avLst/>
            <a:gdLst/>
            <a:ahLst/>
            <a:cxnLst/>
            <a:rect r="r" b="b" t="t" l="l"/>
            <a:pathLst>
              <a:path h="5821388" w="5530318">
                <a:moveTo>
                  <a:pt x="5530319" y="0"/>
                </a:moveTo>
                <a:lnTo>
                  <a:pt x="0" y="0"/>
                </a:lnTo>
                <a:lnTo>
                  <a:pt x="0" y="5821387"/>
                </a:lnTo>
                <a:lnTo>
                  <a:pt x="5530319" y="5821387"/>
                </a:lnTo>
                <a:lnTo>
                  <a:pt x="553031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6589209" y="341444"/>
            <a:ext cx="11471937" cy="3222540"/>
            <a:chOff x="0" y="0"/>
            <a:chExt cx="3613460" cy="1015044"/>
          </a:xfrm>
        </p:grpSpPr>
        <p:sp>
          <p:nvSpPr>
            <p:cNvPr name="Freeform 9" id="9"/>
            <p:cNvSpPr/>
            <p:nvPr/>
          </p:nvSpPr>
          <p:spPr>
            <a:xfrm flipH="false" flipV="false" rot="0">
              <a:off x="0" y="0"/>
              <a:ext cx="3613460" cy="1015044"/>
            </a:xfrm>
            <a:custGeom>
              <a:avLst/>
              <a:gdLst/>
              <a:ahLst/>
              <a:cxnLst/>
              <a:rect r="r" b="b" t="t" l="l"/>
              <a:pathLst>
                <a:path h="1015044" w="3613460">
                  <a:moveTo>
                    <a:pt x="67486" y="0"/>
                  </a:moveTo>
                  <a:lnTo>
                    <a:pt x="3545974" y="0"/>
                  </a:lnTo>
                  <a:cubicBezTo>
                    <a:pt x="3583245" y="0"/>
                    <a:pt x="3613460" y="30214"/>
                    <a:pt x="3613460" y="67486"/>
                  </a:cubicBezTo>
                  <a:lnTo>
                    <a:pt x="3613460" y="947558"/>
                  </a:lnTo>
                  <a:cubicBezTo>
                    <a:pt x="3613460" y="965456"/>
                    <a:pt x="3606350" y="982622"/>
                    <a:pt x="3593693" y="995278"/>
                  </a:cubicBezTo>
                  <a:cubicBezTo>
                    <a:pt x="3581038" y="1007934"/>
                    <a:pt x="3563872" y="1015044"/>
                    <a:pt x="3545974" y="1015044"/>
                  </a:cubicBezTo>
                  <a:lnTo>
                    <a:pt x="67486" y="1015044"/>
                  </a:lnTo>
                  <a:cubicBezTo>
                    <a:pt x="30214" y="1015044"/>
                    <a:pt x="0" y="984829"/>
                    <a:pt x="0" y="947558"/>
                  </a:cubicBezTo>
                  <a:lnTo>
                    <a:pt x="0" y="67486"/>
                  </a:lnTo>
                  <a:cubicBezTo>
                    <a:pt x="0" y="49587"/>
                    <a:pt x="7110" y="32422"/>
                    <a:pt x="19766" y="19766"/>
                  </a:cubicBezTo>
                  <a:cubicBezTo>
                    <a:pt x="32422" y="7110"/>
                    <a:pt x="49587" y="0"/>
                    <a:pt x="67486" y="0"/>
                  </a:cubicBezTo>
                  <a:close/>
                </a:path>
              </a:pathLst>
            </a:custGeom>
            <a:solidFill>
              <a:srgbClr val="FCFEFD">
                <a:alpha val="82745"/>
              </a:srgbClr>
            </a:solidFill>
          </p:spPr>
        </p:sp>
        <p:sp>
          <p:nvSpPr>
            <p:cNvPr name="TextBox 10" id="10"/>
            <p:cNvSpPr txBox="true"/>
            <p:nvPr/>
          </p:nvSpPr>
          <p:spPr>
            <a:xfrm>
              <a:off x="0" y="-38100"/>
              <a:ext cx="3613460" cy="1053144"/>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1516060" y="5747793"/>
            <a:ext cx="3552815" cy="3587225"/>
          </a:xfrm>
          <a:custGeom>
            <a:avLst/>
            <a:gdLst/>
            <a:ahLst/>
            <a:cxnLst/>
            <a:rect r="r" b="b" t="t" l="l"/>
            <a:pathLst>
              <a:path h="3587225" w="3552815">
                <a:moveTo>
                  <a:pt x="0" y="0"/>
                </a:moveTo>
                <a:lnTo>
                  <a:pt x="3552815" y="0"/>
                </a:lnTo>
                <a:lnTo>
                  <a:pt x="3552815" y="3587225"/>
                </a:lnTo>
                <a:lnTo>
                  <a:pt x="0" y="3587225"/>
                </a:lnTo>
                <a:lnTo>
                  <a:pt x="0" y="0"/>
                </a:lnTo>
                <a:close/>
              </a:path>
            </a:pathLst>
          </a:custGeom>
          <a:blipFill>
            <a:blip r:embed="rId12"/>
            <a:stretch>
              <a:fillRect l="0" t="0" r="0" b="0"/>
            </a:stretch>
          </a:blipFill>
        </p:spPr>
      </p:sp>
      <p:sp>
        <p:nvSpPr>
          <p:cNvPr name="Freeform 12" id="12"/>
          <p:cNvSpPr/>
          <p:nvPr/>
        </p:nvSpPr>
        <p:spPr>
          <a:xfrm flipH="true" flipV="false" rot="0">
            <a:off x="15068875" y="4463317"/>
            <a:ext cx="3652899" cy="3761029"/>
          </a:xfrm>
          <a:custGeom>
            <a:avLst/>
            <a:gdLst/>
            <a:ahLst/>
            <a:cxnLst/>
            <a:rect r="r" b="b" t="t" l="l"/>
            <a:pathLst>
              <a:path h="3761029" w="3652899">
                <a:moveTo>
                  <a:pt x="3652899" y="0"/>
                </a:moveTo>
                <a:lnTo>
                  <a:pt x="0" y="0"/>
                </a:lnTo>
                <a:lnTo>
                  <a:pt x="0" y="3761029"/>
                </a:lnTo>
                <a:lnTo>
                  <a:pt x="3652899" y="3761029"/>
                </a:lnTo>
                <a:lnTo>
                  <a:pt x="3652899" y="0"/>
                </a:lnTo>
                <a:close/>
              </a:path>
            </a:pathLst>
          </a:custGeom>
          <a:blipFill>
            <a:blip r:embed="rId13"/>
            <a:stretch>
              <a:fillRect l="0" t="0" r="0" b="0"/>
            </a:stretch>
          </a:blipFill>
        </p:spPr>
      </p:sp>
      <p:sp>
        <p:nvSpPr>
          <p:cNvPr name="Freeform 13" id="13"/>
          <p:cNvSpPr/>
          <p:nvPr/>
        </p:nvSpPr>
        <p:spPr>
          <a:xfrm flipH="true" flipV="false" rot="0">
            <a:off x="14325797" y="6391690"/>
            <a:ext cx="3735350" cy="3665312"/>
          </a:xfrm>
          <a:custGeom>
            <a:avLst/>
            <a:gdLst/>
            <a:ahLst/>
            <a:cxnLst/>
            <a:rect r="r" b="b" t="t" l="l"/>
            <a:pathLst>
              <a:path h="3665312" w="3735350">
                <a:moveTo>
                  <a:pt x="3735349" y="0"/>
                </a:moveTo>
                <a:lnTo>
                  <a:pt x="0" y="0"/>
                </a:lnTo>
                <a:lnTo>
                  <a:pt x="0" y="3665312"/>
                </a:lnTo>
                <a:lnTo>
                  <a:pt x="3735349" y="3665312"/>
                </a:lnTo>
                <a:lnTo>
                  <a:pt x="3735349" y="0"/>
                </a:lnTo>
                <a:close/>
              </a:path>
            </a:pathLst>
          </a:custGeom>
          <a:blipFill>
            <a:blip r:embed="rId14"/>
            <a:stretch>
              <a:fillRect l="0" t="0" r="0" b="0"/>
            </a:stretch>
          </a:blipFill>
        </p:spPr>
      </p:sp>
      <p:sp>
        <p:nvSpPr>
          <p:cNvPr name="Freeform 14" id="14"/>
          <p:cNvSpPr/>
          <p:nvPr/>
        </p:nvSpPr>
        <p:spPr>
          <a:xfrm flipH="true" flipV="false" rot="0">
            <a:off x="-392964" y="2710719"/>
            <a:ext cx="4340674" cy="4297267"/>
          </a:xfrm>
          <a:custGeom>
            <a:avLst/>
            <a:gdLst/>
            <a:ahLst/>
            <a:cxnLst/>
            <a:rect r="r" b="b" t="t" l="l"/>
            <a:pathLst>
              <a:path h="4297267" w="4340674">
                <a:moveTo>
                  <a:pt x="4340674" y="0"/>
                </a:moveTo>
                <a:lnTo>
                  <a:pt x="0" y="0"/>
                </a:lnTo>
                <a:lnTo>
                  <a:pt x="0" y="4297268"/>
                </a:lnTo>
                <a:lnTo>
                  <a:pt x="4340674" y="4297268"/>
                </a:lnTo>
                <a:lnTo>
                  <a:pt x="4340674"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2678736" y="4463317"/>
            <a:ext cx="8424676" cy="3169784"/>
          </a:xfrm>
          <a:custGeom>
            <a:avLst/>
            <a:gdLst/>
            <a:ahLst/>
            <a:cxnLst/>
            <a:rect r="r" b="b" t="t" l="l"/>
            <a:pathLst>
              <a:path h="3169784" w="8424676">
                <a:moveTo>
                  <a:pt x="0" y="0"/>
                </a:moveTo>
                <a:lnTo>
                  <a:pt x="8424676" y="0"/>
                </a:lnTo>
                <a:lnTo>
                  <a:pt x="8424676" y="3169785"/>
                </a:lnTo>
                <a:lnTo>
                  <a:pt x="0" y="316978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6" id="16"/>
          <p:cNvSpPr txBox="true"/>
          <p:nvPr/>
        </p:nvSpPr>
        <p:spPr>
          <a:xfrm rot="0">
            <a:off x="7029884" y="791798"/>
            <a:ext cx="10590587" cy="2531747"/>
          </a:xfrm>
          <a:prstGeom prst="rect">
            <a:avLst/>
          </a:prstGeom>
        </p:spPr>
        <p:txBody>
          <a:bodyPr anchor="t" rtlCol="false" tIns="0" lIns="0" bIns="0" rIns="0">
            <a:spAutoFit/>
          </a:bodyPr>
          <a:lstStyle/>
          <a:p>
            <a:pPr algn="just">
              <a:lnSpc>
                <a:spcPts val="4988"/>
              </a:lnSpc>
              <a:spcBef>
                <a:spcPct val="0"/>
              </a:spcBef>
            </a:pPr>
            <a:r>
              <a:rPr lang="en-US" sz="4089">
                <a:solidFill>
                  <a:srgbClr val="000000"/>
                </a:solidFill>
                <a:latin typeface="Quicksand"/>
                <a:ea typeface="Quicksand"/>
                <a:cs typeface="Quicksand"/>
                <a:sym typeface="Quicksand"/>
              </a:rPr>
              <a:t>Lão sói đứng rình ngoài cửa,</a:t>
            </a:r>
            <a:r>
              <a:rPr lang="en-US" sz="4089">
                <a:solidFill>
                  <a:srgbClr val="000000"/>
                </a:solidFill>
                <a:latin typeface="Quicksand"/>
                <a:ea typeface="Quicksand"/>
                <a:cs typeface="Quicksand"/>
                <a:sym typeface="Quicksand"/>
              </a:rPr>
              <a:t> đã nghe hết lời dặn của dê mẹ. Đợi dê mẹ đi rồi, lão rón rén đến cạnh cửa, vừa gõ cửa vừa giả giọng dê mẹ hát bài hát mà lão vừa nghe lỏm.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5"/>
            <a:stretch>
              <a:fillRect l="0" t="0" r="0" b="0"/>
            </a:stretch>
          </a:blipFill>
        </p:spPr>
      </p:sp>
      <p:sp>
        <p:nvSpPr>
          <p:cNvPr name="Freeform 5" id="5"/>
          <p:cNvSpPr/>
          <p:nvPr/>
        </p:nvSpPr>
        <p:spPr>
          <a:xfrm flipH="false" flipV="false" rot="0">
            <a:off x="12978581" y="6484914"/>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072730" y="5220218"/>
            <a:ext cx="4204138" cy="4114800"/>
          </a:xfrm>
          <a:custGeom>
            <a:avLst/>
            <a:gdLst/>
            <a:ahLst/>
            <a:cxnLst/>
            <a:rect r="r" b="b" t="t" l="l"/>
            <a:pathLst>
              <a:path h="4114800" w="4204138">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p:nvPr/>
        </p:nvGrpSpPr>
        <p:grpSpPr>
          <a:xfrm rot="0">
            <a:off x="6589209" y="341444"/>
            <a:ext cx="11471937" cy="3222540"/>
            <a:chOff x="0" y="0"/>
            <a:chExt cx="3613460" cy="1015044"/>
          </a:xfrm>
        </p:grpSpPr>
        <p:sp>
          <p:nvSpPr>
            <p:cNvPr name="Freeform 8" id="8"/>
            <p:cNvSpPr/>
            <p:nvPr/>
          </p:nvSpPr>
          <p:spPr>
            <a:xfrm flipH="false" flipV="false" rot="0">
              <a:off x="0" y="0"/>
              <a:ext cx="3613460" cy="1015044"/>
            </a:xfrm>
            <a:custGeom>
              <a:avLst/>
              <a:gdLst/>
              <a:ahLst/>
              <a:cxnLst/>
              <a:rect r="r" b="b" t="t" l="l"/>
              <a:pathLst>
                <a:path h="1015044" w="3613460">
                  <a:moveTo>
                    <a:pt x="67486" y="0"/>
                  </a:moveTo>
                  <a:lnTo>
                    <a:pt x="3545974" y="0"/>
                  </a:lnTo>
                  <a:cubicBezTo>
                    <a:pt x="3583245" y="0"/>
                    <a:pt x="3613460" y="30214"/>
                    <a:pt x="3613460" y="67486"/>
                  </a:cubicBezTo>
                  <a:lnTo>
                    <a:pt x="3613460" y="947558"/>
                  </a:lnTo>
                  <a:cubicBezTo>
                    <a:pt x="3613460" y="965456"/>
                    <a:pt x="3606350" y="982622"/>
                    <a:pt x="3593693" y="995278"/>
                  </a:cubicBezTo>
                  <a:cubicBezTo>
                    <a:pt x="3581038" y="1007934"/>
                    <a:pt x="3563872" y="1015044"/>
                    <a:pt x="3545974" y="1015044"/>
                  </a:cubicBezTo>
                  <a:lnTo>
                    <a:pt x="67486" y="1015044"/>
                  </a:lnTo>
                  <a:cubicBezTo>
                    <a:pt x="30214" y="1015044"/>
                    <a:pt x="0" y="984829"/>
                    <a:pt x="0" y="947558"/>
                  </a:cubicBezTo>
                  <a:lnTo>
                    <a:pt x="0" y="67486"/>
                  </a:lnTo>
                  <a:cubicBezTo>
                    <a:pt x="0" y="49587"/>
                    <a:pt x="7110" y="32422"/>
                    <a:pt x="19766" y="19766"/>
                  </a:cubicBezTo>
                  <a:cubicBezTo>
                    <a:pt x="32422" y="7110"/>
                    <a:pt x="49587" y="0"/>
                    <a:pt x="67486" y="0"/>
                  </a:cubicBezTo>
                  <a:close/>
                </a:path>
              </a:pathLst>
            </a:custGeom>
            <a:solidFill>
              <a:srgbClr val="FCFEFD">
                <a:alpha val="82745"/>
              </a:srgbClr>
            </a:solidFill>
          </p:spPr>
        </p:sp>
        <p:sp>
          <p:nvSpPr>
            <p:cNvPr name="TextBox 9" id="9"/>
            <p:cNvSpPr txBox="true"/>
            <p:nvPr/>
          </p:nvSpPr>
          <p:spPr>
            <a:xfrm>
              <a:off x="0" y="-38100"/>
              <a:ext cx="3613460" cy="1053144"/>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1516060" y="5747793"/>
            <a:ext cx="3552815" cy="3587225"/>
          </a:xfrm>
          <a:custGeom>
            <a:avLst/>
            <a:gdLst/>
            <a:ahLst/>
            <a:cxnLst/>
            <a:rect r="r" b="b" t="t" l="l"/>
            <a:pathLst>
              <a:path h="3587225" w="3552815">
                <a:moveTo>
                  <a:pt x="0" y="0"/>
                </a:moveTo>
                <a:lnTo>
                  <a:pt x="3552815" y="0"/>
                </a:lnTo>
                <a:lnTo>
                  <a:pt x="3552815" y="3587225"/>
                </a:lnTo>
                <a:lnTo>
                  <a:pt x="0" y="3587225"/>
                </a:lnTo>
                <a:lnTo>
                  <a:pt x="0" y="0"/>
                </a:lnTo>
                <a:close/>
              </a:path>
            </a:pathLst>
          </a:custGeom>
          <a:blipFill>
            <a:blip r:embed="rId10"/>
            <a:stretch>
              <a:fillRect l="0" t="0" r="0" b="0"/>
            </a:stretch>
          </a:blipFill>
        </p:spPr>
      </p:sp>
      <p:sp>
        <p:nvSpPr>
          <p:cNvPr name="Freeform 11" id="11"/>
          <p:cNvSpPr/>
          <p:nvPr/>
        </p:nvSpPr>
        <p:spPr>
          <a:xfrm flipH="true" flipV="false" rot="0">
            <a:off x="15068875" y="4463317"/>
            <a:ext cx="3652899" cy="3761029"/>
          </a:xfrm>
          <a:custGeom>
            <a:avLst/>
            <a:gdLst/>
            <a:ahLst/>
            <a:cxnLst/>
            <a:rect r="r" b="b" t="t" l="l"/>
            <a:pathLst>
              <a:path h="3761029" w="3652899">
                <a:moveTo>
                  <a:pt x="3652899" y="0"/>
                </a:moveTo>
                <a:lnTo>
                  <a:pt x="0" y="0"/>
                </a:lnTo>
                <a:lnTo>
                  <a:pt x="0" y="3761029"/>
                </a:lnTo>
                <a:lnTo>
                  <a:pt x="3652899" y="3761029"/>
                </a:lnTo>
                <a:lnTo>
                  <a:pt x="3652899" y="0"/>
                </a:lnTo>
                <a:close/>
              </a:path>
            </a:pathLst>
          </a:custGeom>
          <a:blipFill>
            <a:blip r:embed="rId11"/>
            <a:stretch>
              <a:fillRect l="0" t="0" r="0" b="0"/>
            </a:stretch>
          </a:blipFill>
        </p:spPr>
      </p:sp>
      <p:sp>
        <p:nvSpPr>
          <p:cNvPr name="Freeform 12" id="12"/>
          <p:cNvSpPr/>
          <p:nvPr/>
        </p:nvSpPr>
        <p:spPr>
          <a:xfrm flipH="true" flipV="false" rot="0">
            <a:off x="14325797" y="6391690"/>
            <a:ext cx="3735350" cy="3665312"/>
          </a:xfrm>
          <a:custGeom>
            <a:avLst/>
            <a:gdLst/>
            <a:ahLst/>
            <a:cxnLst/>
            <a:rect r="r" b="b" t="t" l="l"/>
            <a:pathLst>
              <a:path h="3665312" w="3735350">
                <a:moveTo>
                  <a:pt x="3735349" y="0"/>
                </a:moveTo>
                <a:lnTo>
                  <a:pt x="0" y="0"/>
                </a:lnTo>
                <a:lnTo>
                  <a:pt x="0" y="3665312"/>
                </a:lnTo>
                <a:lnTo>
                  <a:pt x="3735349" y="3665312"/>
                </a:lnTo>
                <a:lnTo>
                  <a:pt x="3735349" y="0"/>
                </a:lnTo>
                <a:close/>
              </a:path>
            </a:pathLst>
          </a:custGeom>
          <a:blipFill>
            <a:blip r:embed="rId12"/>
            <a:stretch>
              <a:fillRect l="0" t="0" r="0" b="0"/>
            </a:stretch>
          </a:blipFill>
        </p:spPr>
      </p:sp>
      <p:sp>
        <p:nvSpPr>
          <p:cNvPr name="Freeform 13" id="13"/>
          <p:cNvSpPr/>
          <p:nvPr/>
        </p:nvSpPr>
        <p:spPr>
          <a:xfrm flipH="true" flipV="false" rot="0">
            <a:off x="-392964" y="2710719"/>
            <a:ext cx="4340674" cy="4297267"/>
          </a:xfrm>
          <a:custGeom>
            <a:avLst/>
            <a:gdLst/>
            <a:ahLst/>
            <a:cxnLst/>
            <a:rect r="r" b="b" t="t" l="l"/>
            <a:pathLst>
              <a:path h="4297267" w="4340674">
                <a:moveTo>
                  <a:pt x="4340674" y="0"/>
                </a:moveTo>
                <a:lnTo>
                  <a:pt x="0" y="0"/>
                </a:lnTo>
                <a:lnTo>
                  <a:pt x="0" y="4297268"/>
                </a:lnTo>
                <a:lnTo>
                  <a:pt x="4340674" y="4297268"/>
                </a:lnTo>
                <a:lnTo>
                  <a:pt x="4340674"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4" id="14"/>
          <p:cNvSpPr/>
          <p:nvPr/>
        </p:nvSpPr>
        <p:spPr>
          <a:xfrm flipH="false" flipV="false" rot="0">
            <a:off x="-2678736" y="4463317"/>
            <a:ext cx="8424676" cy="3169784"/>
          </a:xfrm>
          <a:custGeom>
            <a:avLst/>
            <a:gdLst/>
            <a:ahLst/>
            <a:cxnLst/>
            <a:rect r="r" b="b" t="t" l="l"/>
            <a:pathLst>
              <a:path h="3169784" w="8424676">
                <a:moveTo>
                  <a:pt x="0" y="0"/>
                </a:moveTo>
                <a:lnTo>
                  <a:pt x="8424676" y="0"/>
                </a:lnTo>
                <a:lnTo>
                  <a:pt x="8424676" y="3169785"/>
                </a:lnTo>
                <a:lnTo>
                  <a:pt x="0" y="316978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0">
            <a:off x="7029884" y="791798"/>
            <a:ext cx="10590587" cy="2531747"/>
          </a:xfrm>
          <a:prstGeom prst="rect">
            <a:avLst/>
          </a:prstGeom>
        </p:spPr>
        <p:txBody>
          <a:bodyPr anchor="t" rtlCol="false" tIns="0" lIns="0" bIns="0" rIns="0">
            <a:spAutoFit/>
          </a:bodyPr>
          <a:lstStyle/>
          <a:p>
            <a:pPr algn="just">
              <a:lnSpc>
                <a:spcPts val="4988"/>
              </a:lnSpc>
              <a:spcBef>
                <a:spcPct val="0"/>
              </a:spcBef>
            </a:pPr>
            <a:r>
              <a:rPr lang="en-US" sz="4089">
                <a:solidFill>
                  <a:srgbClr val="000000"/>
                </a:solidFill>
                <a:latin typeface="Quicksand"/>
                <a:ea typeface="Quicksand"/>
                <a:cs typeface="Quicksand"/>
                <a:sym typeface="Quicksand"/>
              </a:rPr>
              <a:t>Bầy dê con nhận ra</a:t>
            </a:r>
            <a:r>
              <a:rPr lang="en-US" sz="4089">
                <a:solidFill>
                  <a:srgbClr val="000000"/>
                </a:solidFill>
                <a:latin typeface="Quicksand"/>
                <a:ea typeface="Quicksand"/>
                <a:cs typeface="Quicksand"/>
                <a:sym typeface="Quicksand"/>
              </a:rPr>
              <a:t> ngay giọng hát khàn khàn, không trong trẻo như giọng mẹ. Chúng còn thấy một cái chân đen sì dưới khe cửa. Thế là cả bầy cùng nói to:</a:t>
            </a:r>
          </a:p>
        </p:txBody>
      </p:sp>
      <p:sp>
        <p:nvSpPr>
          <p:cNvPr name="Freeform 16" id="16"/>
          <p:cNvSpPr/>
          <p:nvPr/>
        </p:nvSpPr>
        <p:spPr>
          <a:xfrm flipH="true" flipV="false" rot="0">
            <a:off x="5176481" y="3690393"/>
            <a:ext cx="6573328" cy="4114800"/>
          </a:xfrm>
          <a:custGeom>
            <a:avLst/>
            <a:gdLst/>
            <a:ahLst/>
            <a:cxnLst/>
            <a:rect r="r" b="b" t="t" l="l"/>
            <a:pathLst>
              <a:path h="4114800" w="6573328">
                <a:moveTo>
                  <a:pt x="6573329" y="0"/>
                </a:moveTo>
                <a:lnTo>
                  <a:pt x="0" y="0"/>
                </a:lnTo>
                <a:lnTo>
                  <a:pt x="0" y="4114800"/>
                </a:lnTo>
                <a:lnTo>
                  <a:pt x="6573329" y="4114800"/>
                </a:lnTo>
                <a:lnTo>
                  <a:pt x="6573329"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7" id="17"/>
          <p:cNvSpPr txBox="true"/>
          <p:nvPr/>
        </p:nvSpPr>
        <p:spPr>
          <a:xfrm rot="0">
            <a:off x="6138861" y="5000625"/>
            <a:ext cx="4132897" cy="1309487"/>
          </a:xfrm>
          <a:prstGeom prst="rect">
            <a:avLst/>
          </a:prstGeom>
        </p:spPr>
        <p:txBody>
          <a:bodyPr anchor="t" rtlCol="false" tIns="0" lIns="0" bIns="0" rIns="0">
            <a:spAutoFit/>
          </a:bodyPr>
          <a:lstStyle/>
          <a:p>
            <a:pPr algn="ctr">
              <a:lnSpc>
                <a:spcPts val="10773"/>
              </a:lnSpc>
              <a:spcBef>
                <a:spcPct val="0"/>
              </a:spcBef>
            </a:pPr>
            <a:r>
              <a:rPr lang="en-US" sz="7695">
                <a:solidFill>
                  <a:srgbClr val="000000"/>
                </a:solidFill>
                <a:latin typeface="Quicksand"/>
                <a:ea typeface="Quicksand"/>
                <a:cs typeface="Quicksand"/>
                <a:sym typeface="Quicksand"/>
              </a:rPr>
              <a:t>- Sói đi đi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888" r="0" b="-12888"/>
            </a:stretch>
          </a:blipFill>
        </p:spPr>
      </p:sp>
      <p:sp>
        <p:nvSpPr>
          <p:cNvPr name="Freeform 3" id="3"/>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5"/>
            <a:stretch>
              <a:fillRect l="0" t="0" r="0" b="0"/>
            </a:stretch>
          </a:blipFill>
        </p:spPr>
      </p:sp>
      <p:sp>
        <p:nvSpPr>
          <p:cNvPr name="Freeform 5" id="5"/>
          <p:cNvSpPr/>
          <p:nvPr/>
        </p:nvSpPr>
        <p:spPr>
          <a:xfrm flipH="false" flipV="false" rot="0">
            <a:off x="12978581" y="6484914"/>
            <a:ext cx="5309419" cy="4114800"/>
          </a:xfrm>
          <a:custGeom>
            <a:avLst/>
            <a:gdLst/>
            <a:ahLst/>
            <a:cxnLst/>
            <a:rect r="r" b="b" t="t" l="l"/>
            <a:pathLst>
              <a:path h="4114800" w="5309419">
                <a:moveTo>
                  <a:pt x="0" y="0"/>
                </a:moveTo>
                <a:lnTo>
                  <a:pt x="5309419" y="0"/>
                </a:lnTo>
                <a:lnTo>
                  <a:pt x="530941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7072730" y="5220218"/>
            <a:ext cx="4204138" cy="4114800"/>
          </a:xfrm>
          <a:custGeom>
            <a:avLst/>
            <a:gdLst/>
            <a:ahLst/>
            <a:cxnLst/>
            <a:rect r="r" b="b" t="t" l="l"/>
            <a:pathLst>
              <a:path h="4114800" w="4204138">
                <a:moveTo>
                  <a:pt x="0" y="0"/>
                </a:moveTo>
                <a:lnTo>
                  <a:pt x="4204138" y="0"/>
                </a:lnTo>
                <a:lnTo>
                  <a:pt x="42041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447862" y="2870442"/>
            <a:ext cx="6141348" cy="6464576"/>
          </a:xfrm>
          <a:custGeom>
            <a:avLst/>
            <a:gdLst/>
            <a:ahLst/>
            <a:cxnLst/>
            <a:rect r="r" b="b" t="t" l="l"/>
            <a:pathLst>
              <a:path h="6464576" w="6141348">
                <a:moveTo>
                  <a:pt x="6141347" y="0"/>
                </a:moveTo>
                <a:lnTo>
                  <a:pt x="0" y="0"/>
                </a:lnTo>
                <a:lnTo>
                  <a:pt x="0" y="6464576"/>
                </a:lnTo>
                <a:lnTo>
                  <a:pt x="6141347" y="6464576"/>
                </a:lnTo>
                <a:lnTo>
                  <a:pt x="614134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8" id="8"/>
          <p:cNvGrpSpPr/>
          <p:nvPr/>
        </p:nvGrpSpPr>
        <p:grpSpPr>
          <a:xfrm rot="0">
            <a:off x="447862" y="341444"/>
            <a:ext cx="17541833" cy="2756147"/>
            <a:chOff x="0" y="0"/>
            <a:chExt cx="5525371" cy="868138"/>
          </a:xfrm>
        </p:grpSpPr>
        <p:sp>
          <p:nvSpPr>
            <p:cNvPr name="Freeform 9" id="9"/>
            <p:cNvSpPr/>
            <p:nvPr/>
          </p:nvSpPr>
          <p:spPr>
            <a:xfrm flipH="false" flipV="false" rot="0">
              <a:off x="0" y="0"/>
              <a:ext cx="5525370" cy="868138"/>
            </a:xfrm>
            <a:custGeom>
              <a:avLst/>
              <a:gdLst/>
              <a:ahLst/>
              <a:cxnLst/>
              <a:rect r="r" b="b" t="t" l="l"/>
              <a:pathLst>
                <a:path h="868138" w="5525370">
                  <a:moveTo>
                    <a:pt x="44134" y="0"/>
                  </a:moveTo>
                  <a:lnTo>
                    <a:pt x="5481236" y="0"/>
                  </a:lnTo>
                  <a:cubicBezTo>
                    <a:pt x="5492941" y="0"/>
                    <a:pt x="5504167" y="4650"/>
                    <a:pt x="5512444" y="12927"/>
                  </a:cubicBezTo>
                  <a:cubicBezTo>
                    <a:pt x="5520721" y="21203"/>
                    <a:pt x="5525370" y="32429"/>
                    <a:pt x="5525370" y="44134"/>
                  </a:cubicBezTo>
                  <a:lnTo>
                    <a:pt x="5525370" y="824004"/>
                  </a:lnTo>
                  <a:cubicBezTo>
                    <a:pt x="5525370" y="835709"/>
                    <a:pt x="5520721" y="846935"/>
                    <a:pt x="5512444" y="855212"/>
                  </a:cubicBezTo>
                  <a:cubicBezTo>
                    <a:pt x="5504167" y="863488"/>
                    <a:pt x="5492941" y="868138"/>
                    <a:pt x="5481236" y="868138"/>
                  </a:cubicBezTo>
                  <a:lnTo>
                    <a:pt x="44134" y="868138"/>
                  </a:lnTo>
                  <a:cubicBezTo>
                    <a:pt x="32429" y="868138"/>
                    <a:pt x="21203" y="863488"/>
                    <a:pt x="12927" y="855212"/>
                  </a:cubicBezTo>
                  <a:cubicBezTo>
                    <a:pt x="4650" y="846935"/>
                    <a:pt x="0" y="835709"/>
                    <a:pt x="0" y="824004"/>
                  </a:cubicBezTo>
                  <a:lnTo>
                    <a:pt x="0" y="44134"/>
                  </a:lnTo>
                  <a:cubicBezTo>
                    <a:pt x="0" y="32429"/>
                    <a:pt x="4650" y="21203"/>
                    <a:pt x="12927" y="12927"/>
                  </a:cubicBezTo>
                  <a:cubicBezTo>
                    <a:pt x="21203" y="4650"/>
                    <a:pt x="32429" y="0"/>
                    <a:pt x="44134" y="0"/>
                  </a:cubicBezTo>
                  <a:close/>
                </a:path>
              </a:pathLst>
            </a:custGeom>
            <a:solidFill>
              <a:srgbClr val="FCFEFD">
                <a:alpha val="82745"/>
              </a:srgbClr>
            </a:solidFill>
          </p:spPr>
        </p:sp>
        <p:sp>
          <p:nvSpPr>
            <p:cNvPr name="TextBox 10" id="10"/>
            <p:cNvSpPr txBox="true"/>
            <p:nvPr/>
          </p:nvSpPr>
          <p:spPr>
            <a:xfrm>
              <a:off x="0" y="-38100"/>
              <a:ext cx="5525371" cy="906238"/>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8463037" y="5573253"/>
            <a:ext cx="4292658" cy="4334233"/>
          </a:xfrm>
          <a:custGeom>
            <a:avLst/>
            <a:gdLst/>
            <a:ahLst/>
            <a:cxnLst/>
            <a:rect r="r" b="b" t="t" l="l"/>
            <a:pathLst>
              <a:path h="4334233" w="4292658">
                <a:moveTo>
                  <a:pt x="0" y="0"/>
                </a:moveTo>
                <a:lnTo>
                  <a:pt x="4292658" y="0"/>
                </a:lnTo>
                <a:lnTo>
                  <a:pt x="4292658" y="4334233"/>
                </a:lnTo>
                <a:lnTo>
                  <a:pt x="0" y="4334233"/>
                </a:lnTo>
                <a:lnTo>
                  <a:pt x="0" y="0"/>
                </a:lnTo>
                <a:close/>
              </a:path>
            </a:pathLst>
          </a:custGeom>
          <a:blipFill>
            <a:blip r:embed="rId12"/>
            <a:stretch>
              <a:fillRect l="0" t="0" r="0" b="0"/>
            </a:stretch>
          </a:blipFill>
        </p:spPr>
      </p:sp>
      <p:sp>
        <p:nvSpPr>
          <p:cNvPr name="Freeform 12" id="12"/>
          <p:cNvSpPr/>
          <p:nvPr/>
        </p:nvSpPr>
        <p:spPr>
          <a:xfrm flipH="true" flipV="false" rot="0">
            <a:off x="13486961" y="5867275"/>
            <a:ext cx="4292658" cy="4419725"/>
          </a:xfrm>
          <a:custGeom>
            <a:avLst/>
            <a:gdLst/>
            <a:ahLst/>
            <a:cxnLst/>
            <a:rect r="r" b="b" t="t" l="l"/>
            <a:pathLst>
              <a:path h="4419725" w="4292658">
                <a:moveTo>
                  <a:pt x="4292658" y="0"/>
                </a:moveTo>
                <a:lnTo>
                  <a:pt x="0" y="0"/>
                </a:lnTo>
                <a:lnTo>
                  <a:pt x="0" y="4419725"/>
                </a:lnTo>
                <a:lnTo>
                  <a:pt x="4292658" y="4419725"/>
                </a:lnTo>
                <a:lnTo>
                  <a:pt x="4292658" y="0"/>
                </a:lnTo>
                <a:close/>
              </a:path>
            </a:pathLst>
          </a:custGeom>
          <a:blipFill>
            <a:blip r:embed="rId13"/>
            <a:stretch>
              <a:fillRect l="0" t="0" r="0" b="0"/>
            </a:stretch>
          </a:blipFill>
        </p:spPr>
      </p:sp>
      <p:sp>
        <p:nvSpPr>
          <p:cNvPr name="Freeform 13" id="13"/>
          <p:cNvSpPr/>
          <p:nvPr/>
        </p:nvSpPr>
        <p:spPr>
          <a:xfrm flipH="true" flipV="false" rot="0">
            <a:off x="11619287" y="6709658"/>
            <a:ext cx="3735350" cy="3665312"/>
          </a:xfrm>
          <a:custGeom>
            <a:avLst/>
            <a:gdLst/>
            <a:ahLst/>
            <a:cxnLst/>
            <a:rect r="r" b="b" t="t" l="l"/>
            <a:pathLst>
              <a:path h="3665312" w="3735350">
                <a:moveTo>
                  <a:pt x="3735349" y="0"/>
                </a:moveTo>
                <a:lnTo>
                  <a:pt x="0" y="0"/>
                </a:lnTo>
                <a:lnTo>
                  <a:pt x="0" y="3665312"/>
                </a:lnTo>
                <a:lnTo>
                  <a:pt x="3735349" y="3665312"/>
                </a:lnTo>
                <a:lnTo>
                  <a:pt x="3735349" y="0"/>
                </a:lnTo>
                <a:close/>
              </a:path>
            </a:pathLst>
          </a:custGeom>
          <a:blipFill>
            <a:blip r:embed="rId14"/>
            <a:stretch>
              <a:fillRect l="0" t="0" r="0" b="0"/>
            </a:stretch>
          </a:blipFill>
        </p:spPr>
      </p:sp>
      <p:sp>
        <p:nvSpPr>
          <p:cNvPr name="TextBox 14" id="14"/>
          <p:cNvSpPr txBox="true"/>
          <p:nvPr/>
        </p:nvSpPr>
        <p:spPr>
          <a:xfrm rot="0">
            <a:off x="818624" y="602077"/>
            <a:ext cx="16960995" cy="2864954"/>
          </a:xfrm>
          <a:prstGeom prst="rect">
            <a:avLst/>
          </a:prstGeom>
        </p:spPr>
        <p:txBody>
          <a:bodyPr anchor="t" rtlCol="false" tIns="0" lIns="0" bIns="0" rIns="0">
            <a:spAutoFit/>
          </a:bodyPr>
          <a:lstStyle/>
          <a:p>
            <a:pPr algn="just">
              <a:lnSpc>
                <a:spcPts val="4529"/>
              </a:lnSpc>
              <a:spcBef>
                <a:spcPct val="0"/>
              </a:spcBef>
            </a:pPr>
            <a:r>
              <a:rPr lang="en-US" sz="3712">
                <a:solidFill>
                  <a:srgbClr val="000000"/>
                </a:solidFill>
                <a:latin typeface="Quicksand"/>
                <a:ea typeface="Quicksand"/>
                <a:cs typeface="Quicksand"/>
                <a:sym typeface="Quicksand"/>
              </a:rPr>
              <a:t>Thấy vậy, sói đành cụp đuôi, lủi mất. Dê mẹ trở về, gõ cửa và hát. Đàn dê con nhận ra</a:t>
            </a:r>
            <a:r>
              <a:rPr lang="en-US" sz="3712">
                <a:solidFill>
                  <a:srgbClr val="000000"/>
                </a:solidFill>
                <a:latin typeface="Quicksand"/>
                <a:ea typeface="Quicksand"/>
                <a:cs typeface="Quicksand"/>
                <a:sym typeface="Quicksand"/>
              </a:rPr>
              <a:t> ngay giọng mẹ. Chúng mở cửa và tranh nhau kể cho mẹ nghe chuyện chúng không mắc lừa của sói. Dê mẹ khen các con thật khôn ngoan và biết nghe lời mẹ. </a:t>
            </a:r>
          </a:p>
          <a:p>
            <a:pPr algn="just">
              <a:lnSpc>
                <a:spcPts val="452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38888" r="0" b="-38888"/>
            </a:stretch>
          </a:blipFill>
        </p:spPr>
      </p:sp>
      <p:sp>
        <p:nvSpPr>
          <p:cNvPr name="Freeform 3" id="3"/>
          <p:cNvSpPr/>
          <p:nvPr/>
        </p:nvSpPr>
        <p:spPr>
          <a:xfrm flipH="false" flipV="false" rot="0">
            <a:off x="-335934" y="6997339"/>
            <a:ext cx="18959867" cy="3602375"/>
          </a:xfrm>
          <a:custGeom>
            <a:avLst/>
            <a:gdLst/>
            <a:ahLst/>
            <a:cxnLst/>
            <a:rect r="r" b="b" t="t" l="l"/>
            <a:pathLst>
              <a:path h="3602375" w="18959867">
                <a:moveTo>
                  <a:pt x="0" y="0"/>
                </a:moveTo>
                <a:lnTo>
                  <a:pt x="18959868" y="0"/>
                </a:lnTo>
                <a:lnTo>
                  <a:pt x="18959868" y="3602375"/>
                </a:lnTo>
                <a:lnTo>
                  <a:pt x="0" y="3602375"/>
                </a:lnTo>
                <a:lnTo>
                  <a:pt x="0" y="0"/>
                </a:lnTo>
                <a:close/>
              </a:path>
            </a:pathLst>
          </a:custGeom>
          <a:blipFill>
            <a:blip r:embed="rId3"/>
            <a:stretch>
              <a:fillRect l="0" t="0" r="0" b="0"/>
            </a:stretch>
          </a:blipFill>
        </p:spPr>
      </p:sp>
      <p:sp>
        <p:nvSpPr>
          <p:cNvPr name="Freeform 4" id="4"/>
          <p:cNvSpPr/>
          <p:nvPr/>
        </p:nvSpPr>
        <p:spPr>
          <a:xfrm flipH="false" flipV="false" rot="0">
            <a:off x="-2877336" y="-2080563"/>
            <a:ext cx="4410939" cy="2422006"/>
          </a:xfrm>
          <a:custGeom>
            <a:avLst/>
            <a:gdLst/>
            <a:ahLst/>
            <a:cxnLst/>
            <a:rect r="r" b="b" t="t" l="l"/>
            <a:pathLst>
              <a:path h="2422006" w="4410939">
                <a:moveTo>
                  <a:pt x="0" y="0"/>
                </a:moveTo>
                <a:lnTo>
                  <a:pt x="4410938" y="0"/>
                </a:lnTo>
                <a:lnTo>
                  <a:pt x="4410938" y="2422007"/>
                </a:lnTo>
                <a:lnTo>
                  <a:pt x="0" y="24220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497616" y="-3102830"/>
            <a:ext cx="5945478" cy="4466540"/>
          </a:xfrm>
          <a:custGeom>
            <a:avLst/>
            <a:gdLst/>
            <a:ahLst/>
            <a:cxnLst/>
            <a:rect r="r" b="b" t="t" l="l"/>
            <a:pathLst>
              <a:path h="4466540" w="5945478">
                <a:moveTo>
                  <a:pt x="0" y="0"/>
                </a:moveTo>
                <a:lnTo>
                  <a:pt x="5945478" y="0"/>
                </a:lnTo>
                <a:lnTo>
                  <a:pt x="5945478" y="4466541"/>
                </a:lnTo>
                <a:lnTo>
                  <a:pt x="0" y="4466541"/>
                </a:lnTo>
                <a:lnTo>
                  <a:pt x="0" y="0"/>
                </a:lnTo>
                <a:close/>
              </a:path>
            </a:pathLst>
          </a:custGeom>
          <a:blipFill>
            <a:blip r:embed="rId6"/>
            <a:stretch>
              <a:fillRect l="0" t="0" r="0" b="0"/>
            </a:stretch>
          </a:blipFill>
        </p:spPr>
      </p:sp>
      <p:sp>
        <p:nvSpPr>
          <p:cNvPr name="Freeform 6" id="6"/>
          <p:cNvSpPr/>
          <p:nvPr/>
        </p:nvSpPr>
        <p:spPr>
          <a:xfrm flipH="false" flipV="false" rot="0">
            <a:off x="4907934" y="2370114"/>
            <a:ext cx="13716000" cy="8229600"/>
          </a:xfrm>
          <a:custGeom>
            <a:avLst/>
            <a:gdLst/>
            <a:ahLst/>
            <a:cxnLst/>
            <a:rect r="r" b="b" t="t" l="l"/>
            <a:pathLst>
              <a:path h="8229600" w="13716000">
                <a:moveTo>
                  <a:pt x="0" y="0"/>
                </a:moveTo>
                <a:lnTo>
                  <a:pt x="13716000" y="0"/>
                </a:lnTo>
                <a:lnTo>
                  <a:pt x="13716000" y="8229600"/>
                </a:lnTo>
                <a:lnTo>
                  <a:pt x="0" y="8229600"/>
                </a:lnTo>
                <a:lnTo>
                  <a:pt x="0" y="0"/>
                </a:lnTo>
                <a:close/>
              </a:path>
            </a:pathLst>
          </a:custGeom>
          <a:blipFill>
            <a:blip r:embed="rId7"/>
            <a:stretch>
              <a:fillRect l="0" t="0" r="0" b="0"/>
            </a:stretch>
          </a:blipFill>
        </p:spPr>
      </p:sp>
      <p:sp>
        <p:nvSpPr>
          <p:cNvPr name="Freeform 7" id="7"/>
          <p:cNvSpPr/>
          <p:nvPr/>
        </p:nvSpPr>
        <p:spPr>
          <a:xfrm flipH="false" flipV="false" rot="0">
            <a:off x="9465825" y="-17850"/>
            <a:ext cx="2664087" cy="1212160"/>
          </a:xfrm>
          <a:custGeom>
            <a:avLst/>
            <a:gdLst/>
            <a:ahLst/>
            <a:cxnLst/>
            <a:rect r="r" b="b" t="t" l="l"/>
            <a:pathLst>
              <a:path h="1212160" w="2664087">
                <a:moveTo>
                  <a:pt x="0" y="0"/>
                </a:moveTo>
                <a:lnTo>
                  <a:pt x="2664087" y="0"/>
                </a:lnTo>
                <a:lnTo>
                  <a:pt x="2664087" y="1212160"/>
                </a:lnTo>
                <a:lnTo>
                  <a:pt x="0" y="1212160"/>
                </a:lnTo>
                <a:lnTo>
                  <a:pt x="0" y="0"/>
                </a:lnTo>
                <a:close/>
              </a:path>
            </a:pathLst>
          </a:custGeom>
          <a:blipFill>
            <a:blip r:embed="rId8"/>
            <a:stretch>
              <a:fillRect l="0" t="0" r="0" b="0"/>
            </a:stretch>
          </a:blipFill>
        </p:spPr>
      </p:sp>
      <p:sp>
        <p:nvSpPr>
          <p:cNvPr name="TextBox 8" id="8"/>
          <p:cNvSpPr txBox="true"/>
          <p:nvPr/>
        </p:nvSpPr>
        <p:spPr>
          <a:xfrm rot="0">
            <a:off x="447862" y="2351064"/>
            <a:ext cx="11036009" cy="4861889"/>
          </a:xfrm>
          <a:prstGeom prst="rect">
            <a:avLst/>
          </a:prstGeom>
        </p:spPr>
        <p:txBody>
          <a:bodyPr anchor="t" rtlCol="false" tIns="0" lIns="0" bIns="0" rIns="0">
            <a:spAutoFit/>
          </a:bodyPr>
          <a:lstStyle/>
          <a:p>
            <a:pPr algn="ctr">
              <a:lnSpc>
                <a:spcPts val="12873"/>
              </a:lnSpc>
            </a:pPr>
            <a:r>
              <a:rPr lang="en-US" sz="10552">
                <a:solidFill>
                  <a:srgbClr val="000000"/>
                </a:solidFill>
                <a:latin typeface="Baloo"/>
                <a:ea typeface="Baloo"/>
                <a:cs typeface="Baloo"/>
                <a:sym typeface="Baloo"/>
              </a:rPr>
              <a:t>HẸN GẶP LẠI CÁC BÉ Ở CÁC HOẠT ĐỘNG TIẾP THEO!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DAGmjzuC4e4</dc:identifier>
  <dcterms:modified xsi:type="dcterms:W3CDTF">2011-08-01T06:04:30Z</dcterms:modified>
  <cp:revision>1</cp:revision>
  <dc:title>8. Truyện: Dê con nghe lời mẹ</dc:title>
</cp:coreProperties>
</file>