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0" r:id="rId3"/>
    <p:sldId id="261" r:id="rId4"/>
    <p:sldId id="262" r:id="rId5"/>
    <p:sldId id="263" r:id="rId6"/>
    <p:sldId id="264" r:id="rId7"/>
    <p:sldId id="265" r:id="rId8"/>
    <p:sldId id="267" r:id="rId9"/>
    <p:sldId id="268" r:id="rId10"/>
    <p:sldId id="269" r:id="rId11"/>
    <p:sldId id="270" r:id="rId12"/>
    <p:sldId id="271" r:id="rId13"/>
    <p:sldId id="272" r:id="rId14"/>
    <p:sldId id="273" r:id="rId15"/>
    <p:sldId id="275" r:id="rId16"/>
    <p:sldId id="277" r:id="rId17"/>
    <p:sldId id="274" r:id="rId18"/>
    <p:sldId id="276" r:id="rId19"/>
    <p:sldId id="278" r:id="rId20"/>
    <p:sldId id="279" r:id="rId21"/>
    <p:sldId id="280" r:id="rId22"/>
    <p:sldId id="281" r:id="rId23"/>
    <p:sldId id="283" r:id="rId24"/>
    <p:sldId id="287" r:id="rId25"/>
    <p:sldId id="288" r:id="rId26"/>
    <p:sldId id="289" r:id="rId27"/>
    <p:sldId id="29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C75A710-CAED-48E0-B054-B97826F5CAC9}" type="datetimeFigureOut">
              <a:rPr lang="en-US" smtClean="0"/>
              <a:t>4/21/2026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1136D-A481-42A3-9B8D-44CF87275AD4}" type="slidenum">
              <a:rPr lang="en-US" smtClean="0"/>
              <a:t>‹#›</a:t>
            </a:fld>
            <a:endParaRPr lang="en-US"/>
          </a:p>
        </p:txBody>
      </p:sp>
    </p:spTree>
    <p:extLst>
      <p:ext uri="{BB962C8B-B14F-4D97-AF65-F5344CB8AC3E}">
        <p14:creationId xmlns:p14="http://schemas.microsoft.com/office/powerpoint/2010/main" val="1673878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75A710-CAED-48E0-B054-B97826F5CAC9}" type="datetimeFigureOut">
              <a:rPr lang="en-US" smtClean="0"/>
              <a:t>4/21/2026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1136D-A481-42A3-9B8D-44CF87275AD4}" type="slidenum">
              <a:rPr lang="en-US" smtClean="0"/>
              <a:t>‹#›</a:t>
            </a:fld>
            <a:endParaRPr lang="en-US"/>
          </a:p>
        </p:txBody>
      </p:sp>
    </p:spTree>
    <p:extLst>
      <p:ext uri="{BB962C8B-B14F-4D97-AF65-F5344CB8AC3E}">
        <p14:creationId xmlns:p14="http://schemas.microsoft.com/office/powerpoint/2010/main" val="2855706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75A710-CAED-48E0-B054-B97826F5CAC9}" type="datetimeFigureOut">
              <a:rPr lang="en-US" smtClean="0"/>
              <a:t>4/21/2026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1136D-A481-42A3-9B8D-44CF87275AD4}" type="slidenum">
              <a:rPr lang="en-US" smtClean="0"/>
              <a:t>‹#›</a:t>
            </a:fld>
            <a:endParaRPr lang="en-US"/>
          </a:p>
        </p:txBody>
      </p:sp>
    </p:spTree>
    <p:extLst>
      <p:ext uri="{BB962C8B-B14F-4D97-AF65-F5344CB8AC3E}">
        <p14:creationId xmlns:p14="http://schemas.microsoft.com/office/powerpoint/2010/main" val="1154183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75A710-CAED-48E0-B054-B97826F5CAC9}" type="datetimeFigureOut">
              <a:rPr lang="en-US" smtClean="0"/>
              <a:t>4/21/2026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1136D-A481-42A3-9B8D-44CF87275AD4}" type="slidenum">
              <a:rPr lang="en-US" smtClean="0"/>
              <a:t>‹#›</a:t>
            </a:fld>
            <a:endParaRPr lang="en-US"/>
          </a:p>
        </p:txBody>
      </p:sp>
    </p:spTree>
    <p:extLst>
      <p:ext uri="{BB962C8B-B14F-4D97-AF65-F5344CB8AC3E}">
        <p14:creationId xmlns:p14="http://schemas.microsoft.com/office/powerpoint/2010/main" val="180391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75A710-CAED-48E0-B054-B97826F5CAC9}" type="datetimeFigureOut">
              <a:rPr lang="en-US" smtClean="0"/>
              <a:t>4/21/2026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1136D-A481-42A3-9B8D-44CF87275AD4}" type="slidenum">
              <a:rPr lang="en-US" smtClean="0"/>
              <a:t>‹#›</a:t>
            </a:fld>
            <a:endParaRPr lang="en-US"/>
          </a:p>
        </p:txBody>
      </p:sp>
    </p:spTree>
    <p:extLst>
      <p:ext uri="{BB962C8B-B14F-4D97-AF65-F5344CB8AC3E}">
        <p14:creationId xmlns:p14="http://schemas.microsoft.com/office/powerpoint/2010/main" val="917484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C75A710-CAED-48E0-B054-B97826F5CAC9}" type="datetimeFigureOut">
              <a:rPr lang="en-US" smtClean="0"/>
              <a:t>4/21/2026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01136D-A481-42A3-9B8D-44CF87275AD4}" type="slidenum">
              <a:rPr lang="en-US" smtClean="0"/>
              <a:t>‹#›</a:t>
            </a:fld>
            <a:endParaRPr lang="en-US"/>
          </a:p>
        </p:txBody>
      </p:sp>
    </p:spTree>
    <p:extLst>
      <p:ext uri="{BB962C8B-B14F-4D97-AF65-F5344CB8AC3E}">
        <p14:creationId xmlns:p14="http://schemas.microsoft.com/office/powerpoint/2010/main" val="3149728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C75A710-CAED-48E0-B054-B97826F5CAC9}" type="datetimeFigureOut">
              <a:rPr lang="en-US" smtClean="0"/>
              <a:t>4/21/2026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01136D-A481-42A3-9B8D-44CF87275AD4}" type="slidenum">
              <a:rPr lang="en-US" smtClean="0"/>
              <a:t>‹#›</a:t>
            </a:fld>
            <a:endParaRPr lang="en-US"/>
          </a:p>
        </p:txBody>
      </p:sp>
    </p:spTree>
    <p:extLst>
      <p:ext uri="{BB962C8B-B14F-4D97-AF65-F5344CB8AC3E}">
        <p14:creationId xmlns:p14="http://schemas.microsoft.com/office/powerpoint/2010/main" val="623437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C75A710-CAED-48E0-B054-B97826F5CAC9}" type="datetimeFigureOut">
              <a:rPr lang="en-US" smtClean="0"/>
              <a:t>4/21/2026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01136D-A481-42A3-9B8D-44CF87275AD4}" type="slidenum">
              <a:rPr lang="en-US" smtClean="0"/>
              <a:t>‹#›</a:t>
            </a:fld>
            <a:endParaRPr lang="en-US"/>
          </a:p>
        </p:txBody>
      </p:sp>
    </p:spTree>
    <p:extLst>
      <p:ext uri="{BB962C8B-B14F-4D97-AF65-F5344CB8AC3E}">
        <p14:creationId xmlns:p14="http://schemas.microsoft.com/office/powerpoint/2010/main" val="3431115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75A710-CAED-48E0-B054-B97826F5CAC9}" type="datetimeFigureOut">
              <a:rPr lang="en-US" smtClean="0"/>
              <a:t>4/21/2026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01136D-A481-42A3-9B8D-44CF87275AD4}" type="slidenum">
              <a:rPr lang="en-US" smtClean="0"/>
              <a:t>‹#›</a:t>
            </a:fld>
            <a:endParaRPr lang="en-US"/>
          </a:p>
        </p:txBody>
      </p:sp>
    </p:spTree>
    <p:extLst>
      <p:ext uri="{BB962C8B-B14F-4D97-AF65-F5344CB8AC3E}">
        <p14:creationId xmlns:p14="http://schemas.microsoft.com/office/powerpoint/2010/main" val="1862937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C75A710-CAED-48E0-B054-B97826F5CAC9}" type="datetimeFigureOut">
              <a:rPr lang="en-US" smtClean="0"/>
              <a:t>4/21/2026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01136D-A481-42A3-9B8D-44CF87275AD4}" type="slidenum">
              <a:rPr lang="en-US" smtClean="0"/>
              <a:t>‹#›</a:t>
            </a:fld>
            <a:endParaRPr lang="en-US"/>
          </a:p>
        </p:txBody>
      </p:sp>
    </p:spTree>
    <p:extLst>
      <p:ext uri="{BB962C8B-B14F-4D97-AF65-F5344CB8AC3E}">
        <p14:creationId xmlns:p14="http://schemas.microsoft.com/office/powerpoint/2010/main" val="3994067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C75A710-CAED-48E0-B054-B97826F5CAC9}" type="datetimeFigureOut">
              <a:rPr lang="en-US" smtClean="0"/>
              <a:t>4/21/2026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01136D-A481-42A3-9B8D-44CF87275AD4}" type="slidenum">
              <a:rPr lang="en-US" smtClean="0"/>
              <a:t>‹#›</a:t>
            </a:fld>
            <a:endParaRPr lang="en-US"/>
          </a:p>
        </p:txBody>
      </p:sp>
    </p:spTree>
    <p:extLst>
      <p:ext uri="{BB962C8B-B14F-4D97-AF65-F5344CB8AC3E}">
        <p14:creationId xmlns:p14="http://schemas.microsoft.com/office/powerpoint/2010/main" val="36047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75A710-CAED-48E0-B054-B97826F5CAC9}" type="datetimeFigureOut">
              <a:rPr lang="en-US" smtClean="0"/>
              <a:t>4/21/2026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01136D-A481-42A3-9B8D-44CF87275AD4}" type="slidenum">
              <a:rPr lang="en-US" smtClean="0"/>
              <a:t>‹#›</a:t>
            </a:fld>
            <a:endParaRPr lang="en-US"/>
          </a:p>
        </p:txBody>
      </p:sp>
    </p:spTree>
    <p:extLst>
      <p:ext uri="{BB962C8B-B14F-4D97-AF65-F5344CB8AC3E}">
        <p14:creationId xmlns:p14="http://schemas.microsoft.com/office/powerpoint/2010/main" val="8824708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audio" Target="../media/audio2.wav"/><Relationship Id="rId7" Type="http://schemas.openxmlformats.org/officeDocument/2006/relationships/image" Target="../media/image25.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audio" Target="../media/audio2.wav"/><Relationship Id="rId7" Type="http://schemas.openxmlformats.org/officeDocument/2006/relationships/image" Target="../media/image26.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1.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audio" Target="../media/audio2.wav"/><Relationship Id="rId7" Type="http://schemas.openxmlformats.org/officeDocument/2006/relationships/image" Target="../media/image26.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audio" Target="../media/audio2.wav"/><Relationship Id="rId7" Type="http://schemas.openxmlformats.org/officeDocument/2006/relationships/image" Target="../media/image28.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audio" Target="../media/audio2.wav"/><Relationship Id="rId7" Type="http://schemas.openxmlformats.org/officeDocument/2006/relationships/image" Target="../media/image32.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audio" Target="../media/audio2.wav"/><Relationship Id="rId7" Type="http://schemas.openxmlformats.org/officeDocument/2006/relationships/image" Target="../media/image32.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8.gif"/><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audio" Target="../media/audio2.wav"/><Relationship Id="rId7"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audio" Target="../media/audio2.wav"/><Relationship Id="rId7"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6.png"/><Relationship Id="rId10" Type="http://schemas.openxmlformats.org/officeDocument/2006/relationships/image" Target="../media/image14.png"/><Relationship Id="rId4" Type="http://schemas.openxmlformats.org/officeDocument/2006/relationships/image" Target="../media/image5.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audio" Target="../media/audio2.wav"/><Relationship Id="rId7"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6.png"/><Relationship Id="rId10" Type="http://schemas.openxmlformats.org/officeDocument/2006/relationships/image" Target="../media/image17.png"/><Relationship Id="rId4" Type="http://schemas.openxmlformats.org/officeDocument/2006/relationships/image" Target="../media/image5.png"/><Relationship Id="rId9" Type="http://schemas.openxmlformats.org/officeDocument/2006/relationships/image" Target="../media/image16.jpeg"/></Relationships>
</file>

<file path=ppt/slides/_rels/slide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audio" Target="../media/audio2.wav"/><Relationship Id="rId7"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6.png"/><Relationship Id="rId10" Type="http://schemas.openxmlformats.org/officeDocument/2006/relationships/image" Target="../media/image19.jpeg"/><Relationship Id="rId4" Type="http://schemas.openxmlformats.org/officeDocument/2006/relationships/image" Target="../media/image5.png"/><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0" y="326573"/>
            <a:ext cx="12192000" cy="646331"/>
          </a:xfrm>
          <a:prstGeom prst="rect">
            <a:avLst/>
          </a:prstGeom>
          <a:noFill/>
        </p:spPr>
        <p:txBody>
          <a:bodyPr wrap="square" rtlCol="0">
            <a:spAutoFit/>
          </a:bodyPr>
          <a:lstStyle/>
          <a:p>
            <a:pPr algn="ctr"/>
            <a:r>
              <a:rPr lang="en-US" dirty="0">
                <a:solidFill>
                  <a:schemeClr val="accent6">
                    <a:lumMod val="75000"/>
                  </a:schemeClr>
                </a:solidFill>
                <a:latin typeface="Times New Roman" pitchFamily="18" charset="0"/>
                <a:cs typeface="Times New Roman" pitchFamily="18" charset="0"/>
              </a:rPr>
              <a:t>ỦY BAN </a:t>
            </a:r>
            <a:r>
              <a:rPr lang="en-US" dirty="0" smtClean="0">
                <a:solidFill>
                  <a:schemeClr val="accent6">
                    <a:lumMod val="75000"/>
                  </a:schemeClr>
                </a:solidFill>
                <a:latin typeface="Times New Roman" pitchFamily="18" charset="0"/>
                <a:cs typeface="Times New Roman" pitchFamily="18" charset="0"/>
              </a:rPr>
              <a:t>PHƯỜNG VIỆT HƯNG</a:t>
            </a:r>
            <a:endParaRPr lang="en-US" dirty="0">
              <a:solidFill>
                <a:schemeClr val="accent6">
                  <a:lumMod val="75000"/>
                </a:schemeClr>
              </a:solidFill>
              <a:latin typeface="Times New Roman" pitchFamily="18" charset="0"/>
              <a:cs typeface="Times New Roman" pitchFamily="18" charset="0"/>
            </a:endParaRPr>
          </a:p>
          <a:p>
            <a:pPr algn="ctr"/>
            <a:r>
              <a:rPr lang="en-US" dirty="0">
                <a:solidFill>
                  <a:schemeClr val="accent6">
                    <a:lumMod val="75000"/>
                  </a:schemeClr>
                </a:solidFill>
                <a:latin typeface="Times New Roman" pitchFamily="18" charset="0"/>
                <a:cs typeface="Times New Roman" pitchFamily="18" charset="0"/>
              </a:rPr>
              <a:t>TRƯỜNG MẦM NON </a:t>
            </a:r>
            <a:r>
              <a:rPr lang="en-US" dirty="0" smtClean="0">
                <a:solidFill>
                  <a:schemeClr val="accent6">
                    <a:lumMod val="75000"/>
                  </a:schemeClr>
                </a:solidFill>
                <a:latin typeface="Times New Roman" pitchFamily="18" charset="0"/>
                <a:cs typeface="Times New Roman" pitchFamily="18" charset="0"/>
              </a:rPr>
              <a:t>THƯỢNG THANH</a:t>
            </a:r>
            <a:endParaRPr lang="en-US" dirty="0">
              <a:solidFill>
                <a:schemeClr val="accent6">
                  <a:lumMod val="75000"/>
                </a:schemeClr>
              </a:solidFill>
              <a:latin typeface="Times New Roman" pitchFamily="18" charset="0"/>
              <a:cs typeface="Times New Roman" pitchFamily="18" charset="0"/>
            </a:endParaRPr>
          </a:p>
        </p:txBody>
      </p:sp>
      <p:cxnSp>
        <p:nvCxnSpPr>
          <p:cNvPr id="5" name="Straight Connector 4"/>
          <p:cNvCxnSpPr/>
          <p:nvPr/>
        </p:nvCxnSpPr>
        <p:spPr>
          <a:xfrm>
            <a:off x="4859382" y="1183696"/>
            <a:ext cx="2573383"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0" y="1893853"/>
            <a:ext cx="12192000" cy="523220"/>
          </a:xfrm>
          <a:prstGeom prst="rect">
            <a:avLst/>
          </a:prstGeom>
          <a:noFill/>
        </p:spPr>
        <p:txBody>
          <a:bodyPr wrap="square" rtlCol="0">
            <a:spAutoFit/>
          </a:bodyPr>
          <a:lstStyle/>
          <a:p>
            <a:pPr algn="ctr"/>
            <a:r>
              <a:rPr lang="en-US" sz="2800" b="1" dirty="0">
                <a:solidFill>
                  <a:srgbClr val="C00000"/>
                </a:solidFill>
                <a:latin typeface="Times New Roman" pitchFamily="18" charset="0"/>
                <a:cs typeface="Times New Roman" pitchFamily="18" charset="0"/>
              </a:rPr>
              <a:t>LĨNH VỰC PHÁT TRIỂN NHẬN THỨC</a:t>
            </a:r>
          </a:p>
        </p:txBody>
      </p:sp>
      <p:sp>
        <p:nvSpPr>
          <p:cNvPr id="7" name="TextBox 6"/>
          <p:cNvSpPr txBox="1"/>
          <p:nvPr/>
        </p:nvSpPr>
        <p:spPr>
          <a:xfrm>
            <a:off x="0" y="2653288"/>
            <a:ext cx="12192000" cy="2031325"/>
          </a:xfrm>
          <a:prstGeom prst="rect">
            <a:avLst/>
          </a:prstGeom>
          <a:noFill/>
        </p:spPr>
        <p:txBody>
          <a:bodyPr wrap="square" rtlCol="0">
            <a:spAutoFit/>
          </a:bodyPr>
          <a:lstStyle/>
          <a:p>
            <a:pPr algn="ctr">
              <a:lnSpc>
                <a:spcPct val="150000"/>
              </a:lnSpc>
            </a:pPr>
            <a:r>
              <a:rPr lang="en-US" sz="2800" smtClean="0">
                <a:solidFill>
                  <a:srgbClr val="002060"/>
                </a:solidFill>
                <a:latin typeface="Times New Roman" pitchFamily="18" charset="0"/>
                <a:cs typeface="Times New Roman" pitchFamily="18" charset="0"/>
              </a:rPr>
              <a:t>Đề</a:t>
            </a:r>
            <a:r>
              <a:rPr lang="en-US" sz="2800" dirty="0" smtClean="0">
                <a:solidFill>
                  <a:srgbClr val="002060"/>
                </a:solidFill>
                <a:latin typeface="Times New Roman" pitchFamily="18" charset="0"/>
                <a:cs typeface="Times New Roman" pitchFamily="18" charset="0"/>
              </a:rPr>
              <a:t> </a:t>
            </a:r>
            <a:r>
              <a:rPr lang="en-US" sz="2800" dirty="0">
                <a:solidFill>
                  <a:srgbClr val="002060"/>
                </a:solidFill>
                <a:latin typeface="Times New Roman" pitchFamily="18" charset="0"/>
                <a:cs typeface="Times New Roman" pitchFamily="18" charset="0"/>
              </a:rPr>
              <a:t>tài: Bé biết gấp quần áo </a:t>
            </a:r>
            <a:r>
              <a:rPr lang="en-US" sz="2800" dirty="0" err="1">
                <a:solidFill>
                  <a:srgbClr val="002060"/>
                </a:solidFill>
                <a:latin typeface="Times New Roman" pitchFamily="18" charset="0"/>
                <a:cs typeface="Times New Roman" pitchFamily="18" charset="0"/>
              </a:rPr>
              <a:t>gọn</a:t>
            </a:r>
            <a:r>
              <a:rPr lang="en-US" sz="2800" dirty="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gàng</a:t>
            </a:r>
            <a:endParaRPr lang="en-US" sz="2800" dirty="0" smtClean="0">
              <a:solidFill>
                <a:srgbClr val="002060"/>
              </a:solidFill>
              <a:latin typeface="Times New Roman" pitchFamily="18" charset="0"/>
              <a:cs typeface="Times New Roman" pitchFamily="18" charset="0"/>
            </a:endParaRPr>
          </a:p>
          <a:p>
            <a:pPr algn="ctr">
              <a:lnSpc>
                <a:spcPct val="150000"/>
              </a:lnSpc>
            </a:pPr>
            <a:r>
              <a:rPr lang="en-US" sz="2800" dirty="0" err="1" smtClean="0">
                <a:solidFill>
                  <a:srgbClr val="002060"/>
                </a:solidFill>
                <a:latin typeface="Times New Roman" pitchFamily="18" charset="0"/>
                <a:cs typeface="Times New Roman" pitchFamily="18" charset="0"/>
              </a:rPr>
              <a:t>Giáo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viên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Đào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Thị</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Phượng</a:t>
            </a:r>
            <a:endParaRPr lang="en-US" sz="2800" dirty="0" smtClean="0">
              <a:solidFill>
                <a:srgbClr val="002060"/>
              </a:solidFill>
              <a:latin typeface="Times New Roman" pitchFamily="18" charset="0"/>
              <a:cs typeface="Times New Roman" pitchFamily="18" charset="0"/>
            </a:endParaRPr>
          </a:p>
          <a:p>
            <a:pPr algn="ctr">
              <a:lnSpc>
                <a:spcPct val="150000"/>
              </a:lnSpc>
            </a:pPr>
            <a:r>
              <a:rPr lang="en-US" sz="2800" dirty="0" err="1" smtClean="0">
                <a:solidFill>
                  <a:srgbClr val="002060"/>
                </a:solidFill>
                <a:latin typeface="Times New Roman" pitchFamily="18" charset="0"/>
                <a:cs typeface="Times New Roman" pitchFamily="18" charset="0"/>
              </a:rPr>
              <a:t>Lứa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tuổi</a:t>
            </a:r>
            <a:r>
              <a:rPr lang="en-US" sz="2800" dirty="0" smtClean="0">
                <a:solidFill>
                  <a:srgbClr val="002060"/>
                </a:solidFill>
                <a:latin typeface="Times New Roman" pitchFamily="18" charset="0"/>
                <a:cs typeface="Times New Roman" pitchFamily="18" charset="0"/>
              </a:rPr>
              <a:t>  </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Mẫu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giáo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nhỡ</a:t>
            </a:r>
            <a:r>
              <a:rPr lang="en-US" sz="2800" dirty="0" smtClean="0">
                <a:solidFill>
                  <a:srgbClr val="002060"/>
                </a:solidFill>
                <a:latin typeface="Times New Roman" pitchFamily="18" charset="0"/>
                <a:cs typeface="Times New Roman" pitchFamily="18" charset="0"/>
              </a:rPr>
              <a:t> (4-5 </a:t>
            </a:r>
            <a:r>
              <a:rPr lang="en-US" sz="2800" dirty="0" err="1" smtClean="0">
                <a:solidFill>
                  <a:srgbClr val="002060"/>
                </a:solidFill>
                <a:latin typeface="Times New Roman" pitchFamily="18" charset="0"/>
                <a:cs typeface="Times New Roman" pitchFamily="18" charset="0"/>
              </a:rPr>
              <a:t>tuổi</a:t>
            </a:r>
            <a:r>
              <a:rPr lang="en-US" sz="2800" dirty="0" smtClean="0">
                <a:solidFill>
                  <a:srgbClr val="002060"/>
                </a:solidFill>
                <a:latin typeface="Times New Roman" pitchFamily="18" charset="0"/>
                <a:cs typeface="Times New Roman" pitchFamily="18" charset="0"/>
              </a:rPr>
              <a:t>)</a:t>
            </a:r>
            <a:endParaRPr lang="en-US" sz="2800" dirty="0">
              <a:solidFill>
                <a:srgbClr val="002060"/>
              </a:solidFill>
              <a:latin typeface="Times New Roman" pitchFamily="18" charset="0"/>
              <a:cs typeface="Times New Roman" pitchFamily="18" charset="0"/>
            </a:endParaRPr>
          </a:p>
        </p:txBody>
      </p:sp>
      <p:sp>
        <p:nvSpPr>
          <p:cNvPr id="9" name="TextBox 8"/>
          <p:cNvSpPr txBox="1"/>
          <p:nvPr/>
        </p:nvSpPr>
        <p:spPr>
          <a:xfrm>
            <a:off x="50073" y="5876223"/>
            <a:ext cx="12192000" cy="400110"/>
          </a:xfrm>
          <a:prstGeom prst="rect">
            <a:avLst/>
          </a:prstGeom>
          <a:noFill/>
        </p:spPr>
        <p:txBody>
          <a:bodyPr wrap="square" rtlCol="0">
            <a:spAutoFit/>
          </a:bodyPr>
          <a:lstStyle/>
          <a:p>
            <a:pPr algn="ctr"/>
            <a:r>
              <a:rPr lang="en-US" sz="2000" i="1" dirty="0">
                <a:solidFill>
                  <a:srgbClr val="002060"/>
                </a:solidFill>
                <a:latin typeface="Times New Roman" pitchFamily="18" charset="0"/>
                <a:cs typeface="Times New Roman" pitchFamily="18" charset="0"/>
              </a:rPr>
              <a:t>Năm học: </a:t>
            </a:r>
            <a:r>
              <a:rPr lang="en-US" sz="2000" i="1" dirty="0" smtClean="0">
                <a:solidFill>
                  <a:srgbClr val="002060"/>
                </a:solidFill>
                <a:latin typeface="Times New Roman" pitchFamily="18" charset="0"/>
                <a:cs typeface="Times New Roman" pitchFamily="18" charset="0"/>
              </a:rPr>
              <a:t>2024-2025</a:t>
            </a:r>
            <a:endParaRPr lang="en-US" sz="2000" i="1" dirty="0">
              <a:solidFill>
                <a:srgbClr val="002060"/>
              </a:solidFill>
              <a:latin typeface="Times New Roman" pitchFamily="18" charset="0"/>
              <a:cs typeface="Times New Roman"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1528" y="4965241"/>
            <a:ext cx="2151927" cy="1821965"/>
          </a:xfrm>
          <a:prstGeom prst="rect">
            <a:avLst/>
          </a:prstGeom>
        </p:spPr>
      </p:pic>
      <p:pic>
        <p:nvPicPr>
          <p:cNvPr id="1026" name="Picture 2" descr="Káº¿t quáº£ hÃ¬nh áº£nh cho baby clothes carto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40777"/>
            <a:ext cx="3241964" cy="1571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9998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748145" y="1034917"/>
            <a:ext cx="10626437" cy="577850"/>
          </a:xfrm>
          <a:prstGeom prst="rect">
            <a:avLst/>
          </a:prstGeom>
        </p:spPr>
        <p:txBody>
          <a:bodyPr wrap="square">
            <a:spAutoFit/>
          </a:bodyPr>
          <a:lstStyle/>
          <a:p>
            <a:pPr indent="360363" algn="just">
              <a:lnSpc>
                <a:spcPct val="150000"/>
              </a:lnSpc>
            </a:pPr>
            <a:r>
              <a:rPr lang="en-US" sz="2400" dirty="0">
                <a:solidFill>
                  <a:srgbClr val="002060"/>
                </a:solidFill>
                <a:latin typeface="Arial" panose="020B0604020202020204" pitchFamily="34" charset="0"/>
                <a:cs typeface="Arial" panose="020B0604020202020204" pitchFamily="34" charset="0"/>
              </a:rPr>
              <a:t>Đây là phần nào của áo ?</a:t>
            </a:r>
            <a:endParaRPr lang="vi-VN" sz="24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1228700" y="2472614"/>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4920735" y="2505094"/>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Tay áo</a:t>
            </a:r>
          </a:p>
        </p:txBody>
      </p:sp>
      <p:pic>
        <p:nvPicPr>
          <p:cNvPr id="27"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9755" y="2373253"/>
            <a:ext cx="683527" cy="6342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228700" y="4723712"/>
            <a:ext cx="666205" cy="587829"/>
          </a:xfrm>
          <a:prstGeom prst="rect">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4920735" y="4723711"/>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Cổ áo</a:t>
            </a:r>
          </a:p>
        </p:txBody>
      </p:sp>
      <p:pic>
        <p:nvPicPr>
          <p:cNvPr id="31"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77" y="4830115"/>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Káº¿t quáº£ hÃ¬nh áº£nh cho cartoon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rotWithShape="1">
          <a:blip r:embed="rId7"/>
          <a:srcRect l="2173" t="6461" r="50274" b="6704"/>
          <a:stretch/>
        </p:blipFill>
        <p:spPr>
          <a:xfrm>
            <a:off x="6898427" y="1447293"/>
            <a:ext cx="2385103" cy="2322883"/>
          </a:xfrm>
          <a:prstGeom prst="rect">
            <a:avLst/>
          </a:prstGeom>
        </p:spPr>
      </p:pic>
      <p:sp>
        <p:nvSpPr>
          <p:cNvPr id="2" name="Oval 1"/>
          <p:cNvSpPr/>
          <p:nvPr/>
        </p:nvSpPr>
        <p:spPr>
          <a:xfrm>
            <a:off x="6781482" y="1897124"/>
            <a:ext cx="803564" cy="803564"/>
          </a:xfrm>
          <a:prstGeom prst="ellipse">
            <a:avLst/>
          </a:prstGeom>
          <a:noFill/>
          <a:ln w="190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rotWithShape="1">
          <a:blip r:embed="rId7"/>
          <a:srcRect l="13839" t="6459" r="63183" b="73478"/>
          <a:stretch/>
        </p:blipFill>
        <p:spPr>
          <a:xfrm>
            <a:off x="2698617" y="4552427"/>
            <a:ext cx="1664851" cy="775274"/>
          </a:xfrm>
          <a:prstGeom prst="rect">
            <a:avLst/>
          </a:prstGeom>
        </p:spPr>
      </p:pic>
      <p:sp>
        <p:nvSpPr>
          <p:cNvPr id="18" name="Oval 17"/>
          <p:cNvSpPr/>
          <p:nvPr/>
        </p:nvSpPr>
        <p:spPr>
          <a:xfrm>
            <a:off x="8596911" y="1952623"/>
            <a:ext cx="803564" cy="803564"/>
          </a:xfrm>
          <a:prstGeom prst="ellipse">
            <a:avLst/>
          </a:prstGeom>
          <a:noFill/>
          <a:ln w="190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rotWithShape="1">
          <a:blip r:embed="rId7"/>
          <a:srcRect l="2173" t="19937" r="50274" b="51340"/>
          <a:stretch/>
        </p:blipFill>
        <p:spPr>
          <a:xfrm>
            <a:off x="2375395" y="2406694"/>
            <a:ext cx="2486867" cy="801138"/>
          </a:xfrm>
          <a:prstGeom prst="rect">
            <a:avLst/>
          </a:prstGeom>
        </p:spPr>
      </p:pic>
    </p:spTree>
    <p:extLst>
      <p:ext uri="{BB962C8B-B14F-4D97-AF65-F5344CB8AC3E}">
        <p14:creationId xmlns:p14="http://schemas.microsoft.com/office/powerpoint/2010/main" val="20837884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par>
                                <p:cTn id="8" presetID="26" presetClass="emph" presetSubtype="0" repeatCount="indefinite" fill="hold" grpId="0" nodeType="withEffect">
                                  <p:stCondLst>
                                    <p:cond delay="0"/>
                                  </p:stCondLst>
                                  <p:childTnLst>
                                    <p:animEffect transition="out" filter="fade">
                                      <p:cBhvr>
                                        <p:cTn id="9" dur="500" tmFilter="0, 0; .2, .5; .8, .5; 1, 0"/>
                                        <p:tgtEl>
                                          <p:spTgt spid="18"/>
                                        </p:tgtEl>
                                      </p:cBhvr>
                                    </p:animEffect>
                                    <p:animScale>
                                      <p:cBhvr>
                                        <p:cTn id="10" dur="250" autoRev="1" fill="hold"/>
                                        <p:tgtEl>
                                          <p:spTgt spid="1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29"/>
                    </p:tgtEl>
                  </p:cond>
                </p:stCondLst>
                <p:endSync evt="end" delay="0">
                  <p:rtn val="all"/>
                </p:endSync>
                <p:childTnLst>
                  <p:par>
                    <p:cTn id="12" fill="hold">
                      <p:stCondLst>
                        <p:cond delay="0"/>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subTnLst>
                                    <p:audio>
                                      <p:cMediaNode>
                                        <p:cTn display="0" masterRel="sameClick">
                                          <p:stCondLst>
                                            <p:cond evt="begin" delay="0">
                                              <p:tn val="14"/>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9"/>
                  </p:tgtEl>
                </p:cond>
              </p:nextCondLst>
            </p:seq>
            <p:seq concurrent="1" nextAc="seek">
              <p:cTn id="17" restart="whenNotActive" fill="hold" evtFilter="cancelBubble" nodeType="interactiveSeq">
                <p:stCondLst>
                  <p:cond evt="onClick" delay="0">
                    <p:tgtEl>
                      <p:spTgt spid="23"/>
                    </p:tgtEl>
                  </p:cond>
                </p:stCondLst>
                <p:endSync evt="end" delay="0">
                  <p:rtn val="all"/>
                </p:endSync>
                <p:childTnLst>
                  <p:par>
                    <p:cTn id="18" fill="hold">
                      <p:stCondLst>
                        <p:cond delay="0"/>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subTnLst>
                                    <p:audio>
                                      <p:cMediaNode>
                                        <p:cTn display="0" masterRel="sameClick">
                                          <p:stCondLst>
                                            <p:cond evt="begin" delay="0">
                                              <p:tn val="20"/>
                                            </p:cond>
                                          </p:stCondLst>
                                          <p:endCondLst>
                                            <p:cond evt="onStopAudio" delay="0">
                                              <p:tgtEl>
                                                <p:sldTgt/>
                                              </p:tgtEl>
                                            </p:cond>
                                          </p:endCondLst>
                                        </p:cTn>
                                        <p:tgtEl>
                                          <p:sndTgt r:embed="rId3" name="applause.wav"/>
                                        </p:tgtEl>
                                      </p:cMediaNode>
                                    </p:audio>
                                  </p:subTnLst>
                                </p:cTn>
                              </p:par>
                              <p:par>
                                <p:cTn id="23" presetID="9" presetClass="exit" presetSubtype="0" fill="hold" nodeType="withEffect">
                                  <p:stCondLst>
                                    <p:cond delay="0"/>
                                  </p:stCondLst>
                                  <p:childTnLst>
                                    <p:animEffect transition="out" filter="dissolve">
                                      <p:cBhvr>
                                        <p:cTn id="24" dur="500"/>
                                        <p:tgtEl>
                                          <p:spTgt spid="31"/>
                                        </p:tgtEl>
                                      </p:cBhvr>
                                    </p:animEffect>
                                    <p:set>
                                      <p:cBhvr>
                                        <p:cTn id="25" dur="1" fill="hold">
                                          <p:stCondLst>
                                            <p:cond delay="499"/>
                                          </p:stCondLst>
                                        </p:cTn>
                                        <p:tgtEl>
                                          <p:spTgt spid="31"/>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500"/>
                                        <p:tgtEl>
                                          <p:spTgt spid="36"/>
                                        </p:tgtEl>
                                      </p:cBhvr>
                                    </p:animEffect>
                                  </p:childTnLst>
                                </p:cTn>
                              </p:par>
                              <p:par>
                                <p:cTn id="29" presetID="9" presetClass="exit" presetSubtype="0" fill="hold" grpId="0" nodeType="withEffect">
                                  <p:stCondLst>
                                    <p:cond delay="0"/>
                                  </p:stCondLst>
                                  <p:childTnLst>
                                    <p:animEffect transition="out" filter="dissolve">
                                      <p:cBhvr>
                                        <p:cTn id="30" dur="500"/>
                                        <p:tgtEl>
                                          <p:spTgt spid="29"/>
                                        </p:tgtEl>
                                      </p:cBhvr>
                                    </p:animEffect>
                                    <p:set>
                                      <p:cBhvr>
                                        <p:cTn id="31" dur="1" fill="hold">
                                          <p:stCondLst>
                                            <p:cond delay="499"/>
                                          </p:stCondLst>
                                        </p:cTn>
                                        <p:tgtEl>
                                          <p:spTgt spid="29"/>
                                        </p:tgtEl>
                                        <p:attrNameLst>
                                          <p:attrName>style.visibility</p:attrName>
                                        </p:attrNameLst>
                                      </p:cBhvr>
                                      <p:to>
                                        <p:strVal val="hidden"/>
                                      </p:to>
                                    </p:set>
                                  </p:childTnLst>
                                </p:cTn>
                              </p:par>
                              <p:par>
                                <p:cTn id="32" presetID="9" presetClass="exit" presetSubtype="0" fill="hold" grpId="0" nodeType="withEffect">
                                  <p:stCondLst>
                                    <p:cond delay="0"/>
                                  </p:stCondLst>
                                  <p:childTnLst>
                                    <p:animEffect transition="out" filter="dissolve">
                                      <p:cBhvr>
                                        <p:cTn id="33" dur="500"/>
                                        <p:tgtEl>
                                          <p:spTgt spid="30"/>
                                        </p:tgtEl>
                                      </p:cBhvr>
                                    </p:animEffect>
                                    <p:set>
                                      <p:cBhvr>
                                        <p:cTn id="34"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9" grpId="0" animBg="1"/>
      <p:bldP spid="30" grpId="0" animBg="1"/>
      <p:bldP spid="2"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748145" y="1034917"/>
            <a:ext cx="10626437" cy="577850"/>
          </a:xfrm>
          <a:prstGeom prst="rect">
            <a:avLst/>
          </a:prstGeom>
        </p:spPr>
        <p:txBody>
          <a:bodyPr wrap="square">
            <a:spAutoFit/>
          </a:bodyPr>
          <a:lstStyle/>
          <a:p>
            <a:pPr indent="360363" algn="just">
              <a:lnSpc>
                <a:spcPct val="150000"/>
              </a:lnSpc>
            </a:pPr>
            <a:r>
              <a:rPr lang="en-US" sz="2400" dirty="0">
                <a:solidFill>
                  <a:srgbClr val="002060"/>
                </a:solidFill>
                <a:latin typeface="Arial" panose="020B0604020202020204" pitchFamily="34" charset="0"/>
                <a:cs typeface="Arial" panose="020B0604020202020204" pitchFamily="34" charset="0"/>
              </a:rPr>
              <a:t>Đây là mặt phải hay mặt trái của áo ?</a:t>
            </a:r>
            <a:endParaRPr lang="vi-VN" sz="24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1491937" y="4002363"/>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2799156" y="4067323"/>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Mặt phải</a:t>
            </a:r>
          </a:p>
        </p:txBody>
      </p:sp>
      <p:pic>
        <p:nvPicPr>
          <p:cNvPr id="27"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52992" y="3903002"/>
            <a:ext cx="683527" cy="6342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491937" y="2356536"/>
            <a:ext cx="666205" cy="587829"/>
          </a:xfrm>
          <a:prstGeom prst="rect">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2799156" y="2389015"/>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Mặt trái</a:t>
            </a:r>
          </a:p>
        </p:txBody>
      </p:sp>
      <p:pic>
        <p:nvPicPr>
          <p:cNvPr id="31"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33514" y="2462939"/>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Káº¿t quáº£ hÃ¬nh áº£nh cho cartoon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rotWithShape="1">
          <a:blip r:embed="rId7"/>
          <a:srcRect l="2173" t="6461" r="50274" b="6704"/>
          <a:stretch/>
        </p:blipFill>
        <p:spPr>
          <a:xfrm>
            <a:off x="5762354" y="1782923"/>
            <a:ext cx="2385103" cy="2322883"/>
          </a:xfrm>
          <a:prstGeom prst="rect">
            <a:avLst/>
          </a:prstGeom>
        </p:spPr>
      </p:pic>
    </p:spTree>
    <p:extLst>
      <p:ext uri="{BB962C8B-B14F-4D97-AF65-F5344CB8AC3E}">
        <p14:creationId xmlns:p14="http://schemas.microsoft.com/office/powerpoint/2010/main" val="12037138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9"/>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par>
                                <p:cTn id="14" presetID="9" presetClass="exit" presetSubtype="0" fill="hold" nodeType="withEffect">
                                  <p:stCondLst>
                                    <p:cond delay="0"/>
                                  </p:stCondLst>
                                  <p:childTnLst>
                                    <p:animEffect transition="out" filter="dissolve">
                                      <p:cBhvr>
                                        <p:cTn id="15" dur="500"/>
                                        <p:tgtEl>
                                          <p:spTgt spid="31"/>
                                        </p:tgtEl>
                                      </p:cBhvr>
                                    </p:animEffect>
                                    <p:set>
                                      <p:cBhvr>
                                        <p:cTn id="16" dur="1" fill="hold">
                                          <p:stCondLst>
                                            <p:cond delay="499"/>
                                          </p:stCondLst>
                                        </p:cTn>
                                        <p:tgtEl>
                                          <p:spTgt spid="31"/>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par>
                                <p:cTn id="20" presetID="9" presetClass="exit" presetSubtype="0" fill="hold" grpId="0" nodeType="withEffect">
                                  <p:stCondLst>
                                    <p:cond delay="0"/>
                                  </p:stCondLst>
                                  <p:childTnLst>
                                    <p:animEffect transition="out" filter="dissolve">
                                      <p:cBhvr>
                                        <p:cTn id="21" dur="500"/>
                                        <p:tgtEl>
                                          <p:spTgt spid="29"/>
                                        </p:tgtEl>
                                      </p:cBhvr>
                                    </p:animEffect>
                                    <p:set>
                                      <p:cBhvr>
                                        <p:cTn id="22" dur="1" fill="hold">
                                          <p:stCondLst>
                                            <p:cond delay="499"/>
                                          </p:stCondLst>
                                        </p:cTn>
                                        <p:tgtEl>
                                          <p:spTgt spid="29"/>
                                        </p:tgtEl>
                                        <p:attrNameLst>
                                          <p:attrName>style.visibility</p:attrName>
                                        </p:attrNameLst>
                                      </p:cBhvr>
                                      <p:to>
                                        <p:strVal val="hidden"/>
                                      </p:to>
                                    </p:set>
                                  </p:childTnLst>
                                </p:cTn>
                              </p:par>
                              <p:par>
                                <p:cTn id="23" presetID="9" presetClass="exit" presetSubtype="0" fill="hold" grpId="0" nodeType="withEffect">
                                  <p:stCondLst>
                                    <p:cond delay="0"/>
                                  </p:stCondLst>
                                  <p:childTnLst>
                                    <p:animEffect transition="out" filter="dissolve">
                                      <p:cBhvr>
                                        <p:cTn id="24" dur="500"/>
                                        <p:tgtEl>
                                          <p:spTgt spid="30"/>
                                        </p:tgtEl>
                                      </p:cBhvr>
                                    </p:animEffect>
                                    <p:set>
                                      <p:cBhvr>
                                        <p:cTn id="25"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9" grpId="0" animBg="1"/>
      <p:bldP spid="3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p:cNvSpPr/>
          <p:nvPr/>
        </p:nvSpPr>
        <p:spPr>
          <a:xfrm>
            <a:off x="429490" y="1281546"/>
            <a:ext cx="11097491" cy="1140697"/>
          </a:xfrm>
          <a:prstGeom prst="rect">
            <a:avLst/>
          </a:prstGeom>
        </p:spPr>
        <p:txBody>
          <a:bodyPr wrap="square">
            <a:spAutoFit/>
          </a:bodyPr>
          <a:lstStyle/>
          <a:p>
            <a:pPr indent="539750" algn="just">
              <a:lnSpc>
                <a:spcPct val="150000"/>
              </a:lnSpc>
            </a:pPr>
            <a:r>
              <a:rPr lang="en-US" sz="2400" dirty="0">
                <a:solidFill>
                  <a:schemeClr val="accent6">
                    <a:lumMod val="50000"/>
                  </a:schemeClr>
                </a:solidFill>
                <a:latin typeface="Arial" panose="020B0604020202020204" pitchFamily="34" charset="0"/>
                <a:cs typeface="Arial" panose="020B0604020202020204" pitchFamily="34" charset="0"/>
              </a:rPr>
              <a:t>Các con đã trả lời thật là giỏi các câu hỏi của Cô đặt ra, bây giờ các con hãy cùng xem Cô </a:t>
            </a:r>
            <a:r>
              <a:rPr lang="vi-VN" sz="2400" dirty="0">
                <a:solidFill>
                  <a:schemeClr val="accent6">
                    <a:lumMod val="50000"/>
                  </a:schemeClr>
                </a:solidFill>
                <a:latin typeface="Arial" panose="020B0604020202020204" pitchFamily="34" charset="0"/>
                <a:cs typeface="Arial" panose="020B0604020202020204" pitchFamily="34" charset="0"/>
              </a:rPr>
              <a:t>hướng dẫn cách gấp áo nh</a:t>
            </a:r>
            <a:r>
              <a:rPr lang="en-US" sz="2400" dirty="0">
                <a:solidFill>
                  <a:schemeClr val="accent6">
                    <a:lumMod val="50000"/>
                  </a:schemeClr>
                </a:solidFill>
                <a:latin typeface="Arial" panose="020B0604020202020204" pitchFamily="34" charset="0"/>
                <a:cs typeface="Arial" panose="020B0604020202020204" pitchFamily="34" charset="0"/>
              </a:rPr>
              <a:t>é !</a:t>
            </a:r>
          </a:p>
        </p:txBody>
      </p:sp>
      <p:pic>
        <p:nvPicPr>
          <p:cNvPr id="12290" name="Picture 2" descr="Káº¿t quáº£ hÃ¬nh áº£nh cho fold clothes cartoon"/>
          <p:cNvPicPr>
            <a:picLocks noChangeAspect="1" noChangeArrowheads="1"/>
          </p:cNvPicPr>
          <p:nvPr/>
        </p:nvPicPr>
        <p:blipFill rotWithShape="1">
          <a:blip r:embed="rId2">
            <a:extLst>
              <a:ext uri="{28A0092B-C50C-407E-A947-70E740481C1C}">
                <a14:useLocalDpi xmlns:a14="http://schemas.microsoft.com/office/drawing/2010/main" val="0"/>
              </a:ext>
            </a:extLst>
          </a:blip>
          <a:srcRect b="7706"/>
          <a:stretch/>
        </p:blipFill>
        <p:spPr bwMode="auto">
          <a:xfrm>
            <a:off x="8146473" y="3539528"/>
            <a:ext cx="3491056" cy="2653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424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748145" y="1034917"/>
            <a:ext cx="10626437" cy="646331"/>
          </a:xfrm>
          <a:prstGeom prst="rect">
            <a:avLst/>
          </a:prstGeom>
        </p:spPr>
        <p:txBody>
          <a:bodyPr wrap="square">
            <a:spAutoFit/>
          </a:bodyPr>
          <a:lstStyle/>
          <a:p>
            <a:pPr indent="360363" algn="just">
              <a:lnSpc>
                <a:spcPct val="150000"/>
              </a:lnSpc>
            </a:pPr>
            <a:r>
              <a:rPr lang="en-US" sz="2400" dirty="0">
                <a:solidFill>
                  <a:srgbClr val="002060"/>
                </a:solidFill>
                <a:latin typeface="Arial" panose="020B0604020202020204" pitchFamily="34" charset="0"/>
                <a:cs typeface="Arial" panose="020B0604020202020204" pitchFamily="34" charset="0"/>
              </a:rPr>
              <a:t>C</a:t>
            </a:r>
            <a:r>
              <a:rPr lang="vi-VN" sz="2400" dirty="0">
                <a:solidFill>
                  <a:srgbClr val="002060"/>
                </a:solidFill>
                <a:cs typeface="Arial" panose="020B0604020202020204" pitchFamily="34" charset="0"/>
              </a:rPr>
              <a:t>ác con cùng lấy áo gấp cùng cô nào. Trước tiên làm gì</a:t>
            </a:r>
            <a:r>
              <a:rPr lang="en-US" sz="2400" dirty="0">
                <a:solidFill>
                  <a:srgbClr val="002060"/>
                </a:solidFill>
                <a:cs typeface="Arial" panose="020B0604020202020204" pitchFamily="34" charset="0"/>
              </a:rPr>
              <a:t> </a:t>
            </a:r>
            <a:r>
              <a:rPr lang="en-US" sz="2400" dirty="0">
                <a:solidFill>
                  <a:srgbClr val="002060"/>
                </a:solidFill>
                <a:latin typeface="Arial" panose="020B0604020202020204" pitchFamily="34" charset="0"/>
                <a:cs typeface="Arial" panose="020B0604020202020204" pitchFamily="34" charset="0"/>
              </a:rPr>
              <a:t>nào</a:t>
            </a:r>
            <a:r>
              <a:rPr lang="en-US" sz="2400" dirty="0">
                <a:solidFill>
                  <a:srgbClr val="002060"/>
                </a:solidFill>
                <a:cs typeface="Arial" panose="020B0604020202020204" pitchFamily="34" charset="0"/>
              </a:rPr>
              <a:t> </a:t>
            </a:r>
            <a:r>
              <a:rPr lang="en-US" sz="2400" dirty="0">
                <a:solidFill>
                  <a:srgbClr val="002060"/>
                </a:solidFill>
                <a:latin typeface="Arial" panose="020B0604020202020204" pitchFamily="34" charset="0"/>
                <a:cs typeface="Arial" panose="020B0604020202020204" pitchFamily="34" charset="0"/>
              </a:rPr>
              <a:t>?</a:t>
            </a:r>
            <a:endParaRPr lang="vi-VN" sz="24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1228700" y="2472614"/>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4920735" y="2505094"/>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Trải thẳng áo ra</a:t>
            </a:r>
          </a:p>
        </p:txBody>
      </p:sp>
      <p:pic>
        <p:nvPicPr>
          <p:cNvPr id="27"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9755" y="2373253"/>
            <a:ext cx="683527" cy="6342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228700" y="4723712"/>
            <a:ext cx="666205" cy="587829"/>
          </a:xfrm>
          <a:prstGeom prst="rect">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4920735" y="4723711"/>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Gấp tay áo</a:t>
            </a:r>
          </a:p>
        </p:txBody>
      </p:sp>
      <p:pic>
        <p:nvPicPr>
          <p:cNvPr id="31"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77" y="4830115"/>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Káº¿t quáº£ hÃ¬nh áº£nh cho cartoon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https://scontent.fdad3-2.fna.fbcdn.net/v/t1.15752-9/71333393_2445375492184298_2898898346917756928_n.jpg?_nc_cat=104&amp;_nc_oc=AQm1wUkxRqKonpTmbYuXYaEl9GToiM3JSGcH3IjWBgcpmZDUJjdTvi8pgSrcCANKMWghnw81X3ugPHZD-fm2UAqr&amp;_nc_ht=scontent.fdad3-2.fna&amp;oh=f3948d7818bddd548f8736c9cc8a7186&amp;oe=5DFA30DF"/>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8259" r="13530"/>
          <a:stretch/>
        </p:blipFill>
        <p:spPr bwMode="auto">
          <a:xfrm>
            <a:off x="2584067" y="2185059"/>
            <a:ext cx="1890951" cy="13648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392" name="Picture 8" descr="https://scontent.fdad3-2.fna.fbcdn.net/v/t1.15752-9/71399554_660950924638527_4349365985971535872_n.jpg?_nc_cat=104&amp;_nc_oc=AQm3tABKJ4iRACS0Co3GHhmnetPxrER8j4ypEYWgB9dJAENPVoZoqrpCTjrBV98sjr43zjN-P-LCAuelziYu4Aq7&amp;_nc_ht=scontent.fdad3-2.fna&amp;oh=0a5ecacd8dab770829064691f8f47ef0&amp;oe=5E0112CB"/>
          <p:cNvPicPr preferRelativeResize="0">
            <a:picLocks noChangeArrowheads="1"/>
          </p:cNvPicPr>
          <p:nvPr/>
        </p:nvPicPr>
        <p:blipFill rotWithShape="1">
          <a:blip r:embed="rId8" cstate="print">
            <a:extLst>
              <a:ext uri="{28A0092B-C50C-407E-A947-70E740481C1C}">
                <a14:useLocalDpi xmlns:a14="http://schemas.microsoft.com/office/drawing/2010/main" val="0"/>
              </a:ext>
            </a:extLst>
          </a:blip>
          <a:srcRect l="23848" r="24446" b="6278"/>
          <a:stretch/>
        </p:blipFill>
        <p:spPr bwMode="auto">
          <a:xfrm>
            <a:off x="2585018" y="4338825"/>
            <a:ext cx="1890000" cy="136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8599345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9"/>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par>
                                <p:cTn id="14" presetID="9" presetClass="exit" presetSubtype="0" fill="hold" nodeType="withEffect">
                                  <p:stCondLst>
                                    <p:cond delay="0"/>
                                  </p:stCondLst>
                                  <p:childTnLst>
                                    <p:animEffect transition="out" filter="dissolve">
                                      <p:cBhvr>
                                        <p:cTn id="15" dur="500"/>
                                        <p:tgtEl>
                                          <p:spTgt spid="31"/>
                                        </p:tgtEl>
                                      </p:cBhvr>
                                    </p:animEffect>
                                    <p:set>
                                      <p:cBhvr>
                                        <p:cTn id="16" dur="1" fill="hold">
                                          <p:stCondLst>
                                            <p:cond delay="499"/>
                                          </p:stCondLst>
                                        </p:cTn>
                                        <p:tgtEl>
                                          <p:spTgt spid="31"/>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par>
                                <p:cTn id="20" presetID="9" presetClass="exit" presetSubtype="0" fill="hold" nodeType="withEffect">
                                  <p:stCondLst>
                                    <p:cond delay="0"/>
                                  </p:stCondLst>
                                  <p:childTnLst>
                                    <p:animEffect transition="out" filter="dissolve">
                                      <p:cBhvr>
                                        <p:cTn id="21" dur="500"/>
                                        <p:tgtEl>
                                          <p:spTgt spid="16392"/>
                                        </p:tgtEl>
                                      </p:cBhvr>
                                    </p:animEffect>
                                    <p:set>
                                      <p:cBhvr>
                                        <p:cTn id="22" dur="1" fill="hold">
                                          <p:stCondLst>
                                            <p:cond delay="499"/>
                                          </p:stCondLst>
                                        </p:cTn>
                                        <p:tgtEl>
                                          <p:spTgt spid="16392"/>
                                        </p:tgtEl>
                                        <p:attrNameLst>
                                          <p:attrName>style.visibility</p:attrName>
                                        </p:attrNameLst>
                                      </p:cBhvr>
                                      <p:to>
                                        <p:strVal val="hidden"/>
                                      </p:to>
                                    </p:set>
                                  </p:childTnLst>
                                </p:cTn>
                              </p:par>
                              <p:par>
                                <p:cTn id="23" presetID="9" presetClass="exit" presetSubtype="0" fill="hold" grpId="0" nodeType="withEffect">
                                  <p:stCondLst>
                                    <p:cond delay="0"/>
                                  </p:stCondLst>
                                  <p:childTnLst>
                                    <p:animEffect transition="out" filter="dissolve">
                                      <p:cBhvr>
                                        <p:cTn id="24" dur="500"/>
                                        <p:tgtEl>
                                          <p:spTgt spid="29"/>
                                        </p:tgtEl>
                                      </p:cBhvr>
                                    </p:animEffect>
                                    <p:set>
                                      <p:cBhvr>
                                        <p:cTn id="25" dur="1" fill="hold">
                                          <p:stCondLst>
                                            <p:cond delay="499"/>
                                          </p:stCondLst>
                                        </p:cTn>
                                        <p:tgtEl>
                                          <p:spTgt spid="29"/>
                                        </p:tgtEl>
                                        <p:attrNameLst>
                                          <p:attrName>style.visibility</p:attrName>
                                        </p:attrNameLst>
                                      </p:cBhvr>
                                      <p:to>
                                        <p:strVal val="hidden"/>
                                      </p:to>
                                    </p:set>
                                  </p:childTnLst>
                                </p:cTn>
                              </p:par>
                              <p:par>
                                <p:cTn id="26" presetID="9" presetClass="exit" presetSubtype="0" fill="hold" grpId="0" nodeType="withEffect">
                                  <p:stCondLst>
                                    <p:cond delay="0"/>
                                  </p:stCondLst>
                                  <p:childTnLst>
                                    <p:animEffect transition="out" filter="dissolve">
                                      <p:cBhvr>
                                        <p:cTn id="27" dur="500"/>
                                        <p:tgtEl>
                                          <p:spTgt spid="30"/>
                                        </p:tgtEl>
                                      </p:cBhvr>
                                    </p:animEffect>
                                    <p:set>
                                      <p:cBhvr>
                                        <p:cTn id="28"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9" grpId="0" animBg="1"/>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748145" y="1034917"/>
            <a:ext cx="10626437" cy="646331"/>
          </a:xfrm>
          <a:prstGeom prst="rect">
            <a:avLst/>
          </a:prstGeom>
        </p:spPr>
        <p:txBody>
          <a:bodyPr wrap="square">
            <a:spAutoFit/>
          </a:bodyPr>
          <a:lstStyle/>
          <a:p>
            <a:pPr indent="360363" algn="just">
              <a:lnSpc>
                <a:spcPct val="150000"/>
              </a:lnSpc>
            </a:pPr>
            <a:r>
              <a:rPr lang="vi-VN" sz="2400" dirty="0">
                <a:solidFill>
                  <a:srgbClr val="002060"/>
                </a:solidFill>
                <a:cs typeface="Arial" panose="020B0604020202020204" pitchFamily="34" charset="0"/>
              </a:rPr>
              <a:t>T</a:t>
            </a:r>
            <a:r>
              <a:rPr lang="en-US" sz="2400" dirty="0" err="1">
                <a:solidFill>
                  <a:srgbClr val="002060"/>
                </a:solidFill>
                <a:latin typeface="Arial" panose="020B0604020202020204" pitchFamily="34" charset="0"/>
                <a:cs typeface="Arial" panose="020B0604020202020204" pitchFamily="34" charset="0"/>
              </a:rPr>
              <a:t>iếp</a:t>
            </a:r>
            <a:r>
              <a:rPr lang="en-US" sz="2400" dirty="0">
                <a:solidFill>
                  <a:srgbClr val="002060"/>
                </a:solidFill>
                <a:latin typeface="Arial" panose="020B0604020202020204" pitchFamily="34" charset="0"/>
                <a:cs typeface="Arial" panose="020B0604020202020204" pitchFamily="34" charset="0"/>
              </a:rPr>
              <a:t> đến, các con</a:t>
            </a:r>
            <a:r>
              <a:rPr lang="vi-VN" sz="2400" dirty="0">
                <a:solidFill>
                  <a:srgbClr val="002060"/>
                </a:solidFill>
                <a:latin typeface="Arial" panose="020B0604020202020204" pitchFamily="34" charset="0"/>
                <a:cs typeface="Arial" panose="020B0604020202020204" pitchFamily="34" charset="0"/>
              </a:rPr>
              <a:t> </a:t>
            </a:r>
            <a:r>
              <a:rPr lang="vi-VN" sz="2400" dirty="0">
                <a:solidFill>
                  <a:srgbClr val="002060"/>
                </a:solidFill>
                <a:cs typeface="Arial" panose="020B0604020202020204" pitchFamily="34" charset="0"/>
              </a:rPr>
              <a:t>làm gì</a:t>
            </a:r>
            <a:r>
              <a:rPr lang="en-US" sz="2400" dirty="0">
                <a:solidFill>
                  <a:srgbClr val="002060"/>
                </a:solidFill>
                <a:cs typeface="Arial" panose="020B0604020202020204" pitchFamily="34" charset="0"/>
              </a:rPr>
              <a:t> </a:t>
            </a:r>
            <a:r>
              <a:rPr lang="en-US" sz="2400" dirty="0">
                <a:solidFill>
                  <a:srgbClr val="002060"/>
                </a:solidFill>
                <a:latin typeface="Arial" panose="020B0604020202020204" pitchFamily="34" charset="0"/>
                <a:cs typeface="Arial" panose="020B0604020202020204" pitchFamily="34" charset="0"/>
              </a:rPr>
              <a:t>nào</a:t>
            </a:r>
            <a:r>
              <a:rPr lang="en-US" sz="2400" dirty="0">
                <a:solidFill>
                  <a:srgbClr val="002060"/>
                </a:solidFill>
                <a:cs typeface="Arial" panose="020B0604020202020204" pitchFamily="34" charset="0"/>
              </a:rPr>
              <a:t> </a:t>
            </a:r>
            <a:r>
              <a:rPr lang="en-US" sz="2400" dirty="0">
                <a:solidFill>
                  <a:srgbClr val="002060"/>
                </a:solidFill>
                <a:latin typeface="Arial" panose="020B0604020202020204" pitchFamily="34" charset="0"/>
                <a:cs typeface="Arial" panose="020B0604020202020204" pitchFamily="34" charset="0"/>
              </a:rPr>
              <a:t>?</a:t>
            </a:r>
            <a:endParaRPr lang="vi-VN" sz="24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1228700" y="2472614"/>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4920735" y="2505094"/>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Gấp tay áo</a:t>
            </a:r>
          </a:p>
        </p:txBody>
      </p:sp>
      <p:pic>
        <p:nvPicPr>
          <p:cNvPr id="27"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9755" y="2373253"/>
            <a:ext cx="683527" cy="6342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228700" y="4723712"/>
            <a:ext cx="666205" cy="587829"/>
          </a:xfrm>
          <a:prstGeom prst="rect">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4920734" y="4723711"/>
            <a:ext cx="4100347"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Trải thẳng áo ra</a:t>
            </a:r>
          </a:p>
        </p:txBody>
      </p:sp>
      <p:pic>
        <p:nvPicPr>
          <p:cNvPr id="31"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77" y="4830115"/>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Káº¿t quáº£ hÃ¬nh áº£nh cho cartoon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https://scontent.fdad3-2.fna.fbcdn.net/v/t1.15752-9/71399554_660950924638527_4349365985971535872_n.jpg?_nc_cat=104&amp;_nc_oc=AQm3tABKJ4iRACS0Co3GHhmnetPxrER8j4ypEYWgB9dJAENPVoZoqrpCTjrBV98sjr43zjN-P-LCAuelziYu4Aq7&amp;_nc_ht=scontent.fdad3-2.fna&amp;oh=0a5ecacd8dab770829064691f8f47ef0&amp;oe=5E0112CB"/>
          <p:cNvPicPr preferRelativeResize="0">
            <a:picLocks noChangeArrowheads="1"/>
          </p:cNvPicPr>
          <p:nvPr/>
        </p:nvPicPr>
        <p:blipFill rotWithShape="1">
          <a:blip r:embed="rId7" cstate="print">
            <a:extLst>
              <a:ext uri="{28A0092B-C50C-407E-A947-70E740481C1C}">
                <a14:useLocalDpi xmlns:a14="http://schemas.microsoft.com/office/drawing/2010/main" val="0"/>
              </a:ext>
            </a:extLst>
          </a:blip>
          <a:srcRect l="23848" r="24446" b="6278"/>
          <a:stretch/>
        </p:blipFill>
        <p:spPr bwMode="auto">
          <a:xfrm>
            <a:off x="2612727" y="2084328"/>
            <a:ext cx="1890000" cy="136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 name="Picture 4" descr="https://scontent.fdad3-2.fna.fbcdn.net/v/t1.15752-9/71333393_2445375492184298_2898898346917756928_n.jpg?_nc_cat=104&amp;_nc_oc=AQm1wUkxRqKonpTmbYuXYaEl9GToiM3JSGcH3IjWBgcpmZDUJjdTvi8pgSrcCANKMWghnw81X3ugPHZD-fm2UAqr&amp;_nc_ht=scontent.fdad3-2.fna&amp;oh=f3948d7818bddd548f8736c9cc8a7186&amp;oe=5DFA30DF"/>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8259" r="13530"/>
          <a:stretch/>
        </p:blipFill>
        <p:spPr bwMode="auto">
          <a:xfrm>
            <a:off x="2612727" y="4338365"/>
            <a:ext cx="1890951" cy="13648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7876132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9"/>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par>
                                <p:cTn id="14" presetID="9" presetClass="exit" presetSubtype="0" fill="hold" nodeType="withEffect">
                                  <p:stCondLst>
                                    <p:cond delay="0"/>
                                  </p:stCondLst>
                                  <p:childTnLst>
                                    <p:animEffect transition="out" filter="dissolve">
                                      <p:cBhvr>
                                        <p:cTn id="15" dur="500"/>
                                        <p:tgtEl>
                                          <p:spTgt spid="31"/>
                                        </p:tgtEl>
                                      </p:cBhvr>
                                    </p:animEffect>
                                    <p:set>
                                      <p:cBhvr>
                                        <p:cTn id="16" dur="1" fill="hold">
                                          <p:stCondLst>
                                            <p:cond delay="499"/>
                                          </p:stCondLst>
                                        </p:cTn>
                                        <p:tgtEl>
                                          <p:spTgt spid="31"/>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par>
                                <p:cTn id="20" presetID="9" presetClass="exit" presetSubtype="0" fill="hold" nodeType="withEffect">
                                  <p:stCondLst>
                                    <p:cond delay="0"/>
                                  </p:stCondLst>
                                  <p:childTnLst>
                                    <p:animEffect transition="out" filter="dissolv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9" presetClass="exit" presetSubtype="0" fill="hold" grpId="0" nodeType="withEffect">
                                  <p:stCondLst>
                                    <p:cond delay="0"/>
                                  </p:stCondLst>
                                  <p:childTnLst>
                                    <p:animEffect transition="out" filter="dissolve">
                                      <p:cBhvr>
                                        <p:cTn id="24" dur="500"/>
                                        <p:tgtEl>
                                          <p:spTgt spid="29"/>
                                        </p:tgtEl>
                                      </p:cBhvr>
                                    </p:animEffect>
                                    <p:set>
                                      <p:cBhvr>
                                        <p:cTn id="25" dur="1" fill="hold">
                                          <p:stCondLst>
                                            <p:cond delay="499"/>
                                          </p:stCondLst>
                                        </p:cTn>
                                        <p:tgtEl>
                                          <p:spTgt spid="29"/>
                                        </p:tgtEl>
                                        <p:attrNameLst>
                                          <p:attrName>style.visibility</p:attrName>
                                        </p:attrNameLst>
                                      </p:cBhvr>
                                      <p:to>
                                        <p:strVal val="hidden"/>
                                      </p:to>
                                    </p:set>
                                  </p:childTnLst>
                                </p:cTn>
                              </p:par>
                              <p:par>
                                <p:cTn id="26" presetID="9" presetClass="exit" presetSubtype="0" fill="hold" grpId="0" nodeType="withEffect">
                                  <p:stCondLst>
                                    <p:cond delay="0"/>
                                  </p:stCondLst>
                                  <p:childTnLst>
                                    <p:animEffect transition="out" filter="dissolve">
                                      <p:cBhvr>
                                        <p:cTn id="27" dur="500"/>
                                        <p:tgtEl>
                                          <p:spTgt spid="30"/>
                                        </p:tgtEl>
                                      </p:cBhvr>
                                    </p:animEffect>
                                    <p:set>
                                      <p:cBhvr>
                                        <p:cTn id="28"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9"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748145" y="1034917"/>
            <a:ext cx="10626437" cy="577850"/>
          </a:xfrm>
          <a:prstGeom prst="rect">
            <a:avLst/>
          </a:prstGeom>
        </p:spPr>
        <p:txBody>
          <a:bodyPr wrap="square">
            <a:spAutoFit/>
          </a:bodyPr>
          <a:lstStyle/>
          <a:p>
            <a:pPr indent="360363" algn="just">
              <a:lnSpc>
                <a:spcPct val="150000"/>
              </a:lnSpc>
            </a:pPr>
            <a:r>
              <a:rPr lang="en-US" sz="2400" dirty="0">
                <a:solidFill>
                  <a:srgbClr val="002060"/>
                </a:solidFill>
                <a:latin typeface="Arial" panose="020B0604020202020204" pitchFamily="34" charset="0"/>
                <a:cs typeface="Arial" panose="020B0604020202020204" pitchFamily="34" charset="0"/>
              </a:rPr>
              <a:t>Nếu áo ba lỗ, các Con có gấp tay áo không ?</a:t>
            </a:r>
            <a:endParaRPr lang="vi-VN" sz="24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1242554" y="3834438"/>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2537752" y="3866918"/>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Không gấp tay áo</a:t>
            </a:r>
          </a:p>
        </p:txBody>
      </p:sp>
      <p:pic>
        <p:nvPicPr>
          <p:cNvPr id="27"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03609" y="3735077"/>
            <a:ext cx="683527" cy="6342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242554" y="2341897"/>
            <a:ext cx="666205" cy="587829"/>
          </a:xfrm>
          <a:prstGeom prst="rect">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2537752" y="2341896"/>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Có gấp tay áo</a:t>
            </a:r>
          </a:p>
        </p:txBody>
      </p:sp>
      <p:pic>
        <p:nvPicPr>
          <p:cNvPr id="31"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84131" y="2448300"/>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Káº¿t quáº£ hÃ¬nh áº£nh cho cartoon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96669" y="1254079"/>
            <a:ext cx="1531983" cy="2054250"/>
          </a:xfrm>
          <a:prstGeom prst="rect">
            <a:avLst/>
          </a:prstGeom>
        </p:spPr>
      </p:pic>
    </p:spTree>
    <p:extLst>
      <p:ext uri="{BB962C8B-B14F-4D97-AF65-F5344CB8AC3E}">
        <p14:creationId xmlns:p14="http://schemas.microsoft.com/office/powerpoint/2010/main" val="25918158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9"/>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par>
                                <p:cTn id="14" presetID="9" presetClass="exit" presetSubtype="0" fill="hold" nodeType="withEffect">
                                  <p:stCondLst>
                                    <p:cond delay="0"/>
                                  </p:stCondLst>
                                  <p:childTnLst>
                                    <p:animEffect transition="out" filter="dissolve">
                                      <p:cBhvr>
                                        <p:cTn id="15" dur="500"/>
                                        <p:tgtEl>
                                          <p:spTgt spid="31"/>
                                        </p:tgtEl>
                                      </p:cBhvr>
                                    </p:animEffect>
                                    <p:set>
                                      <p:cBhvr>
                                        <p:cTn id="16" dur="1" fill="hold">
                                          <p:stCondLst>
                                            <p:cond delay="499"/>
                                          </p:stCondLst>
                                        </p:cTn>
                                        <p:tgtEl>
                                          <p:spTgt spid="31"/>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par>
                                <p:cTn id="20" presetID="9" presetClass="exit" presetSubtype="0" fill="hold" grpId="0" nodeType="withEffect">
                                  <p:stCondLst>
                                    <p:cond delay="0"/>
                                  </p:stCondLst>
                                  <p:childTnLst>
                                    <p:animEffect transition="out" filter="dissolve">
                                      <p:cBhvr>
                                        <p:cTn id="21" dur="500"/>
                                        <p:tgtEl>
                                          <p:spTgt spid="29"/>
                                        </p:tgtEl>
                                      </p:cBhvr>
                                    </p:animEffect>
                                    <p:set>
                                      <p:cBhvr>
                                        <p:cTn id="22" dur="1" fill="hold">
                                          <p:stCondLst>
                                            <p:cond delay="499"/>
                                          </p:stCondLst>
                                        </p:cTn>
                                        <p:tgtEl>
                                          <p:spTgt spid="29"/>
                                        </p:tgtEl>
                                        <p:attrNameLst>
                                          <p:attrName>style.visibility</p:attrName>
                                        </p:attrNameLst>
                                      </p:cBhvr>
                                      <p:to>
                                        <p:strVal val="hidden"/>
                                      </p:to>
                                    </p:set>
                                  </p:childTnLst>
                                </p:cTn>
                              </p:par>
                              <p:par>
                                <p:cTn id="23" presetID="9" presetClass="exit" presetSubtype="0" fill="hold" grpId="0" nodeType="withEffect">
                                  <p:stCondLst>
                                    <p:cond delay="0"/>
                                  </p:stCondLst>
                                  <p:childTnLst>
                                    <p:animEffect transition="out" filter="dissolve">
                                      <p:cBhvr>
                                        <p:cTn id="24" dur="500"/>
                                        <p:tgtEl>
                                          <p:spTgt spid="30"/>
                                        </p:tgtEl>
                                      </p:cBhvr>
                                    </p:animEffect>
                                    <p:set>
                                      <p:cBhvr>
                                        <p:cTn id="25"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9" grpId="0" animBg="1"/>
      <p:bldP spid="3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748145" y="1034917"/>
            <a:ext cx="10626437" cy="646331"/>
          </a:xfrm>
          <a:prstGeom prst="rect">
            <a:avLst/>
          </a:prstGeom>
        </p:spPr>
        <p:txBody>
          <a:bodyPr wrap="square">
            <a:spAutoFit/>
          </a:bodyPr>
          <a:lstStyle/>
          <a:p>
            <a:pPr indent="360363" algn="just">
              <a:lnSpc>
                <a:spcPct val="150000"/>
              </a:lnSpc>
            </a:pPr>
            <a:r>
              <a:rPr lang="vi-VN" sz="2400" dirty="0">
                <a:solidFill>
                  <a:srgbClr val="002060"/>
                </a:solidFill>
                <a:cs typeface="Arial" panose="020B0604020202020204" pitchFamily="34" charset="0"/>
              </a:rPr>
              <a:t>T</a:t>
            </a:r>
            <a:r>
              <a:rPr lang="en-US" sz="2400" dirty="0" err="1">
                <a:solidFill>
                  <a:srgbClr val="002060"/>
                </a:solidFill>
                <a:latin typeface="Arial" panose="020B0604020202020204" pitchFamily="34" charset="0"/>
                <a:cs typeface="Arial" panose="020B0604020202020204" pitchFamily="34" charset="0"/>
              </a:rPr>
              <a:t>iếp</a:t>
            </a:r>
            <a:r>
              <a:rPr lang="en-US" sz="2400" dirty="0">
                <a:solidFill>
                  <a:srgbClr val="002060"/>
                </a:solidFill>
                <a:latin typeface="Arial" panose="020B0604020202020204" pitchFamily="34" charset="0"/>
                <a:cs typeface="Arial" panose="020B0604020202020204" pitchFamily="34" charset="0"/>
              </a:rPr>
              <a:t> đến, các con</a:t>
            </a:r>
            <a:r>
              <a:rPr lang="vi-VN" sz="2400" dirty="0">
                <a:solidFill>
                  <a:srgbClr val="002060"/>
                </a:solidFill>
                <a:latin typeface="Arial" panose="020B0604020202020204" pitchFamily="34" charset="0"/>
                <a:cs typeface="Arial" panose="020B0604020202020204" pitchFamily="34" charset="0"/>
              </a:rPr>
              <a:t> </a:t>
            </a:r>
            <a:r>
              <a:rPr lang="vi-VN" sz="2400" dirty="0">
                <a:solidFill>
                  <a:srgbClr val="002060"/>
                </a:solidFill>
                <a:cs typeface="Arial" panose="020B0604020202020204" pitchFamily="34" charset="0"/>
              </a:rPr>
              <a:t>làm gì</a:t>
            </a:r>
            <a:r>
              <a:rPr lang="en-US" sz="2400" dirty="0">
                <a:solidFill>
                  <a:srgbClr val="002060"/>
                </a:solidFill>
                <a:cs typeface="Arial" panose="020B0604020202020204" pitchFamily="34" charset="0"/>
              </a:rPr>
              <a:t> </a:t>
            </a:r>
            <a:r>
              <a:rPr lang="en-US" sz="2400" dirty="0">
                <a:solidFill>
                  <a:srgbClr val="002060"/>
                </a:solidFill>
                <a:latin typeface="Arial" panose="020B0604020202020204" pitchFamily="34" charset="0"/>
                <a:cs typeface="Arial" panose="020B0604020202020204" pitchFamily="34" charset="0"/>
              </a:rPr>
              <a:t>tiếp theo</a:t>
            </a:r>
            <a:r>
              <a:rPr lang="en-US" sz="2400" dirty="0">
                <a:solidFill>
                  <a:srgbClr val="002060"/>
                </a:solidFill>
                <a:cs typeface="Arial" panose="020B0604020202020204" pitchFamily="34" charset="0"/>
              </a:rPr>
              <a:t> </a:t>
            </a:r>
            <a:r>
              <a:rPr lang="en-US" sz="2400" dirty="0">
                <a:solidFill>
                  <a:srgbClr val="002060"/>
                </a:solidFill>
                <a:latin typeface="Arial" panose="020B0604020202020204" pitchFamily="34" charset="0"/>
                <a:cs typeface="Arial" panose="020B0604020202020204" pitchFamily="34" charset="0"/>
              </a:rPr>
              <a:t>nào</a:t>
            </a:r>
            <a:r>
              <a:rPr lang="en-US" sz="2400" dirty="0">
                <a:solidFill>
                  <a:srgbClr val="002060"/>
                </a:solidFill>
                <a:cs typeface="Arial" panose="020B0604020202020204" pitchFamily="34" charset="0"/>
              </a:rPr>
              <a:t> </a:t>
            </a:r>
            <a:r>
              <a:rPr lang="en-US" sz="2400" dirty="0">
                <a:solidFill>
                  <a:srgbClr val="002060"/>
                </a:solidFill>
                <a:latin typeface="Arial" panose="020B0604020202020204" pitchFamily="34" charset="0"/>
                <a:cs typeface="Arial" panose="020B0604020202020204" pitchFamily="34" charset="0"/>
              </a:rPr>
              <a:t>?</a:t>
            </a:r>
            <a:endParaRPr lang="vi-VN" sz="24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1228700" y="2472614"/>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4920734" y="2505094"/>
            <a:ext cx="5137665"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Gấp áo đến hết phần thừa của áo</a:t>
            </a:r>
          </a:p>
        </p:txBody>
      </p:sp>
      <p:pic>
        <p:nvPicPr>
          <p:cNvPr id="27"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9755" y="2373253"/>
            <a:ext cx="683527" cy="6342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228700" y="4723712"/>
            <a:ext cx="666205" cy="587829"/>
          </a:xfrm>
          <a:prstGeom prst="rect">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4920734" y="4723711"/>
            <a:ext cx="4100347"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Gấp tay áo</a:t>
            </a:r>
          </a:p>
        </p:txBody>
      </p:sp>
      <p:pic>
        <p:nvPicPr>
          <p:cNvPr id="31"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77" y="4830115"/>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Káº¿t quáº£ hÃ¬nh áº£nh cho cartoon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https://scontent.fdad3-2.fna.fbcdn.net/v/t1.15752-9/71399554_660950924638527_4349365985971535872_n.jpg?_nc_cat=104&amp;_nc_oc=AQm3tABKJ4iRACS0Co3GHhmnetPxrER8j4ypEYWgB9dJAENPVoZoqrpCTjrBV98sjr43zjN-P-LCAuelziYu4Aq7&amp;_nc_ht=scontent.fdad3-2.fna&amp;oh=0a5ecacd8dab770829064691f8f47ef0&amp;oe=5E0112CB"/>
          <p:cNvPicPr preferRelativeResize="0">
            <a:picLocks noChangeArrowheads="1"/>
          </p:cNvPicPr>
          <p:nvPr/>
        </p:nvPicPr>
        <p:blipFill rotWithShape="1">
          <a:blip r:embed="rId7" cstate="print">
            <a:extLst>
              <a:ext uri="{28A0092B-C50C-407E-A947-70E740481C1C}">
                <a14:useLocalDpi xmlns:a14="http://schemas.microsoft.com/office/drawing/2010/main" val="0"/>
              </a:ext>
            </a:extLst>
          </a:blip>
          <a:srcRect l="23848" r="24446" b="6278"/>
          <a:stretch/>
        </p:blipFill>
        <p:spPr bwMode="auto">
          <a:xfrm>
            <a:off x="2462819" y="4291550"/>
            <a:ext cx="1890000" cy="136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1508" name="Picture 4" descr="https://scontent.fdad3-1.fna.fbcdn.net/v/t1.15752-9/71874467_771983409924186_3961204906391502848_n.jpg?_nc_cat=102&amp;_nc_oc=AQnlPya1avd98i6QqLcunYpDH6B2wViXiZiWTYTUklXHLxA_s-GPJL1hfsx3Bo_fFnw4xpEAw5LBT1QOiZQsNoHT&amp;_nc_ht=scontent.fdad3-1.fna&amp;oh=a6825e5be4b8a422c4af7ced88722188&amp;oe=5DFE29ED"/>
          <p:cNvPicPr preferRelativeResize="0">
            <a:picLocks noChangeArrowheads="1"/>
          </p:cNvPicPr>
          <p:nvPr/>
        </p:nvPicPr>
        <p:blipFill rotWithShape="1">
          <a:blip r:embed="rId8" cstate="print">
            <a:extLst>
              <a:ext uri="{28A0092B-C50C-407E-A947-70E740481C1C}">
                <a14:useLocalDpi xmlns:a14="http://schemas.microsoft.com/office/drawing/2010/main" val="0"/>
              </a:ext>
            </a:extLst>
          </a:blip>
          <a:srcRect l="6073" r="10397" b="14899"/>
          <a:stretch/>
        </p:blipFill>
        <p:spPr bwMode="auto">
          <a:xfrm>
            <a:off x="2502008" y="2116977"/>
            <a:ext cx="1890000" cy="136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0549734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9"/>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par>
                                <p:cTn id="14" presetID="9" presetClass="exit" presetSubtype="0" fill="hold" nodeType="withEffect">
                                  <p:stCondLst>
                                    <p:cond delay="0"/>
                                  </p:stCondLst>
                                  <p:childTnLst>
                                    <p:animEffect transition="out" filter="dissolve">
                                      <p:cBhvr>
                                        <p:cTn id="15" dur="500"/>
                                        <p:tgtEl>
                                          <p:spTgt spid="31"/>
                                        </p:tgtEl>
                                      </p:cBhvr>
                                    </p:animEffect>
                                    <p:set>
                                      <p:cBhvr>
                                        <p:cTn id="16" dur="1" fill="hold">
                                          <p:stCondLst>
                                            <p:cond delay="499"/>
                                          </p:stCondLst>
                                        </p:cTn>
                                        <p:tgtEl>
                                          <p:spTgt spid="31"/>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par>
                                <p:cTn id="20" presetID="9" presetClass="exit" presetSubtype="0" fill="hold" nodeType="withEffect">
                                  <p:stCondLst>
                                    <p:cond delay="0"/>
                                  </p:stCondLst>
                                  <p:childTnLst>
                                    <p:animEffect transition="out" filter="dissolve">
                                      <p:cBhvr>
                                        <p:cTn id="21" dur="500"/>
                                        <p:tgtEl>
                                          <p:spTgt spid="14"/>
                                        </p:tgtEl>
                                      </p:cBhvr>
                                    </p:animEffect>
                                    <p:set>
                                      <p:cBhvr>
                                        <p:cTn id="22" dur="1" fill="hold">
                                          <p:stCondLst>
                                            <p:cond delay="499"/>
                                          </p:stCondLst>
                                        </p:cTn>
                                        <p:tgtEl>
                                          <p:spTgt spid="14"/>
                                        </p:tgtEl>
                                        <p:attrNameLst>
                                          <p:attrName>style.visibility</p:attrName>
                                        </p:attrNameLst>
                                      </p:cBhvr>
                                      <p:to>
                                        <p:strVal val="hidden"/>
                                      </p:to>
                                    </p:set>
                                  </p:childTnLst>
                                </p:cTn>
                              </p:par>
                              <p:par>
                                <p:cTn id="23" presetID="9" presetClass="exit" presetSubtype="0" fill="hold" grpId="0" nodeType="withEffect">
                                  <p:stCondLst>
                                    <p:cond delay="0"/>
                                  </p:stCondLst>
                                  <p:childTnLst>
                                    <p:animEffect transition="out" filter="dissolve">
                                      <p:cBhvr>
                                        <p:cTn id="24" dur="500"/>
                                        <p:tgtEl>
                                          <p:spTgt spid="29"/>
                                        </p:tgtEl>
                                      </p:cBhvr>
                                    </p:animEffect>
                                    <p:set>
                                      <p:cBhvr>
                                        <p:cTn id="25" dur="1" fill="hold">
                                          <p:stCondLst>
                                            <p:cond delay="499"/>
                                          </p:stCondLst>
                                        </p:cTn>
                                        <p:tgtEl>
                                          <p:spTgt spid="29"/>
                                        </p:tgtEl>
                                        <p:attrNameLst>
                                          <p:attrName>style.visibility</p:attrName>
                                        </p:attrNameLst>
                                      </p:cBhvr>
                                      <p:to>
                                        <p:strVal val="hidden"/>
                                      </p:to>
                                    </p:set>
                                  </p:childTnLst>
                                </p:cTn>
                              </p:par>
                              <p:par>
                                <p:cTn id="26" presetID="9" presetClass="exit" presetSubtype="0" fill="hold" grpId="0" nodeType="withEffect">
                                  <p:stCondLst>
                                    <p:cond delay="0"/>
                                  </p:stCondLst>
                                  <p:childTnLst>
                                    <p:animEffect transition="out" filter="dissolve">
                                      <p:cBhvr>
                                        <p:cTn id="27" dur="500"/>
                                        <p:tgtEl>
                                          <p:spTgt spid="30"/>
                                        </p:tgtEl>
                                      </p:cBhvr>
                                    </p:animEffect>
                                    <p:set>
                                      <p:cBhvr>
                                        <p:cTn id="28"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9" grpId="0" animBg="1"/>
      <p:bldP spid="3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748145" y="1034917"/>
            <a:ext cx="10626437" cy="646331"/>
          </a:xfrm>
          <a:prstGeom prst="rect">
            <a:avLst/>
          </a:prstGeom>
        </p:spPr>
        <p:txBody>
          <a:bodyPr wrap="square">
            <a:spAutoFit/>
          </a:bodyPr>
          <a:lstStyle/>
          <a:p>
            <a:pPr indent="360363" algn="just">
              <a:lnSpc>
                <a:spcPct val="150000"/>
              </a:lnSpc>
            </a:pPr>
            <a:r>
              <a:rPr lang="en-US" sz="2400" dirty="0">
                <a:solidFill>
                  <a:srgbClr val="002060"/>
                </a:solidFill>
                <a:latin typeface="Arial" panose="020B0604020202020204" pitchFamily="34" charset="0"/>
                <a:cs typeface="Arial" panose="020B0604020202020204" pitchFamily="34" charset="0"/>
              </a:rPr>
              <a:t>Cuối cùng, các con</a:t>
            </a:r>
            <a:r>
              <a:rPr lang="vi-VN" sz="2400" dirty="0">
                <a:solidFill>
                  <a:srgbClr val="002060"/>
                </a:solidFill>
                <a:latin typeface="Arial" panose="020B0604020202020204" pitchFamily="34" charset="0"/>
                <a:cs typeface="Arial" panose="020B0604020202020204" pitchFamily="34" charset="0"/>
              </a:rPr>
              <a:t> </a:t>
            </a:r>
            <a:r>
              <a:rPr lang="vi-VN" sz="2400" dirty="0">
                <a:solidFill>
                  <a:srgbClr val="002060"/>
                </a:solidFill>
                <a:cs typeface="Arial" panose="020B0604020202020204" pitchFamily="34" charset="0"/>
              </a:rPr>
              <a:t>làm gì</a:t>
            </a:r>
            <a:r>
              <a:rPr lang="en-US" sz="2400" dirty="0">
                <a:solidFill>
                  <a:srgbClr val="002060"/>
                </a:solidFill>
                <a:cs typeface="Arial" panose="020B0604020202020204" pitchFamily="34" charset="0"/>
              </a:rPr>
              <a:t> </a:t>
            </a:r>
            <a:r>
              <a:rPr lang="en-US" sz="2400" dirty="0">
                <a:solidFill>
                  <a:srgbClr val="002060"/>
                </a:solidFill>
                <a:latin typeface="Arial" panose="020B0604020202020204" pitchFamily="34" charset="0"/>
                <a:cs typeface="Arial" panose="020B0604020202020204" pitchFamily="34" charset="0"/>
              </a:rPr>
              <a:t>nào</a:t>
            </a:r>
            <a:r>
              <a:rPr lang="en-US" sz="2400" dirty="0">
                <a:solidFill>
                  <a:srgbClr val="002060"/>
                </a:solidFill>
                <a:cs typeface="Arial" panose="020B0604020202020204" pitchFamily="34" charset="0"/>
              </a:rPr>
              <a:t> </a:t>
            </a:r>
            <a:r>
              <a:rPr lang="en-US" sz="2400" dirty="0">
                <a:solidFill>
                  <a:srgbClr val="002060"/>
                </a:solidFill>
                <a:latin typeface="Arial" panose="020B0604020202020204" pitchFamily="34" charset="0"/>
                <a:cs typeface="Arial" panose="020B0604020202020204" pitchFamily="34" charset="0"/>
              </a:rPr>
              <a:t>?</a:t>
            </a:r>
            <a:endParaRPr lang="vi-VN" sz="24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1228700" y="4546791"/>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4920735" y="4579271"/>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Quay dọc, gấp đôi lại</a:t>
            </a:r>
          </a:p>
        </p:txBody>
      </p:sp>
      <p:pic>
        <p:nvPicPr>
          <p:cNvPr id="27"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9755" y="4447430"/>
            <a:ext cx="683527" cy="6342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228700" y="2217373"/>
            <a:ext cx="666205" cy="587829"/>
          </a:xfrm>
          <a:prstGeom prst="rect">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4920734" y="2217372"/>
            <a:ext cx="4100347"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Gấp hết phần thừa của áo</a:t>
            </a:r>
          </a:p>
        </p:txBody>
      </p:sp>
      <p:pic>
        <p:nvPicPr>
          <p:cNvPr id="31"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77" y="2323776"/>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Káº¿t quáº£ hÃ¬nh áº£nh cho cartoon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https://scontent.fdad3-2.fna.fbcdn.net/v/t1.15752-9/71149934_2474990125913311_5670937911260872704_n.jpg?_nc_cat=104&amp;_nc_oc=AQkhO9DprsGZiu-LVEM7PvA619Dofp4WaPfKLAFQlonP6rGWH4KYfl1r619t2dbtW7iHJs6ExC6bFIseqDyE07RB&amp;_nc_ht=scontent.fdad3-2.fna&amp;oh=466edef12c95f401d6e973af9eae7dfe&amp;oe=5DFEA131"/>
          <p:cNvPicPr preferRelativeResize="0">
            <a:picLocks noChangeArrowheads="1"/>
          </p:cNvPicPr>
          <p:nvPr/>
        </p:nvPicPr>
        <p:blipFill rotWithShape="1">
          <a:blip r:embed="rId7" cstate="print">
            <a:extLst>
              <a:ext uri="{28A0092B-C50C-407E-A947-70E740481C1C}">
                <a14:useLocalDpi xmlns:a14="http://schemas.microsoft.com/office/drawing/2010/main" val="0"/>
              </a:ext>
            </a:extLst>
          </a:blip>
          <a:srcRect l="12528" r="7305" b="16725"/>
          <a:stretch/>
        </p:blipFill>
        <p:spPr bwMode="auto">
          <a:xfrm>
            <a:off x="2547597" y="4190985"/>
            <a:ext cx="1890000" cy="136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 name="Picture 4" descr="https://scontent.fdad3-1.fna.fbcdn.net/v/t1.15752-9/71874467_771983409924186_3961204906391502848_n.jpg?_nc_cat=102&amp;_nc_oc=AQnlPya1avd98i6QqLcunYpDH6B2wViXiZiWTYTUklXHLxA_s-GPJL1hfsx3Bo_fFnw4xpEAw5LBT1QOiZQsNoHT&amp;_nc_ht=scontent.fdad3-1.fna&amp;oh=a6825e5be4b8a422c4af7ced88722188&amp;oe=5DFE29ED"/>
          <p:cNvPicPr preferRelativeResize="0">
            <a:picLocks noChangeArrowheads="1"/>
          </p:cNvPicPr>
          <p:nvPr/>
        </p:nvPicPr>
        <p:blipFill rotWithShape="1">
          <a:blip r:embed="rId8" cstate="print">
            <a:extLst>
              <a:ext uri="{28A0092B-C50C-407E-A947-70E740481C1C}">
                <a14:useLocalDpi xmlns:a14="http://schemas.microsoft.com/office/drawing/2010/main" val="0"/>
              </a:ext>
            </a:extLst>
          </a:blip>
          <a:srcRect l="6073" r="10397" b="14899"/>
          <a:stretch/>
        </p:blipFill>
        <p:spPr bwMode="auto">
          <a:xfrm>
            <a:off x="2547597" y="1897603"/>
            <a:ext cx="1890000" cy="136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1203090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9"/>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par>
                                <p:cTn id="14" presetID="9" presetClass="exit" presetSubtype="0" fill="hold" nodeType="withEffect">
                                  <p:stCondLst>
                                    <p:cond delay="0"/>
                                  </p:stCondLst>
                                  <p:childTnLst>
                                    <p:animEffect transition="out" filter="dissolve">
                                      <p:cBhvr>
                                        <p:cTn id="15" dur="500"/>
                                        <p:tgtEl>
                                          <p:spTgt spid="31"/>
                                        </p:tgtEl>
                                      </p:cBhvr>
                                    </p:animEffect>
                                    <p:set>
                                      <p:cBhvr>
                                        <p:cTn id="16" dur="1" fill="hold">
                                          <p:stCondLst>
                                            <p:cond delay="499"/>
                                          </p:stCondLst>
                                        </p:cTn>
                                        <p:tgtEl>
                                          <p:spTgt spid="31"/>
                                        </p:tgtEl>
                                        <p:attrNameLst>
                                          <p:attrName>style.visibility</p:attrName>
                                        </p:attrNameLst>
                                      </p:cBhvr>
                                      <p:to>
                                        <p:strVal val="hidden"/>
                                      </p:to>
                                    </p:set>
                                  </p:childTnLst>
                                </p:cTn>
                              </p:par>
                              <p:par>
                                <p:cTn id="17" presetID="9" presetClass="exit" presetSubtype="0" fill="hold" nodeType="withEffect">
                                  <p:stCondLst>
                                    <p:cond delay="0"/>
                                  </p:stCondLst>
                                  <p:childTnLst>
                                    <p:animEffect transition="out" filter="dissolve">
                                      <p:cBhvr>
                                        <p:cTn id="18" dur="500"/>
                                        <p:tgtEl>
                                          <p:spTgt spid="17"/>
                                        </p:tgtEl>
                                      </p:cBhvr>
                                    </p:animEffect>
                                    <p:set>
                                      <p:cBhvr>
                                        <p:cTn id="19" dur="1" fill="hold">
                                          <p:stCondLst>
                                            <p:cond delay="499"/>
                                          </p:stCondLst>
                                        </p:cTn>
                                        <p:tgtEl>
                                          <p:spTgt spid="17"/>
                                        </p:tgtEl>
                                        <p:attrNameLst>
                                          <p:attrName>style.visibility</p:attrName>
                                        </p:attrNameLst>
                                      </p:cBhvr>
                                      <p:to>
                                        <p:strVal val="hidden"/>
                                      </p:to>
                                    </p:set>
                                  </p:childTnLst>
                                </p:cTn>
                              </p:par>
                              <p:par>
                                <p:cTn id="20" presetID="10" presetClass="entr" presetSubtype="0" fill="hold"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par>
                                <p:cTn id="23" presetID="9" presetClass="exit" presetSubtype="0" fill="hold" grpId="0" nodeType="withEffect">
                                  <p:stCondLst>
                                    <p:cond delay="0"/>
                                  </p:stCondLst>
                                  <p:childTnLst>
                                    <p:animEffect transition="out" filter="dissolve">
                                      <p:cBhvr>
                                        <p:cTn id="24" dur="500"/>
                                        <p:tgtEl>
                                          <p:spTgt spid="29"/>
                                        </p:tgtEl>
                                      </p:cBhvr>
                                    </p:animEffect>
                                    <p:set>
                                      <p:cBhvr>
                                        <p:cTn id="25" dur="1" fill="hold">
                                          <p:stCondLst>
                                            <p:cond delay="499"/>
                                          </p:stCondLst>
                                        </p:cTn>
                                        <p:tgtEl>
                                          <p:spTgt spid="29"/>
                                        </p:tgtEl>
                                        <p:attrNameLst>
                                          <p:attrName>style.visibility</p:attrName>
                                        </p:attrNameLst>
                                      </p:cBhvr>
                                      <p:to>
                                        <p:strVal val="hidden"/>
                                      </p:to>
                                    </p:set>
                                  </p:childTnLst>
                                </p:cTn>
                              </p:par>
                              <p:par>
                                <p:cTn id="26" presetID="9" presetClass="exit" presetSubtype="0" fill="hold" grpId="0" nodeType="withEffect">
                                  <p:stCondLst>
                                    <p:cond delay="0"/>
                                  </p:stCondLst>
                                  <p:childTnLst>
                                    <p:animEffect transition="out" filter="dissolve">
                                      <p:cBhvr>
                                        <p:cTn id="27" dur="500"/>
                                        <p:tgtEl>
                                          <p:spTgt spid="30"/>
                                        </p:tgtEl>
                                      </p:cBhvr>
                                    </p:animEffect>
                                    <p:set>
                                      <p:cBhvr>
                                        <p:cTn id="28"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9" grpId="0" animBg="1"/>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p:cNvSpPr/>
          <p:nvPr/>
        </p:nvSpPr>
        <p:spPr>
          <a:xfrm>
            <a:off x="429490" y="1281546"/>
            <a:ext cx="11097491" cy="577850"/>
          </a:xfrm>
          <a:prstGeom prst="rect">
            <a:avLst/>
          </a:prstGeom>
        </p:spPr>
        <p:txBody>
          <a:bodyPr wrap="square">
            <a:spAutoFit/>
          </a:bodyPr>
          <a:lstStyle/>
          <a:p>
            <a:pPr indent="539750">
              <a:lnSpc>
                <a:spcPct val="150000"/>
              </a:lnSpc>
            </a:pPr>
            <a:r>
              <a:rPr lang="en-US" sz="2400" dirty="0">
                <a:solidFill>
                  <a:schemeClr val="accent6">
                    <a:lumMod val="50000"/>
                  </a:schemeClr>
                </a:solidFill>
                <a:latin typeface="Arial" panose="020B0604020202020204" pitchFamily="34" charset="0"/>
                <a:cs typeface="Arial" panose="020B0604020202020204" pitchFamily="34" charset="0"/>
              </a:rPr>
              <a:t>Các con xem đây là quần gì nhé ?</a:t>
            </a:r>
          </a:p>
        </p:txBody>
      </p:sp>
      <p:pic>
        <p:nvPicPr>
          <p:cNvPr id="17410" name="Picture 2" descr="Káº¿t quáº£ hÃ¬nh áº£nh cho trousers children"/>
          <p:cNvPicPr>
            <a:picLocks noChangeAspect="1" noChangeArrowheads="1"/>
          </p:cNvPicPr>
          <p:nvPr/>
        </p:nvPicPr>
        <p:blipFill rotWithShape="1">
          <a:blip r:embed="rId2">
            <a:extLst>
              <a:ext uri="{28A0092B-C50C-407E-A947-70E740481C1C}">
                <a14:useLocalDpi xmlns:a14="http://schemas.microsoft.com/office/drawing/2010/main" val="0"/>
              </a:ext>
            </a:extLst>
          </a:blip>
          <a:srcRect l="21715" t="9384" r="21448" b="7775"/>
          <a:stretch/>
        </p:blipFill>
        <p:spPr bwMode="auto">
          <a:xfrm>
            <a:off x="1569523" y="2069957"/>
            <a:ext cx="2683163" cy="3910836"/>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HÃ¬nh áº£nh cÃ³ liÃªn qu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7030" y="2069957"/>
            <a:ext cx="2800741" cy="2800741"/>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descr="Káº¿t quáº£ hÃ¬nh áº£nh cho short skirt childr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5741" y="2133002"/>
            <a:ext cx="2748715" cy="2748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20447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p:cNvSpPr/>
          <p:nvPr/>
        </p:nvSpPr>
        <p:spPr>
          <a:xfrm>
            <a:off x="429490" y="1281546"/>
            <a:ext cx="11097491" cy="577850"/>
          </a:xfrm>
          <a:prstGeom prst="rect">
            <a:avLst/>
          </a:prstGeom>
        </p:spPr>
        <p:txBody>
          <a:bodyPr wrap="square">
            <a:spAutoFit/>
          </a:bodyPr>
          <a:lstStyle/>
          <a:p>
            <a:pPr indent="539750">
              <a:lnSpc>
                <a:spcPct val="150000"/>
              </a:lnSpc>
            </a:pPr>
            <a:r>
              <a:rPr lang="en-US" sz="2400" dirty="0">
                <a:solidFill>
                  <a:schemeClr val="accent6">
                    <a:lumMod val="50000"/>
                  </a:schemeClr>
                </a:solidFill>
                <a:latin typeface="Arial" panose="020B0604020202020204" pitchFamily="34" charset="0"/>
                <a:cs typeface="Arial" panose="020B0604020202020204" pitchFamily="34" charset="0"/>
              </a:rPr>
              <a:t>Các con xem đây là quần gì nhé ?</a:t>
            </a:r>
          </a:p>
        </p:txBody>
      </p:sp>
      <p:pic>
        <p:nvPicPr>
          <p:cNvPr id="17412" name="Picture 4" descr="HÃ¬nh áº£nh cÃ³ liÃ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6116" y="2254251"/>
            <a:ext cx="3468398" cy="3468398"/>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p:cNvCxnSpPr/>
          <p:nvPr/>
        </p:nvCxnSpPr>
        <p:spPr>
          <a:xfrm flipH="1">
            <a:off x="6940633" y="2329420"/>
            <a:ext cx="1358734" cy="305109"/>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8441166" y="1955347"/>
            <a:ext cx="2088861" cy="748146"/>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Lưng quần</a:t>
            </a:r>
          </a:p>
        </p:txBody>
      </p:sp>
      <p:sp>
        <p:nvSpPr>
          <p:cNvPr id="13" name="Rounded Rectangle 12"/>
          <p:cNvSpPr/>
          <p:nvPr/>
        </p:nvSpPr>
        <p:spPr>
          <a:xfrm>
            <a:off x="748594" y="4987997"/>
            <a:ext cx="2088861" cy="748146"/>
          </a:xfrm>
          <a:prstGeom prst="roundRect">
            <a:avLst/>
          </a:prstGeom>
          <a:solidFill>
            <a:srgbClr val="00B0F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Ống quần</a:t>
            </a:r>
          </a:p>
        </p:txBody>
      </p:sp>
      <p:cxnSp>
        <p:nvCxnSpPr>
          <p:cNvPr id="14" name="Straight Arrow Connector 13"/>
          <p:cNvCxnSpPr/>
          <p:nvPr/>
        </p:nvCxnSpPr>
        <p:spPr>
          <a:xfrm flipV="1">
            <a:off x="3048000" y="4565032"/>
            <a:ext cx="1384278" cy="660111"/>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4333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Káº¿t quáº£ hÃ¬nh áº£nh cho clothes cartoon 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05456" y="3606508"/>
            <a:ext cx="2660072" cy="3071383"/>
          </a:xfrm>
          <a:prstGeom prst="rect">
            <a:avLst/>
          </a:prstGeom>
          <a:noFill/>
          <a:extLst>
            <a:ext uri="{909E8E84-426E-40DD-AFC4-6F175D3DCCD1}">
              <a14:hiddenFill xmlns:a14="http://schemas.microsoft.com/office/drawing/2010/main">
                <a:solidFill>
                  <a:srgbClr val="FFFFFF"/>
                </a:solidFill>
              </a14:hiddenFill>
            </a:ext>
          </a:extLst>
        </p:spPr>
      </p:pic>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p:cNvSpPr/>
          <p:nvPr/>
        </p:nvSpPr>
        <p:spPr>
          <a:xfrm>
            <a:off x="429490" y="1281546"/>
            <a:ext cx="11097491" cy="2308324"/>
          </a:xfrm>
          <a:prstGeom prst="rect">
            <a:avLst/>
          </a:prstGeom>
        </p:spPr>
        <p:txBody>
          <a:bodyPr wrap="square">
            <a:spAutoFit/>
          </a:bodyPr>
          <a:lstStyle/>
          <a:p>
            <a:pPr indent="539750">
              <a:lnSpc>
                <a:spcPct val="200000"/>
              </a:lnSpc>
            </a:pPr>
            <a:r>
              <a:rPr lang="en-US" sz="2400" b="1" dirty="0">
                <a:solidFill>
                  <a:srgbClr val="C00000"/>
                </a:solidFill>
                <a:latin typeface="Arial" panose="020B0604020202020204" pitchFamily="34" charset="0"/>
                <a:cs typeface="Arial" panose="020B0604020202020204" pitchFamily="34" charset="0"/>
              </a:rPr>
              <a:t>1. Hoạt động mở đầu</a:t>
            </a:r>
          </a:p>
          <a:p>
            <a:pPr indent="539750">
              <a:lnSpc>
                <a:spcPct val="200000"/>
              </a:lnSpc>
            </a:pPr>
            <a:r>
              <a:rPr lang="vi-VN" sz="2400" dirty="0">
                <a:solidFill>
                  <a:schemeClr val="accent6">
                    <a:lumMod val="50000"/>
                  </a:schemeClr>
                </a:solidFill>
                <a:cs typeface="Arial" panose="020B0604020202020204" pitchFamily="34" charset="0"/>
              </a:rPr>
              <a:t>Cô có đoạn phim</a:t>
            </a:r>
            <a:r>
              <a:rPr lang="en-US" sz="2400" dirty="0">
                <a:solidFill>
                  <a:schemeClr val="accent6">
                    <a:lumMod val="50000"/>
                  </a:schemeClr>
                </a:solidFill>
                <a:cs typeface="Arial" panose="020B0604020202020204" pitchFamily="34" charset="0"/>
              </a:rPr>
              <a:t> </a:t>
            </a:r>
            <a:r>
              <a:rPr lang="en-US" sz="2400" dirty="0">
                <a:solidFill>
                  <a:schemeClr val="accent6">
                    <a:lumMod val="50000"/>
                  </a:schemeClr>
                </a:solidFill>
                <a:latin typeface="Arial" panose="020B0604020202020204" pitchFamily="34" charset="0"/>
                <a:cs typeface="Arial" panose="020B0604020202020204" pitchFamily="34" charset="0"/>
              </a:rPr>
              <a:t>mô tả</a:t>
            </a:r>
            <a:r>
              <a:rPr lang="vi-VN" sz="2400" dirty="0">
                <a:solidFill>
                  <a:schemeClr val="accent6">
                    <a:lumMod val="50000"/>
                  </a:schemeClr>
                </a:solidFill>
                <a:cs typeface="Arial" panose="020B0604020202020204" pitchFamily="34" charset="0"/>
              </a:rPr>
              <a:t> về </a:t>
            </a:r>
            <a:r>
              <a:rPr lang="en-US" sz="2400" dirty="0">
                <a:solidFill>
                  <a:schemeClr val="accent6">
                    <a:lumMod val="50000"/>
                  </a:schemeClr>
                </a:solidFill>
                <a:latin typeface="Arial" panose="020B0604020202020204" pitchFamily="34" charset="0"/>
                <a:cs typeface="Arial" panose="020B0604020202020204" pitchFamily="34" charset="0"/>
              </a:rPr>
              <a:t>một</a:t>
            </a:r>
            <a:r>
              <a:rPr lang="vi-VN" sz="2400" dirty="0">
                <a:solidFill>
                  <a:schemeClr val="accent6">
                    <a:lumMod val="50000"/>
                  </a:schemeClr>
                </a:solidFill>
                <a:cs typeface="Arial" panose="020B0604020202020204" pitchFamily="34" charset="0"/>
              </a:rPr>
              <a:t> hoạt động ở trường các con cùng xem </a:t>
            </a:r>
            <a:r>
              <a:rPr lang="en-US" sz="2400" dirty="0">
                <a:solidFill>
                  <a:schemeClr val="accent6">
                    <a:lumMod val="50000"/>
                  </a:schemeClr>
                </a:solidFill>
                <a:latin typeface="Arial" panose="020B0604020202020204" pitchFamily="34" charset="0"/>
                <a:cs typeface="Arial" panose="020B0604020202020204" pitchFamily="34" charset="0"/>
              </a:rPr>
              <a:t>và sau đó trả lời câu hỏi của Cô nhé !</a:t>
            </a:r>
          </a:p>
        </p:txBody>
      </p:sp>
    </p:spTree>
    <p:extLst>
      <p:ext uri="{BB962C8B-B14F-4D97-AF65-F5344CB8AC3E}">
        <p14:creationId xmlns:p14="http://schemas.microsoft.com/office/powerpoint/2010/main" val="5374323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p:cNvSpPr/>
          <p:nvPr/>
        </p:nvSpPr>
        <p:spPr>
          <a:xfrm>
            <a:off x="429490" y="1281546"/>
            <a:ext cx="11097491" cy="1200329"/>
          </a:xfrm>
          <a:prstGeom prst="rect">
            <a:avLst/>
          </a:prstGeom>
        </p:spPr>
        <p:txBody>
          <a:bodyPr wrap="square">
            <a:spAutoFit/>
          </a:bodyPr>
          <a:lstStyle/>
          <a:p>
            <a:pPr indent="539750" algn="just">
              <a:lnSpc>
                <a:spcPct val="150000"/>
              </a:lnSpc>
            </a:pPr>
            <a:r>
              <a:rPr lang="en-US" sz="2400" dirty="0">
                <a:solidFill>
                  <a:schemeClr val="accent6">
                    <a:lumMod val="50000"/>
                  </a:schemeClr>
                </a:solidFill>
                <a:latin typeface="Arial" panose="020B0604020202020204" pitchFamily="34" charset="0"/>
                <a:cs typeface="Arial" panose="020B0604020202020204" pitchFamily="34" charset="0"/>
              </a:rPr>
              <a:t>Các con đã trả lời thật là giỏi các câu hỏi của Cô đặt ra, bây giờ các con hãy cùng xem Cô </a:t>
            </a:r>
            <a:r>
              <a:rPr lang="vi-VN" sz="2400" dirty="0">
                <a:solidFill>
                  <a:schemeClr val="accent6">
                    <a:lumMod val="50000"/>
                  </a:schemeClr>
                </a:solidFill>
                <a:latin typeface="Arial" panose="020B0604020202020204" pitchFamily="34" charset="0"/>
                <a:cs typeface="Arial" panose="020B0604020202020204" pitchFamily="34" charset="0"/>
              </a:rPr>
              <a:t>hướng dẫn cách gấp </a:t>
            </a:r>
            <a:r>
              <a:rPr lang="en-US" sz="2400" dirty="0">
                <a:solidFill>
                  <a:schemeClr val="accent6">
                    <a:lumMod val="50000"/>
                  </a:schemeClr>
                </a:solidFill>
                <a:latin typeface="Arial" panose="020B0604020202020204" pitchFamily="34" charset="0"/>
                <a:cs typeface="Arial" panose="020B0604020202020204" pitchFamily="34" charset="0"/>
              </a:rPr>
              <a:t>quần</a:t>
            </a:r>
            <a:r>
              <a:rPr lang="vi-VN" sz="2400" dirty="0">
                <a:solidFill>
                  <a:schemeClr val="accent6">
                    <a:lumMod val="50000"/>
                  </a:schemeClr>
                </a:solidFill>
                <a:latin typeface="Arial" panose="020B0604020202020204" pitchFamily="34" charset="0"/>
                <a:cs typeface="Arial" panose="020B0604020202020204" pitchFamily="34" charset="0"/>
              </a:rPr>
              <a:t> nh</a:t>
            </a:r>
            <a:r>
              <a:rPr lang="en-US" sz="2400" dirty="0">
                <a:solidFill>
                  <a:schemeClr val="accent6">
                    <a:lumMod val="50000"/>
                  </a:schemeClr>
                </a:solidFill>
                <a:latin typeface="Arial" panose="020B0604020202020204" pitchFamily="34" charset="0"/>
                <a:cs typeface="Arial" panose="020B0604020202020204" pitchFamily="34" charset="0"/>
              </a:rPr>
              <a:t>é !</a:t>
            </a:r>
          </a:p>
        </p:txBody>
      </p:sp>
      <p:pic>
        <p:nvPicPr>
          <p:cNvPr id="12290" name="Picture 2" descr="Káº¿t quáº£ hÃ¬nh áº£nh cho fold clothes cartoon"/>
          <p:cNvPicPr>
            <a:picLocks noChangeAspect="1" noChangeArrowheads="1"/>
          </p:cNvPicPr>
          <p:nvPr/>
        </p:nvPicPr>
        <p:blipFill rotWithShape="1">
          <a:blip r:embed="rId2">
            <a:extLst>
              <a:ext uri="{28A0092B-C50C-407E-A947-70E740481C1C}">
                <a14:useLocalDpi xmlns:a14="http://schemas.microsoft.com/office/drawing/2010/main" val="0"/>
              </a:ext>
            </a:extLst>
          </a:blip>
          <a:srcRect b="7706"/>
          <a:stretch/>
        </p:blipFill>
        <p:spPr bwMode="auto">
          <a:xfrm>
            <a:off x="8146473" y="3539528"/>
            <a:ext cx="3491056" cy="2653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75991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748145" y="1034917"/>
            <a:ext cx="10626437" cy="646331"/>
          </a:xfrm>
          <a:prstGeom prst="rect">
            <a:avLst/>
          </a:prstGeom>
        </p:spPr>
        <p:txBody>
          <a:bodyPr wrap="square">
            <a:spAutoFit/>
          </a:bodyPr>
          <a:lstStyle/>
          <a:p>
            <a:pPr indent="360363" algn="just">
              <a:lnSpc>
                <a:spcPct val="150000"/>
              </a:lnSpc>
            </a:pPr>
            <a:r>
              <a:rPr lang="en-US" sz="2400" dirty="0">
                <a:solidFill>
                  <a:srgbClr val="002060"/>
                </a:solidFill>
                <a:latin typeface="Arial" panose="020B0604020202020204" pitchFamily="34" charset="0"/>
                <a:cs typeface="Arial" panose="020B0604020202020204" pitchFamily="34" charset="0"/>
              </a:rPr>
              <a:t>C</a:t>
            </a:r>
            <a:r>
              <a:rPr lang="vi-VN" sz="2400" dirty="0">
                <a:solidFill>
                  <a:srgbClr val="002060"/>
                </a:solidFill>
                <a:cs typeface="Arial" panose="020B0604020202020204" pitchFamily="34" charset="0"/>
              </a:rPr>
              <a:t>ác con cùng lấy </a:t>
            </a:r>
            <a:r>
              <a:rPr lang="en-US" sz="2400" dirty="0">
                <a:solidFill>
                  <a:srgbClr val="002060"/>
                </a:solidFill>
                <a:latin typeface="Arial" panose="020B0604020202020204" pitchFamily="34" charset="0"/>
                <a:cs typeface="Arial" panose="020B0604020202020204" pitchFamily="34" charset="0"/>
              </a:rPr>
              <a:t>quần</a:t>
            </a:r>
            <a:r>
              <a:rPr lang="vi-VN" sz="2400" dirty="0">
                <a:solidFill>
                  <a:srgbClr val="002060"/>
                </a:solidFill>
                <a:cs typeface="Arial" panose="020B0604020202020204" pitchFamily="34" charset="0"/>
              </a:rPr>
              <a:t> gấp cùng cô nào. Trước tiên làm gì</a:t>
            </a:r>
            <a:r>
              <a:rPr lang="en-US" sz="2400" dirty="0">
                <a:solidFill>
                  <a:srgbClr val="002060"/>
                </a:solidFill>
                <a:cs typeface="Arial" panose="020B0604020202020204" pitchFamily="34" charset="0"/>
              </a:rPr>
              <a:t> </a:t>
            </a:r>
            <a:r>
              <a:rPr lang="en-US" sz="2400" dirty="0">
                <a:solidFill>
                  <a:srgbClr val="002060"/>
                </a:solidFill>
                <a:latin typeface="Arial" panose="020B0604020202020204" pitchFamily="34" charset="0"/>
                <a:cs typeface="Arial" panose="020B0604020202020204" pitchFamily="34" charset="0"/>
              </a:rPr>
              <a:t>nào</a:t>
            </a:r>
            <a:r>
              <a:rPr lang="en-US" sz="2400" dirty="0">
                <a:solidFill>
                  <a:srgbClr val="002060"/>
                </a:solidFill>
                <a:cs typeface="Arial" panose="020B0604020202020204" pitchFamily="34" charset="0"/>
              </a:rPr>
              <a:t> </a:t>
            </a:r>
            <a:r>
              <a:rPr lang="en-US" sz="2400" dirty="0">
                <a:solidFill>
                  <a:srgbClr val="002060"/>
                </a:solidFill>
                <a:latin typeface="Arial" panose="020B0604020202020204" pitchFamily="34" charset="0"/>
                <a:cs typeface="Arial" panose="020B0604020202020204" pitchFamily="34" charset="0"/>
              </a:rPr>
              <a:t>?</a:t>
            </a:r>
            <a:endParaRPr lang="vi-VN" sz="24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1228700" y="2472614"/>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4920735" y="2505094"/>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Trải thẳng quần ra</a:t>
            </a:r>
          </a:p>
        </p:txBody>
      </p:sp>
      <p:pic>
        <p:nvPicPr>
          <p:cNvPr id="27"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9755" y="2373253"/>
            <a:ext cx="683527" cy="6342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228700" y="4723712"/>
            <a:ext cx="666205" cy="587829"/>
          </a:xfrm>
          <a:prstGeom prst="rect">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4920735" y="4723711"/>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Gấp quần lại</a:t>
            </a:r>
          </a:p>
        </p:txBody>
      </p:sp>
      <p:pic>
        <p:nvPicPr>
          <p:cNvPr id="31"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77" y="4830115"/>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Káº¿t quáº£ hÃ¬nh áº£nh cho cartoon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pic>
        <p:nvPicPr>
          <p:cNvPr id="22530" name="Picture 2" descr="https://scontent.fdad3-3.fna.fbcdn.net/v/t1.15752-9/70759703_394937514502163_4785533779034767360_n.jpg?_nc_cat=111&amp;_nc_oc=AQlW6YYbOjRCbfLWLYnBkCFaADsQDb3iWhld6d6vOwKdSDSWe_1VUn5isSwEfD0LWWlZgrC3RGutSYema0Zpx7cb&amp;_nc_ht=scontent.fdad3-3.fna&amp;oh=ed01a5a715135720b0d04864cb8d17e2&amp;oe=5E2FC99E"/>
          <p:cNvPicPr preferRelativeResize="0">
            <a:picLocks noChangeArrowheads="1"/>
          </p:cNvPicPr>
          <p:nvPr/>
        </p:nvPicPr>
        <p:blipFill rotWithShape="1">
          <a:blip r:embed="rId7" cstate="print">
            <a:extLst>
              <a:ext uri="{28A0092B-C50C-407E-A947-70E740481C1C}">
                <a14:useLocalDpi xmlns:a14="http://schemas.microsoft.com/office/drawing/2010/main" val="0"/>
              </a:ext>
            </a:extLst>
          </a:blip>
          <a:srcRect l="11464" r="10976" b="6731"/>
          <a:stretch/>
        </p:blipFill>
        <p:spPr bwMode="auto">
          <a:xfrm>
            <a:off x="2524021" y="2240911"/>
            <a:ext cx="1890000" cy="136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2532" name="Picture 4" descr="https://scontent.fdad3-1.fna.fbcdn.net/v/t1.15752-9/71518607_527088138063810_5983091023323070464_n.jpg?_nc_cat=106&amp;_nc_oc=AQn6UU0mQUO5ktfoSixMOaQ5OiM-KwMLpRCgxS5BggiOIzxqP3-TndVBXXtgZ2Gfl4TQzgP1SVKIvG1g1cvTGpNe&amp;_nc_ht=scontent.fdad3-1.fna&amp;oh=40a4e4b02454bd70a315cf7d80861143&amp;oe=5DF59360"/>
          <p:cNvPicPr preferRelativeResize="0">
            <a:picLocks noChangeArrowheads="1"/>
          </p:cNvPicPr>
          <p:nvPr/>
        </p:nvPicPr>
        <p:blipFill rotWithShape="1">
          <a:blip r:embed="rId8" cstate="print">
            <a:extLst>
              <a:ext uri="{28A0092B-C50C-407E-A947-70E740481C1C}">
                <a14:useLocalDpi xmlns:a14="http://schemas.microsoft.com/office/drawing/2010/main" val="0"/>
              </a:ext>
            </a:extLst>
          </a:blip>
          <a:srcRect l="2984"/>
          <a:stretch/>
        </p:blipFill>
        <p:spPr bwMode="auto">
          <a:xfrm>
            <a:off x="2524021" y="4403907"/>
            <a:ext cx="1890000" cy="136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3211870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9"/>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par>
                                <p:cTn id="14" presetID="9" presetClass="exit" presetSubtype="0" fill="hold" nodeType="withEffect">
                                  <p:stCondLst>
                                    <p:cond delay="0"/>
                                  </p:stCondLst>
                                  <p:childTnLst>
                                    <p:animEffect transition="out" filter="dissolve">
                                      <p:cBhvr>
                                        <p:cTn id="15" dur="500"/>
                                        <p:tgtEl>
                                          <p:spTgt spid="31"/>
                                        </p:tgtEl>
                                      </p:cBhvr>
                                    </p:animEffect>
                                    <p:set>
                                      <p:cBhvr>
                                        <p:cTn id="16" dur="1" fill="hold">
                                          <p:stCondLst>
                                            <p:cond delay="499"/>
                                          </p:stCondLst>
                                        </p:cTn>
                                        <p:tgtEl>
                                          <p:spTgt spid="31"/>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par>
                                <p:cTn id="20" presetID="9" presetClass="exit" presetSubtype="0" fill="hold" grpId="0" nodeType="withEffect">
                                  <p:stCondLst>
                                    <p:cond delay="0"/>
                                  </p:stCondLst>
                                  <p:childTnLst>
                                    <p:animEffect transition="out" filter="dissolve">
                                      <p:cBhvr>
                                        <p:cTn id="21" dur="500"/>
                                        <p:tgtEl>
                                          <p:spTgt spid="29"/>
                                        </p:tgtEl>
                                      </p:cBhvr>
                                    </p:animEffect>
                                    <p:set>
                                      <p:cBhvr>
                                        <p:cTn id="22" dur="1" fill="hold">
                                          <p:stCondLst>
                                            <p:cond delay="499"/>
                                          </p:stCondLst>
                                        </p:cTn>
                                        <p:tgtEl>
                                          <p:spTgt spid="29"/>
                                        </p:tgtEl>
                                        <p:attrNameLst>
                                          <p:attrName>style.visibility</p:attrName>
                                        </p:attrNameLst>
                                      </p:cBhvr>
                                      <p:to>
                                        <p:strVal val="hidden"/>
                                      </p:to>
                                    </p:set>
                                  </p:childTnLst>
                                </p:cTn>
                              </p:par>
                              <p:par>
                                <p:cTn id="23" presetID="9" presetClass="exit" presetSubtype="0" fill="hold" nodeType="withEffect">
                                  <p:stCondLst>
                                    <p:cond delay="0"/>
                                  </p:stCondLst>
                                  <p:childTnLst>
                                    <p:animEffect transition="out" filter="dissolve">
                                      <p:cBhvr>
                                        <p:cTn id="24" dur="500"/>
                                        <p:tgtEl>
                                          <p:spTgt spid="22532"/>
                                        </p:tgtEl>
                                      </p:cBhvr>
                                    </p:animEffect>
                                    <p:set>
                                      <p:cBhvr>
                                        <p:cTn id="25" dur="1" fill="hold">
                                          <p:stCondLst>
                                            <p:cond delay="499"/>
                                          </p:stCondLst>
                                        </p:cTn>
                                        <p:tgtEl>
                                          <p:spTgt spid="22532"/>
                                        </p:tgtEl>
                                        <p:attrNameLst>
                                          <p:attrName>style.visibility</p:attrName>
                                        </p:attrNameLst>
                                      </p:cBhvr>
                                      <p:to>
                                        <p:strVal val="hidden"/>
                                      </p:to>
                                    </p:set>
                                  </p:childTnLst>
                                </p:cTn>
                              </p:par>
                              <p:par>
                                <p:cTn id="26" presetID="9" presetClass="exit" presetSubtype="0" fill="hold" grpId="0" nodeType="withEffect">
                                  <p:stCondLst>
                                    <p:cond delay="0"/>
                                  </p:stCondLst>
                                  <p:childTnLst>
                                    <p:animEffect transition="out" filter="dissolve">
                                      <p:cBhvr>
                                        <p:cTn id="27" dur="500"/>
                                        <p:tgtEl>
                                          <p:spTgt spid="30"/>
                                        </p:tgtEl>
                                      </p:cBhvr>
                                    </p:animEffect>
                                    <p:set>
                                      <p:cBhvr>
                                        <p:cTn id="28"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9" grpId="0" animBg="1"/>
      <p:bldP spid="3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748145" y="1034917"/>
            <a:ext cx="10626437" cy="646331"/>
          </a:xfrm>
          <a:prstGeom prst="rect">
            <a:avLst/>
          </a:prstGeom>
        </p:spPr>
        <p:txBody>
          <a:bodyPr wrap="square">
            <a:spAutoFit/>
          </a:bodyPr>
          <a:lstStyle/>
          <a:p>
            <a:pPr indent="360363" algn="just">
              <a:lnSpc>
                <a:spcPct val="150000"/>
              </a:lnSpc>
            </a:pPr>
            <a:r>
              <a:rPr lang="en-US" sz="2400" dirty="0">
                <a:solidFill>
                  <a:srgbClr val="002060"/>
                </a:solidFill>
                <a:latin typeface="Arial" panose="020B0604020202020204" pitchFamily="34" charset="0"/>
                <a:cs typeface="Arial" panose="020B0604020202020204" pitchFamily="34" charset="0"/>
              </a:rPr>
              <a:t>Tiếp đến</a:t>
            </a:r>
            <a:r>
              <a:rPr lang="vi-VN" sz="2400" dirty="0">
                <a:solidFill>
                  <a:srgbClr val="002060"/>
                </a:solidFill>
                <a:cs typeface="Arial" panose="020B0604020202020204" pitchFamily="34" charset="0"/>
              </a:rPr>
              <a:t> làm gì</a:t>
            </a:r>
            <a:r>
              <a:rPr lang="en-US" sz="2400" dirty="0">
                <a:solidFill>
                  <a:srgbClr val="002060"/>
                </a:solidFill>
                <a:cs typeface="Arial" panose="020B0604020202020204" pitchFamily="34" charset="0"/>
              </a:rPr>
              <a:t> </a:t>
            </a:r>
            <a:r>
              <a:rPr lang="en-US" sz="2400" dirty="0">
                <a:solidFill>
                  <a:srgbClr val="002060"/>
                </a:solidFill>
                <a:latin typeface="Arial" panose="020B0604020202020204" pitchFamily="34" charset="0"/>
                <a:cs typeface="Arial" panose="020B0604020202020204" pitchFamily="34" charset="0"/>
              </a:rPr>
              <a:t>nào</a:t>
            </a:r>
            <a:r>
              <a:rPr lang="en-US" sz="2400" dirty="0">
                <a:solidFill>
                  <a:srgbClr val="002060"/>
                </a:solidFill>
                <a:cs typeface="Arial" panose="020B0604020202020204" pitchFamily="34" charset="0"/>
              </a:rPr>
              <a:t> </a:t>
            </a:r>
            <a:r>
              <a:rPr lang="en-US" sz="2400" dirty="0">
                <a:solidFill>
                  <a:srgbClr val="002060"/>
                </a:solidFill>
                <a:latin typeface="Arial" panose="020B0604020202020204" pitchFamily="34" charset="0"/>
                <a:cs typeface="Arial" panose="020B0604020202020204" pitchFamily="34" charset="0"/>
              </a:rPr>
              <a:t>?</a:t>
            </a:r>
            <a:endParaRPr lang="vi-VN" sz="24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1159427" y="4495378"/>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4851462" y="4527858"/>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Gấp quần lại</a:t>
            </a:r>
          </a:p>
        </p:txBody>
      </p:sp>
      <p:pic>
        <p:nvPicPr>
          <p:cNvPr id="27"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20482" y="4396017"/>
            <a:ext cx="683527" cy="6342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159427" y="2433458"/>
            <a:ext cx="666205" cy="587829"/>
          </a:xfrm>
          <a:prstGeom prst="rect">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4851462" y="2433457"/>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Trải thẳng quần ra</a:t>
            </a:r>
          </a:p>
        </p:txBody>
      </p:sp>
      <p:pic>
        <p:nvPicPr>
          <p:cNvPr id="31"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01004" y="2539861"/>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Káº¿t quáº£ hÃ¬nh áº£nh cho cartoon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pic>
        <p:nvPicPr>
          <p:cNvPr id="22530" name="Picture 2" descr="https://scontent.fdad3-3.fna.fbcdn.net/v/t1.15752-9/70759703_394937514502163_4785533779034767360_n.jpg?_nc_cat=111&amp;_nc_oc=AQlW6YYbOjRCbfLWLYnBkCFaADsQDb3iWhld6d6vOwKdSDSWe_1VUn5isSwEfD0LWWlZgrC3RGutSYema0Zpx7cb&amp;_nc_ht=scontent.fdad3-3.fna&amp;oh=ed01a5a715135720b0d04864cb8d17e2&amp;oe=5E2FC99E"/>
          <p:cNvPicPr preferRelativeResize="0">
            <a:picLocks noChangeArrowheads="1"/>
          </p:cNvPicPr>
          <p:nvPr/>
        </p:nvPicPr>
        <p:blipFill rotWithShape="1">
          <a:blip r:embed="rId7" cstate="print">
            <a:extLst>
              <a:ext uri="{28A0092B-C50C-407E-A947-70E740481C1C}">
                <a14:useLocalDpi xmlns:a14="http://schemas.microsoft.com/office/drawing/2010/main" val="0"/>
              </a:ext>
            </a:extLst>
          </a:blip>
          <a:srcRect l="11464" r="10976" b="6731"/>
          <a:stretch/>
        </p:blipFill>
        <p:spPr bwMode="auto">
          <a:xfrm>
            <a:off x="2606707" y="2001296"/>
            <a:ext cx="1890000" cy="136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2532" name="Picture 4" descr="https://scontent.fdad3-1.fna.fbcdn.net/v/t1.15752-9/71518607_527088138063810_5983091023323070464_n.jpg?_nc_cat=106&amp;_nc_oc=AQn6UU0mQUO5ktfoSixMOaQ5OiM-KwMLpRCgxS5BggiOIzxqP3-TndVBXXtgZ2Gfl4TQzgP1SVKIvG1g1cvTGpNe&amp;_nc_ht=scontent.fdad3-1.fna&amp;oh=40a4e4b02454bd70a315cf7d80861143&amp;oe=5DF59360"/>
          <p:cNvPicPr preferRelativeResize="0">
            <a:picLocks noChangeArrowheads="1"/>
          </p:cNvPicPr>
          <p:nvPr/>
        </p:nvPicPr>
        <p:blipFill rotWithShape="1">
          <a:blip r:embed="rId8" cstate="print">
            <a:extLst>
              <a:ext uri="{28A0092B-C50C-407E-A947-70E740481C1C}">
                <a14:useLocalDpi xmlns:a14="http://schemas.microsoft.com/office/drawing/2010/main" val="0"/>
              </a:ext>
            </a:extLst>
          </a:blip>
          <a:srcRect l="2984"/>
          <a:stretch/>
        </p:blipFill>
        <p:spPr bwMode="auto">
          <a:xfrm>
            <a:off x="2606707" y="4139741"/>
            <a:ext cx="1890000" cy="136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946464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9"/>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par>
                                <p:cTn id="14" presetID="9" presetClass="exit" presetSubtype="0" fill="hold" nodeType="withEffect">
                                  <p:stCondLst>
                                    <p:cond delay="0"/>
                                  </p:stCondLst>
                                  <p:childTnLst>
                                    <p:animEffect transition="out" filter="dissolve">
                                      <p:cBhvr>
                                        <p:cTn id="15" dur="500"/>
                                        <p:tgtEl>
                                          <p:spTgt spid="31"/>
                                        </p:tgtEl>
                                      </p:cBhvr>
                                    </p:animEffect>
                                    <p:set>
                                      <p:cBhvr>
                                        <p:cTn id="16" dur="1" fill="hold">
                                          <p:stCondLst>
                                            <p:cond delay="499"/>
                                          </p:stCondLst>
                                        </p:cTn>
                                        <p:tgtEl>
                                          <p:spTgt spid="31"/>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par>
                                <p:cTn id="20" presetID="9" presetClass="exit" presetSubtype="0" fill="hold" grpId="0" nodeType="withEffect">
                                  <p:stCondLst>
                                    <p:cond delay="0"/>
                                  </p:stCondLst>
                                  <p:childTnLst>
                                    <p:animEffect transition="out" filter="dissolve">
                                      <p:cBhvr>
                                        <p:cTn id="21" dur="500"/>
                                        <p:tgtEl>
                                          <p:spTgt spid="29"/>
                                        </p:tgtEl>
                                      </p:cBhvr>
                                    </p:animEffect>
                                    <p:set>
                                      <p:cBhvr>
                                        <p:cTn id="22" dur="1" fill="hold">
                                          <p:stCondLst>
                                            <p:cond delay="499"/>
                                          </p:stCondLst>
                                        </p:cTn>
                                        <p:tgtEl>
                                          <p:spTgt spid="29"/>
                                        </p:tgtEl>
                                        <p:attrNameLst>
                                          <p:attrName>style.visibility</p:attrName>
                                        </p:attrNameLst>
                                      </p:cBhvr>
                                      <p:to>
                                        <p:strVal val="hidden"/>
                                      </p:to>
                                    </p:set>
                                  </p:childTnLst>
                                </p:cTn>
                              </p:par>
                              <p:par>
                                <p:cTn id="23" presetID="9" presetClass="exit" presetSubtype="0" fill="hold" nodeType="withEffect">
                                  <p:stCondLst>
                                    <p:cond delay="0"/>
                                  </p:stCondLst>
                                  <p:childTnLst>
                                    <p:animEffect transition="out" filter="dissolve">
                                      <p:cBhvr>
                                        <p:cTn id="24" dur="500"/>
                                        <p:tgtEl>
                                          <p:spTgt spid="22532"/>
                                        </p:tgtEl>
                                      </p:cBhvr>
                                    </p:animEffect>
                                    <p:set>
                                      <p:cBhvr>
                                        <p:cTn id="25" dur="1" fill="hold">
                                          <p:stCondLst>
                                            <p:cond delay="499"/>
                                          </p:stCondLst>
                                        </p:cTn>
                                        <p:tgtEl>
                                          <p:spTgt spid="22532"/>
                                        </p:tgtEl>
                                        <p:attrNameLst>
                                          <p:attrName>style.visibility</p:attrName>
                                        </p:attrNameLst>
                                      </p:cBhvr>
                                      <p:to>
                                        <p:strVal val="hidden"/>
                                      </p:to>
                                    </p:set>
                                  </p:childTnLst>
                                </p:cTn>
                              </p:par>
                              <p:par>
                                <p:cTn id="26" presetID="9" presetClass="exit" presetSubtype="0" fill="hold" grpId="0" nodeType="withEffect">
                                  <p:stCondLst>
                                    <p:cond delay="0"/>
                                  </p:stCondLst>
                                  <p:childTnLst>
                                    <p:animEffect transition="out" filter="dissolve">
                                      <p:cBhvr>
                                        <p:cTn id="27" dur="500"/>
                                        <p:tgtEl>
                                          <p:spTgt spid="30"/>
                                        </p:tgtEl>
                                      </p:cBhvr>
                                    </p:animEffect>
                                    <p:set>
                                      <p:cBhvr>
                                        <p:cTn id="28"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9" grpId="0" animBg="1"/>
      <p:bldP spid="3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p:cNvSpPr/>
          <p:nvPr/>
        </p:nvSpPr>
        <p:spPr>
          <a:xfrm>
            <a:off x="429490" y="1281546"/>
            <a:ext cx="11097491" cy="1140697"/>
          </a:xfrm>
          <a:prstGeom prst="rect">
            <a:avLst/>
          </a:prstGeom>
        </p:spPr>
        <p:txBody>
          <a:bodyPr wrap="square">
            <a:spAutoFit/>
          </a:bodyPr>
          <a:lstStyle/>
          <a:p>
            <a:pPr indent="539750">
              <a:lnSpc>
                <a:spcPct val="150000"/>
              </a:lnSpc>
            </a:pPr>
            <a:r>
              <a:rPr lang="en-US" sz="2400" dirty="0">
                <a:solidFill>
                  <a:schemeClr val="accent6">
                    <a:lumMod val="50000"/>
                  </a:schemeClr>
                </a:solidFill>
                <a:latin typeface="Arial" panose="020B0604020202020204" pitchFamily="34" charset="0"/>
                <a:cs typeface="Arial" panose="020B0604020202020204" pitchFamily="34" charset="0"/>
              </a:rPr>
              <a:t>Các con </a:t>
            </a:r>
            <a:r>
              <a:rPr lang="vi-VN" sz="2400" dirty="0">
                <a:solidFill>
                  <a:schemeClr val="accent6">
                    <a:lumMod val="50000"/>
                  </a:schemeClr>
                </a:solidFill>
                <a:cs typeface="Arial" panose="020B0604020202020204" pitchFamily="34" charset="0"/>
              </a:rPr>
              <a:t>vừa gấp xong quần đùi, quần dài và váy cũng gấp tương tự dài như vậy</a:t>
            </a:r>
            <a:r>
              <a:rPr lang="en-US" sz="2400" dirty="0">
                <a:solidFill>
                  <a:schemeClr val="accent6">
                    <a:lumMod val="50000"/>
                  </a:schemeClr>
                </a:solidFill>
                <a:latin typeface="Arial" panose="020B0604020202020204" pitchFamily="34" charset="0"/>
                <a:cs typeface="Arial" panose="020B0604020202020204" pitchFamily="34" charset="0"/>
              </a:rPr>
              <a:t>. Các con hãy chú ý xem Cô hướng dẫn nhé</a:t>
            </a:r>
            <a:r>
              <a:rPr lang="en-US" sz="2400" dirty="0">
                <a:solidFill>
                  <a:schemeClr val="accent6">
                    <a:lumMod val="50000"/>
                  </a:schemeClr>
                </a:solidFill>
                <a:cs typeface="Arial" panose="020B0604020202020204" pitchFamily="34" charset="0"/>
              </a:rPr>
              <a:t> </a:t>
            </a:r>
            <a:r>
              <a:rPr lang="en-US" sz="2400" dirty="0">
                <a:solidFill>
                  <a:schemeClr val="accent6">
                    <a:lumMod val="50000"/>
                  </a:schemeClr>
                </a:solidFill>
                <a:latin typeface="Arial" panose="020B0604020202020204" pitchFamily="34" charset="0"/>
                <a:cs typeface="Arial" panose="020B0604020202020204" pitchFamily="34" charset="0"/>
              </a:rPr>
              <a:t>?</a:t>
            </a:r>
          </a:p>
        </p:txBody>
      </p:sp>
      <p:pic>
        <p:nvPicPr>
          <p:cNvPr id="9" name="Picture 2" descr="Káº¿t quáº£ hÃ¬nh áº£nh cho fold clothes cartoon"/>
          <p:cNvPicPr>
            <a:picLocks noChangeAspect="1" noChangeArrowheads="1"/>
          </p:cNvPicPr>
          <p:nvPr/>
        </p:nvPicPr>
        <p:blipFill rotWithShape="1">
          <a:blip r:embed="rId2">
            <a:extLst>
              <a:ext uri="{28A0092B-C50C-407E-A947-70E740481C1C}">
                <a14:useLocalDpi xmlns:a14="http://schemas.microsoft.com/office/drawing/2010/main" val="0"/>
              </a:ext>
            </a:extLst>
          </a:blip>
          <a:srcRect b="7706"/>
          <a:stretch/>
        </p:blipFill>
        <p:spPr bwMode="auto">
          <a:xfrm>
            <a:off x="8146473" y="3539528"/>
            <a:ext cx="3491056" cy="2653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84054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p:cNvSpPr/>
          <p:nvPr/>
        </p:nvSpPr>
        <p:spPr>
          <a:xfrm>
            <a:off x="429490" y="1281546"/>
            <a:ext cx="11097491" cy="2308324"/>
          </a:xfrm>
          <a:prstGeom prst="rect">
            <a:avLst/>
          </a:prstGeom>
        </p:spPr>
        <p:txBody>
          <a:bodyPr wrap="square">
            <a:spAutoFit/>
          </a:bodyPr>
          <a:lstStyle/>
          <a:p>
            <a:pPr indent="539750" algn="just">
              <a:lnSpc>
                <a:spcPct val="150000"/>
              </a:lnSpc>
            </a:pPr>
            <a:r>
              <a:rPr lang="en-US" sz="2400" dirty="0">
                <a:solidFill>
                  <a:schemeClr val="accent6">
                    <a:lumMod val="50000"/>
                  </a:schemeClr>
                </a:solidFill>
                <a:latin typeface="Arial" panose="020B0604020202020204" pitchFamily="34" charset="0"/>
                <a:cs typeface="Arial" panose="020B0604020202020204" pitchFamily="34" charset="0"/>
              </a:rPr>
              <a:t>Các con đã xem Cô hướng dẫn các gấp các loại áo quần và rất giỏi khi đã trả lời đúng các câu hỏi của Cô. Bây giờ </a:t>
            </a:r>
            <a:r>
              <a:rPr lang="en-US" sz="2400" dirty="0">
                <a:solidFill>
                  <a:schemeClr val="accent6">
                    <a:lumMod val="50000"/>
                  </a:schemeClr>
                </a:solidFill>
                <a:cs typeface="Arial" panose="020B0604020202020204" pitchFamily="34" charset="0"/>
              </a:rPr>
              <a:t>c</a:t>
            </a:r>
            <a:r>
              <a:rPr lang="vi-VN" sz="2400" dirty="0">
                <a:solidFill>
                  <a:schemeClr val="accent6">
                    <a:lumMod val="50000"/>
                  </a:schemeClr>
                </a:solidFill>
                <a:cs typeface="Arial" panose="020B0604020202020204" pitchFamily="34" charset="0"/>
              </a:rPr>
              <a:t>ác con hãy lấy áo quần của mình mang theo hôm nay ra gấp </a:t>
            </a:r>
            <a:r>
              <a:rPr lang="en-US" sz="2400" dirty="0">
                <a:solidFill>
                  <a:schemeClr val="accent6">
                    <a:lumMod val="50000"/>
                  </a:schemeClr>
                </a:solidFill>
                <a:latin typeface="Arial" panose="020B0604020202020204" pitchFamily="34" charset="0"/>
                <a:cs typeface="Arial" panose="020B0604020202020204" pitchFamily="34" charset="0"/>
              </a:rPr>
              <a:t>t</a:t>
            </a:r>
            <a:r>
              <a:rPr lang="vi-VN" sz="2400" dirty="0">
                <a:solidFill>
                  <a:schemeClr val="accent6">
                    <a:lumMod val="50000"/>
                  </a:schemeClr>
                </a:solidFill>
                <a:cs typeface="Arial" panose="020B0604020202020204" pitchFamily="34" charset="0"/>
              </a:rPr>
              <a:t>hi đua xem ai gấp đúng và đẹp được tặng một túi để áo quần</a:t>
            </a:r>
            <a:r>
              <a:rPr lang="en-US" sz="2400" dirty="0">
                <a:solidFill>
                  <a:schemeClr val="accent6">
                    <a:lumMod val="50000"/>
                  </a:schemeClr>
                </a:solidFill>
                <a:cs typeface="Arial" panose="020B0604020202020204" pitchFamily="34" charset="0"/>
              </a:rPr>
              <a:t> </a:t>
            </a:r>
            <a:r>
              <a:rPr lang="en-US" sz="2400" dirty="0">
                <a:solidFill>
                  <a:schemeClr val="accent6">
                    <a:lumMod val="50000"/>
                  </a:schemeClr>
                </a:solidFill>
                <a:latin typeface="Arial" panose="020B0604020202020204" pitchFamily="34" charset="0"/>
                <a:cs typeface="Arial" panose="020B0604020202020204" pitchFamily="34" charset="0"/>
              </a:rPr>
              <a:t>?</a:t>
            </a:r>
          </a:p>
        </p:txBody>
      </p:sp>
      <p:pic>
        <p:nvPicPr>
          <p:cNvPr id="1026" name="Picture 1" descr="C:\Users\Windows\Desktop\túi.jpg"/>
          <p:cNvPicPr>
            <a:picLocks noChangeAspect="1" noChangeArrowheads="1"/>
          </p:cNvPicPr>
          <p:nvPr/>
        </p:nvPicPr>
        <p:blipFill>
          <a:blip r:embed="rId2">
            <a:extLst>
              <a:ext uri="{28A0092B-C50C-407E-A947-70E740481C1C}">
                <a14:useLocalDpi xmlns:a14="http://schemas.microsoft.com/office/drawing/2010/main" val="0"/>
              </a:ext>
            </a:extLst>
          </a:blip>
          <a:srcRect b="19231"/>
          <a:stretch>
            <a:fillRect/>
          </a:stretch>
        </p:blipFill>
        <p:spPr bwMode="auto">
          <a:xfrm>
            <a:off x="9005456" y="4015928"/>
            <a:ext cx="2521526" cy="185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48863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Ã¬nh áº£nh cÃ³ liÃ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3345" y="3212234"/>
            <a:ext cx="3463636" cy="3463636"/>
          </a:xfrm>
          <a:prstGeom prst="rect">
            <a:avLst/>
          </a:prstGeom>
          <a:noFill/>
          <a:extLst>
            <a:ext uri="{909E8E84-426E-40DD-AFC4-6F175D3DCCD1}">
              <a14:hiddenFill xmlns:a14="http://schemas.microsoft.com/office/drawing/2010/main">
                <a:solidFill>
                  <a:srgbClr val="FFFFFF"/>
                </a:solidFill>
              </a14:hiddenFill>
            </a:ext>
          </a:extLst>
        </p:spPr>
      </p:pic>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p:cNvSpPr/>
          <p:nvPr/>
        </p:nvSpPr>
        <p:spPr>
          <a:xfrm>
            <a:off x="429490" y="1281546"/>
            <a:ext cx="11097491" cy="2308324"/>
          </a:xfrm>
          <a:prstGeom prst="rect">
            <a:avLst/>
          </a:prstGeom>
        </p:spPr>
        <p:txBody>
          <a:bodyPr wrap="square">
            <a:spAutoFit/>
          </a:bodyPr>
          <a:lstStyle/>
          <a:p>
            <a:pPr indent="539750" algn="just">
              <a:lnSpc>
                <a:spcPct val="150000"/>
              </a:lnSpc>
            </a:pPr>
            <a:r>
              <a:rPr lang="vi-VN" sz="2400" dirty="0">
                <a:solidFill>
                  <a:schemeClr val="accent6">
                    <a:lumMod val="50000"/>
                  </a:schemeClr>
                </a:solidFill>
                <a:cs typeface="Arial" panose="020B0604020202020204" pitchFamily="34" charset="0"/>
              </a:rPr>
              <a:t>Các con phải biết xếp quần áo của mình để tự phục vụ cho bản thân mình như chuẩn bị đi học con có thể chọn trang phục của mình và bỏ vào cặp cho gọn gàng và lúc thay quần áo ở lớp các con cũng gấp gọn rồi bỏ vào cặp. Có thể giúp mẹ gấp quần áo</a:t>
            </a:r>
            <a:r>
              <a:rPr lang="en-US" sz="2400" dirty="0">
                <a:solidFill>
                  <a:schemeClr val="accent6">
                    <a:lumMod val="50000"/>
                  </a:schemeClr>
                </a:solidFill>
                <a:cs typeface="Arial" panose="020B0604020202020204" pitchFamily="34" charset="0"/>
              </a:rPr>
              <a:t> </a:t>
            </a:r>
            <a:r>
              <a:rPr lang="en-US" sz="2400" dirty="0">
                <a:solidFill>
                  <a:schemeClr val="accent6">
                    <a:lumMod val="50000"/>
                  </a:schemeClr>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1544051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p:cNvSpPr/>
          <p:nvPr/>
        </p:nvSpPr>
        <p:spPr>
          <a:xfrm>
            <a:off x="429490" y="1281546"/>
            <a:ext cx="11097491" cy="2308324"/>
          </a:xfrm>
          <a:prstGeom prst="rect">
            <a:avLst/>
          </a:prstGeom>
        </p:spPr>
        <p:txBody>
          <a:bodyPr wrap="square">
            <a:spAutoFit/>
          </a:bodyPr>
          <a:lstStyle/>
          <a:p>
            <a:pPr indent="539750">
              <a:lnSpc>
                <a:spcPct val="150000"/>
              </a:lnSpc>
            </a:pPr>
            <a:r>
              <a:rPr lang="en-US" sz="2400" dirty="0">
                <a:solidFill>
                  <a:schemeClr val="accent6">
                    <a:lumMod val="50000"/>
                  </a:schemeClr>
                </a:solidFill>
                <a:latin typeface="Arial" panose="020B0604020202020204" pitchFamily="34" charset="0"/>
                <a:cs typeface="Arial" panose="020B0604020202020204" pitchFamily="34" charset="0"/>
              </a:rPr>
              <a:t>c) Hoạt động 3: Trò chơi "</a:t>
            </a:r>
            <a:r>
              <a:rPr lang="vi-VN" sz="2400" dirty="0">
                <a:solidFill>
                  <a:schemeClr val="accent6">
                    <a:lumMod val="50000"/>
                  </a:schemeClr>
                </a:solidFill>
                <a:cs typeface="Arial" panose="020B0604020202020204" pitchFamily="34" charset="0"/>
              </a:rPr>
              <a:t>Thi xem đội nào giỏi</a:t>
            </a:r>
            <a:r>
              <a:rPr lang="en-US" sz="2400" dirty="0">
                <a:solidFill>
                  <a:schemeClr val="accent6">
                    <a:lumMod val="50000"/>
                  </a:schemeClr>
                </a:solidFill>
                <a:cs typeface="Arial" panose="020B0604020202020204" pitchFamily="34" charset="0"/>
              </a:rPr>
              <a:t>"</a:t>
            </a:r>
            <a:endParaRPr lang="vi-VN" sz="2400" dirty="0">
              <a:solidFill>
                <a:schemeClr val="accent6">
                  <a:lumMod val="50000"/>
                </a:schemeClr>
              </a:solidFill>
              <a:cs typeface="Arial" panose="020B0604020202020204" pitchFamily="34" charset="0"/>
            </a:endParaRPr>
          </a:p>
          <a:p>
            <a:pPr indent="539750" algn="just">
              <a:lnSpc>
                <a:spcPct val="150000"/>
              </a:lnSpc>
            </a:pPr>
            <a:r>
              <a:rPr lang="vi-VN" sz="2400" dirty="0">
                <a:solidFill>
                  <a:schemeClr val="accent6">
                    <a:lumMod val="50000"/>
                  </a:schemeClr>
                </a:solidFill>
                <a:cs typeface="Arial" panose="020B0604020202020204" pitchFamily="34" charset="0"/>
              </a:rPr>
              <a:t>+ Cách chơi: </a:t>
            </a:r>
            <a:r>
              <a:rPr lang="en-US" sz="2400" dirty="0">
                <a:solidFill>
                  <a:schemeClr val="accent6">
                    <a:lumMod val="50000"/>
                  </a:schemeClr>
                </a:solidFill>
                <a:latin typeface="Arial" panose="020B0604020202020204" pitchFamily="34" charset="0"/>
                <a:cs typeface="Arial" panose="020B0604020202020204" pitchFamily="34" charset="0"/>
              </a:rPr>
              <a:t>Cô</a:t>
            </a:r>
            <a:r>
              <a:rPr lang="en-US" sz="2400" dirty="0">
                <a:solidFill>
                  <a:schemeClr val="accent6">
                    <a:lumMod val="50000"/>
                  </a:schemeClr>
                </a:solidFill>
                <a:cs typeface="Arial" panose="020B0604020202020204" pitchFamily="34" charset="0"/>
              </a:rPr>
              <a:t> </a:t>
            </a:r>
            <a:r>
              <a:rPr lang="en-US" sz="2400" dirty="0">
                <a:solidFill>
                  <a:schemeClr val="accent6">
                    <a:lumMod val="50000"/>
                  </a:schemeClr>
                </a:solidFill>
                <a:latin typeface="Arial" panose="020B0604020202020204" pitchFamily="34" charset="0"/>
                <a:cs typeface="Arial" panose="020B0604020202020204" pitchFamily="34" charset="0"/>
              </a:rPr>
              <a:t>c</a:t>
            </a:r>
            <a:r>
              <a:rPr lang="vi-VN" sz="2400" dirty="0">
                <a:solidFill>
                  <a:schemeClr val="accent6">
                    <a:lumMod val="50000"/>
                  </a:schemeClr>
                </a:solidFill>
                <a:cs typeface="Arial" panose="020B0604020202020204" pitchFamily="34" charset="0"/>
              </a:rPr>
              <a:t>hia trẻ 4 nhóm.</a:t>
            </a:r>
          </a:p>
          <a:p>
            <a:pPr indent="539750" algn="just">
              <a:lnSpc>
                <a:spcPct val="150000"/>
              </a:lnSpc>
            </a:pPr>
            <a:r>
              <a:rPr lang="vi-VN" sz="2400" dirty="0">
                <a:solidFill>
                  <a:schemeClr val="accent6">
                    <a:lumMod val="50000"/>
                  </a:schemeClr>
                </a:solidFill>
                <a:cs typeface="Arial" panose="020B0604020202020204" pitchFamily="34" charset="0"/>
              </a:rPr>
              <a:t>+ Luật chơi:  Mỗi nhóm 10 bộ đồ và 1 kệ để đồ sau khi xếp xong bỏ lên kệ nhóm nào gấp nhanh gọn gàng và đẹp nhóm đó chiến thắng</a:t>
            </a:r>
            <a:r>
              <a:rPr lang="en-US" sz="2400" dirty="0">
                <a:solidFill>
                  <a:schemeClr val="accent6">
                    <a:lumMod val="50000"/>
                  </a:schemeClr>
                </a:solidFill>
                <a:cs typeface="Arial" panose="020B0604020202020204" pitchFamily="34" charset="0"/>
              </a:rPr>
              <a:t>.</a:t>
            </a:r>
            <a:endParaRPr lang="vi-VN" sz="2400" dirty="0">
              <a:solidFill>
                <a:schemeClr val="accent6">
                  <a:lumMod val="50000"/>
                </a:schemeClr>
              </a:solidFill>
              <a:cs typeface="Arial" panose="020B0604020202020204" pitchFamily="34" charset="0"/>
            </a:endParaRPr>
          </a:p>
        </p:txBody>
      </p:sp>
      <p:pic>
        <p:nvPicPr>
          <p:cNvPr id="6" name="Picture 4" descr="Image associÃ©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018876" y="4663097"/>
            <a:ext cx="3951451" cy="1613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09642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p:cNvSpPr/>
          <p:nvPr/>
        </p:nvSpPr>
        <p:spPr>
          <a:xfrm>
            <a:off x="429490" y="1281546"/>
            <a:ext cx="11097491" cy="1569660"/>
          </a:xfrm>
          <a:prstGeom prst="rect">
            <a:avLst/>
          </a:prstGeom>
        </p:spPr>
        <p:txBody>
          <a:bodyPr wrap="square">
            <a:spAutoFit/>
          </a:bodyPr>
          <a:lstStyle/>
          <a:p>
            <a:pPr indent="539750">
              <a:lnSpc>
                <a:spcPct val="200000"/>
              </a:lnSpc>
            </a:pPr>
            <a:r>
              <a:rPr lang="en-US" sz="2400" b="1" dirty="0">
                <a:solidFill>
                  <a:srgbClr val="C00000"/>
                </a:solidFill>
                <a:latin typeface="Arial" panose="020B0604020202020204" pitchFamily="34" charset="0"/>
                <a:cs typeface="Arial" panose="020B0604020202020204" pitchFamily="34" charset="0"/>
              </a:rPr>
              <a:t>3. Hoạt động kết thúc</a:t>
            </a:r>
          </a:p>
          <a:p>
            <a:pPr indent="539750">
              <a:lnSpc>
                <a:spcPct val="200000"/>
              </a:lnSpc>
            </a:pPr>
            <a:r>
              <a:rPr lang="en-US" sz="2400" dirty="0">
                <a:solidFill>
                  <a:schemeClr val="accent6">
                    <a:lumMod val="50000"/>
                  </a:schemeClr>
                </a:solidFill>
                <a:latin typeface="Arial" panose="020B0604020202020204" pitchFamily="34" charset="0"/>
                <a:cs typeface="Arial" panose="020B0604020202020204" pitchFamily="34" charset="0"/>
              </a:rPr>
              <a:t>Cô cùng trẻ hát bài “Giờ nào việc nấy”</a:t>
            </a:r>
          </a:p>
        </p:txBody>
      </p:sp>
      <p:pic>
        <p:nvPicPr>
          <p:cNvPr id="2" name="gionaoviecna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2482945" y="2241606"/>
            <a:ext cx="609600" cy="609600"/>
          </a:xfrm>
          <a:prstGeom prst="rect">
            <a:avLst/>
          </a:prstGeom>
        </p:spPr>
      </p:pic>
      <p:pic>
        <p:nvPicPr>
          <p:cNvPr id="2052" name="Picture 4" descr="RÃ©sultat de recherche d'images pour &quot;music cartoon gif&quot;"/>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844847" y="3648071"/>
            <a:ext cx="3682134" cy="2268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1291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601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p:cNvSpPr/>
          <p:nvPr/>
        </p:nvSpPr>
        <p:spPr>
          <a:xfrm>
            <a:off x="429490" y="1281546"/>
            <a:ext cx="11097491" cy="725199"/>
          </a:xfrm>
          <a:prstGeom prst="rect">
            <a:avLst/>
          </a:prstGeom>
        </p:spPr>
        <p:txBody>
          <a:bodyPr wrap="square">
            <a:spAutoFit/>
          </a:bodyPr>
          <a:lstStyle/>
          <a:p>
            <a:pPr indent="539750">
              <a:lnSpc>
                <a:spcPct val="200000"/>
              </a:lnSpc>
            </a:pPr>
            <a:r>
              <a:rPr lang="en-US" sz="2400" dirty="0">
                <a:solidFill>
                  <a:schemeClr val="accent6">
                    <a:lumMod val="50000"/>
                  </a:schemeClr>
                </a:solidFill>
                <a:latin typeface="Arial" panose="020B0604020202020204" pitchFamily="34" charset="0"/>
                <a:cs typeface="Arial" panose="020B0604020202020204" pitchFamily="34" charset="0"/>
              </a:rPr>
              <a:t>Trong đoạn phim vừa rồi, hai bạn đang làm gì nào ?</a:t>
            </a:r>
          </a:p>
        </p:txBody>
      </p:sp>
      <p:sp>
        <p:nvSpPr>
          <p:cNvPr id="7" name="Rectangle 6"/>
          <p:cNvSpPr/>
          <p:nvPr/>
        </p:nvSpPr>
        <p:spPr>
          <a:xfrm>
            <a:off x="1353392" y="2812648"/>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ectangle 8"/>
          <p:cNvSpPr/>
          <p:nvPr/>
        </p:nvSpPr>
        <p:spPr>
          <a:xfrm>
            <a:off x="1353392" y="4614475"/>
            <a:ext cx="666205" cy="587829"/>
          </a:xfrm>
          <a:prstGeom prst="rect">
            <a:avLst/>
          </a:prstGeom>
          <a:solidFill>
            <a:srgbClr val="92D050"/>
          </a:solidFill>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ectangle 9"/>
          <p:cNvSpPr/>
          <p:nvPr/>
        </p:nvSpPr>
        <p:spPr>
          <a:xfrm>
            <a:off x="4204640" y="2783341"/>
            <a:ext cx="3544385"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Gấp áo quần</a:t>
            </a:r>
          </a:p>
        </p:txBody>
      </p:sp>
      <p:sp>
        <p:nvSpPr>
          <p:cNvPr id="11" name="Rectangle 10"/>
          <p:cNvSpPr/>
          <p:nvPr/>
        </p:nvSpPr>
        <p:spPr>
          <a:xfrm>
            <a:off x="4204642" y="4645848"/>
            <a:ext cx="2948636"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Mặc áo</a:t>
            </a:r>
          </a:p>
        </p:txBody>
      </p:sp>
      <p:pic>
        <p:nvPicPr>
          <p:cNvPr id="12"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14447" y="2713287"/>
            <a:ext cx="683527" cy="6342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94969" y="4720878"/>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Káº¿t quáº£ hÃ¬nh áº£nh cho bÃ© tá»± máº·c Ã¡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24702" y="4305559"/>
            <a:ext cx="1437698" cy="12056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124" name="Picture 4" descr="Káº¿t quáº£ hÃ¬nh áº£nh cho bÃ© gáº¥p Ã¡o quáº§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26000" y="2567912"/>
            <a:ext cx="1436400" cy="10773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126" name="Picture 6" descr="Káº¿t quáº£ hÃ¬nh áº£nh cho cartoon 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50366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par>
                                <p:cTn id="14" presetID="9" presetClass="exit" presetSubtype="0" fill="hold" nodeType="withEffect">
                                  <p:stCondLst>
                                    <p:cond delay="0"/>
                                  </p:stCondLst>
                                  <p:childTnLst>
                                    <p:animEffect transition="out" filter="dissolve">
                                      <p:cBhvr>
                                        <p:cTn id="15" dur="500"/>
                                        <p:tgtEl>
                                          <p:spTgt spid="13"/>
                                        </p:tgtEl>
                                      </p:cBhvr>
                                    </p:animEffect>
                                    <p:set>
                                      <p:cBhvr>
                                        <p:cTn id="16" dur="1" fill="hold">
                                          <p:stCondLst>
                                            <p:cond delay="499"/>
                                          </p:stCondLst>
                                        </p:cTn>
                                        <p:tgtEl>
                                          <p:spTgt spid="13"/>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5126"/>
                                        </p:tgtEl>
                                        <p:attrNameLst>
                                          <p:attrName>style.visibility</p:attrName>
                                        </p:attrNameLst>
                                      </p:cBhvr>
                                      <p:to>
                                        <p:strVal val="visible"/>
                                      </p:to>
                                    </p:set>
                                    <p:animEffect transition="in" filter="fade">
                                      <p:cBhvr>
                                        <p:cTn id="19" dur="500"/>
                                        <p:tgtEl>
                                          <p:spTgt spid="5126"/>
                                        </p:tgtEl>
                                      </p:cBhvr>
                                    </p:animEffect>
                                  </p:childTnLst>
                                </p:cTn>
                              </p:par>
                              <p:par>
                                <p:cTn id="20" presetID="9" presetClass="exit" presetSubtype="0" fill="hold" nodeType="withEffect">
                                  <p:stCondLst>
                                    <p:cond delay="0"/>
                                  </p:stCondLst>
                                  <p:childTnLst>
                                    <p:animEffect transition="out" filter="dissolve">
                                      <p:cBhvr>
                                        <p:cTn id="21" dur="500"/>
                                        <p:tgtEl>
                                          <p:spTgt spid="5122"/>
                                        </p:tgtEl>
                                      </p:cBhvr>
                                    </p:animEffect>
                                    <p:set>
                                      <p:cBhvr>
                                        <p:cTn id="22" dur="1" fill="hold">
                                          <p:stCondLst>
                                            <p:cond delay="499"/>
                                          </p:stCondLst>
                                        </p:cTn>
                                        <p:tgtEl>
                                          <p:spTgt spid="5122"/>
                                        </p:tgtEl>
                                        <p:attrNameLst>
                                          <p:attrName>style.visibility</p:attrName>
                                        </p:attrNameLst>
                                      </p:cBhvr>
                                      <p:to>
                                        <p:strVal val="hidden"/>
                                      </p:to>
                                    </p:set>
                                  </p:childTnLst>
                                </p:cTn>
                              </p:par>
                              <p:par>
                                <p:cTn id="23" presetID="9" presetClass="exit" presetSubtype="0" fill="hold" grpId="0" nodeType="withEffect">
                                  <p:stCondLst>
                                    <p:cond delay="0"/>
                                  </p:stCondLst>
                                  <p:childTnLst>
                                    <p:animEffect transition="out" filter="dissolve">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cTn>
                              </p:par>
                              <p:par>
                                <p:cTn id="26" presetID="9" presetClass="exit" presetSubtype="0" fill="hold" grpId="0" nodeType="withEffect">
                                  <p:stCondLst>
                                    <p:cond delay="0"/>
                                  </p:stCondLst>
                                  <p:childTnLst>
                                    <p:animEffect transition="out" filter="dissolve">
                                      <p:cBhvr>
                                        <p:cTn id="27" dur="500"/>
                                        <p:tgtEl>
                                          <p:spTgt spid="11"/>
                                        </p:tgtEl>
                                      </p:cBhvr>
                                    </p:animEffect>
                                    <p:set>
                                      <p:cBhvr>
                                        <p:cTn id="28"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9"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p:cNvSpPr/>
          <p:nvPr/>
        </p:nvSpPr>
        <p:spPr>
          <a:xfrm>
            <a:off x="429490" y="1281546"/>
            <a:ext cx="11097491" cy="3046988"/>
          </a:xfrm>
          <a:prstGeom prst="rect">
            <a:avLst/>
          </a:prstGeom>
        </p:spPr>
        <p:txBody>
          <a:bodyPr wrap="square">
            <a:spAutoFit/>
          </a:bodyPr>
          <a:lstStyle/>
          <a:p>
            <a:pPr indent="539750">
              <a:lnSpc>
                <a:spcPct val="200000"/>
              </a:lnSpc>
            </a:pPr>
            <a:r>
              <a:rPr lang="en-US" sz="2400" b="1" dirty="0">
                <a:solidFill>
                  <a:srgbClr val="C00000"/>
                </a:solidFill>
                <a:latin typeface="Arial" panose="020B0604020202020204" pitchFamily="34" charset="0"/>
                <a:cs typeface="Arial" panose="020B0604020202020204" pitchFamily="34" charset="0"/>
              </a:rPr>
              <a:t>2. Hoạt động trọng tâm</a:t>
            </a:r>
          </a:p>
          <a:p>
            <a:pPr indent="539750">
              <a:lnSpc>
                <a:spcPct val="200000"/>
              </a:lnSpc>
            </a:pPr>
            <a:r>
              <a:rPr lang="en-US" sz="2400" dirty="0">
                <a:solidFill>
                  <a:schemeClr val="accent6">
                    <a:lumMod val="50000"/>
                  </a:schemeClr>
                </a:solidFill>
                <a:latin typeface="Arial" panose="020B0604020202020204" pitchFamily="34" charset="0"/>
                <a:cs typeface="Arial" panose="020B0604020202020204" pitchFamily="34" charset="0"/>
              </a:rPr>
              <a:t>a) Hoạt động 1: Trò chuyện về việc gấp quần áo</a:t>
            </a:r>
          </a:p>
          <a:p>
            <a:pPr indent="539750">
              <a:lnSpc>
                <a:spcPct val="200000"/>
              </a:lnSpc>
            </a:pPr>
            <a:r>
              <a:rPr lang="en-US" sz="2400" dirty="0">
                <a:solidFill>
                  <a:schemeClr val="accent6">
                    <a:lumMod val="50000"/>
                  </a:schemeClr>
                </a:solidFill>
                <a:latin typeface="Arial" panose="020B0604020202020204" pitchFamily="34" charset="0"/>
                <a:cs typeface="Arial" panose="020B0604020202020204" pitchFamily="34" charset="0"/>
              </a:rPr>
              <a:t>Bây giờ, các Con hãy cùng lắng nghe Cô trò chuyện về việc gấp quần áo và các Con hãy trả lời những câu hỏi Cô đặt ra nhé !</a:t>
            </a:r>
          </a:p>
        </p:txBody>
      </p:sp>
      <p:pic>
        <p:nvPicPr>
          <p:cNvPr id="6146" name="Picture 2" descr="HÃ¬nh áº£nh cÃ³ liÃªn quan"/>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0695"/>
          <a:stretch/>
        </p:blipFill>
        <p:spPr bwMode="auto">
          <a:xfrm>
            <a:off x="8243455" y="3895072"/>
            <a:ext cx="3283526" cy="2298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408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748145" y="1034917"/>
            <a:ext cx="10626437" cy="577850"/>
          </a:xfrm>
          <a:prstGeom prst="rect">
            <a:avLst/>
          </a:prstGeom>
        </p:spPr>
        <p:txBody>
          <a:bodyPr wrap="square">
            <a:spAutoFit/>
          </a:bodyPr>
          <a:lstStyle/>
          <a:p>
            <a:pPr indent="360363" algn="just">
              <a:lnSpc>
                <a:spcPct val="150000"/>
              </a:lnSpc>
            </a:pPr>
            <a:r>
              <a:rPr lang="en-US" sz="2400" dirty="0">
                <a:solidFill>
                  <a:srgbClr val="002060"/>
                </a:solidFill>
                <a:latin typeface="Arial" panose="020B0604020202020204" pitchFamily="34" charset="0"/>
                <a:cs typeface="Arial" panose="020B0604020202020204" pitchFamily="34" charset="0"/>
              </a:rPr>
              <a:t>Vì sao hai bạn lại gấp quần áo ?</a:t>
            </a:r>
            <a:endParaRPr lang="vi-VN" sz="24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1228700" y="5411444"/>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 name="Rectangle 23"/>
          <p:cNvSpPr/>
          <p:nvPr/>
        </p:nvSpPr>
        <p:spPr>
          <a:xfrm>
            <a:off x="1228700" y="2176854"/>
            <a:ext cx="666205" cy="587829"/>
          </a:xfrm>
          <a:prstGeom prst="rect">
            <a:avLst/>
          </a:prstGeom>
          <a:solidFill>
            <a:srgbClr val="92D050"/>
          </a:solidFill>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5294810" y="5443924"/>
            <a:ext cx="3308863"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Để quần áo gọn gàng</a:t>
            </a:r>
          </a:p>
        </p:txBody>
      </p:sp>
      <p:sp>
        <p:nvSpPr>
          <p:cNvPr id="26" name="Rectangle 25"/>
          <p:cNvSpPr/>
          <p:nvPr/>
        </p:nvSpPr>
        <p:spPr>
          <a:xfrm>
            <a:off x="5294811" y="2270014"/>
            <a:ext cx="2879372"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Để quần áo thẳng</a:t>
            </a:r>
          </a:p>
        </p:txBody>
      </p:sp>
      <p:pic>
        <p:nvPicPr>
          <p:cNvPr id="27"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9755" y="5312083"/>
            <a:ext cx="683527" cy="6342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77" y="2283257"/>
            <a:ext cx="383049" cy="43777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228700" y="3832360"/>
            <a:ext cx="666205" cy="587829"/>
          </a:xfrm>
          <a:prstGeom prst="rect">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5294810" y="3832359"/>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Để quần áo sạch sẽ</a:t>
            </a:r>
          </a:p>
        </p:txBody>
      </p:sp>
      <p:pic>
        <p:nvPicPr>
          <p:cNvPr id="31"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77" y="3938763"/>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Káº¿t quáº£ hÃ¬nh áº£nh cho cartoon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7">
            <a:clrChange>
              <a:clrFrom>
                <a:srgbClr val="F6F6F6"/>
              </a:clrFrom>
              <a:clrTo>
                <a:srgbClr val="F6F6F6">
                  <a:alpha val="0"/>
                </a:srgbClr>
              </a:clrTo>
            </a:clrChange>
          </a:blip>
          <a:srcRect t="12653" b="12653"/>
          <a:stretch/>
        </p:blipFill>
        <p:spPr>
          <a:xfrm>
            <a:off x="2979848" y="5115658"/>
            <a:ext cx="1356979" cy="1149109"/>
          </a:xfrm>
          <a:prstGeom prst="rect">
            <a:avLst/>
          </a:prstGeom>
        </p:spPr>
      </p:pic>
      <p:grpSp>
        <p:nvGrpSpPr>
          <p:cNvPr id="37" name="Group 36"/>
          <p:cNvGrpSpPr/>
          <p:nvPr/>
        </p:nvGrpSpPr>
        <p:grpSpPr>
          <a:xfrm>
            <a:off x="2788917" y="1809414"/>
            <a:ext cx="1852355" cy="1385455"/>
            <a:chOff x="2788917" y="1809414"/>
            <a:chExt cx="1852355" cy="1385455"/>
          </a:xfrm>
        </p:grpSpPr>
        <p:pic>
          <p:nvPicPr>
            <p:cNvPr id="7172" name="Picture 4" descr="Káº¿t quáº£ hÃ¬nh áº£nh cho clothes cartoon png"/>
            <p:cNvPicPr>
              <a:picLocks noChangeAspect="1" noChangeArrowheads="1"/>
            </p:cNvPicPr>
            <p:nvPr/>
          </p:nvPicPr>
          <p:blipFill rotWithShape="1">
            <a:blip r:embed="rId8">
              <a:clrChange>
                <a:clrFrom>
                  <a:srgbClr val="F6F6F6"/>
                </a:clrFrom>
                <a:clrTo>
                  <a:srgbClr val="F6F6F6">
                    <a:alpha val="0"/>
                  </a:srgbClr>
                </a:clrTo>
              </a:clrChange>
              <a:extLst>
                <a:ext uri="{28A0092B-C50C-407E-A947-70E740481C1C}">
                  <a14:useLocalDpi xmlns:a14="http://schemas.microsoft.com/office/drawing/2010/main" val="0"/>
                </a:ext>
              </a:extLst>
            </a:blip>
            <a:srcRect l="68961" t="69886" r="20219" b="5250"/>
            <a:stretch/>
          </p:blipFill>
          <p:spPr bwMode="auto">
            <a:xfrm>
              <a:off x="2788917" y="1809414"/>
              <a:ext cx="845128" cy="138545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Káº¿t quáº£ hÃ¬nh áº£nh cho clothes cartoon png"/>
            <p:cNvPicPr>
              <a:picLocks noChangeAspect="1" noChangeArrowheads="1"/>
            </p:cNvPicPr>
            <p:nvPr/>
          </p:nvPicPr>
          <p:blipFill rotWithShape="1">
            <a:blip r:embed="rId8">
              <a:clrChange>
                <a:clrFrom>
                  <a:srgbClr val="F6F6F6"/>
                </a:clrFrom>
                <a:clrTo>
                  <a:srgbClr val="F6F6F6">
                    <a:alpha val="0"/>
                  </a:srgbClr>
                </a:clrTo>
              </a:clrChange>
              <a:extLst>
                <a:ext uri="{28A0092B-C50C-407E-A947-70E740481C1C}">
                  <a14:useLocalDpi xmlns:a14="http://schemas.microsoft.com/office/drawing/2010/main" val="0"/>
                </a:ext>
              </a:extLst>
            </a:blip>
            <a:srcRect l="17520" t="5488" r="65806" b="69896"/>
            <a:stretch/>
          </p:blipFill>
          <p:spPr bwMode="auto">
            <a:xfrm>
              <a:off x="3605737" y="2054888"/>
              <a:ext cx="1035535" cy="109061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8" name="Group 37"/>
          <p:cNvGrpSpPr/>
          <p:nvPr/>
        </p:nvGrpSpPr>
        <p:grpSpPr>
          <a:xfrm>
            <a:off x="2729350" y="3440343"/>
            <a:ext cx="1795936" cy="1237607"/>
            <a:chOff x="2729350" y="3440343"/>
            <a:chExt cx="1795936" cy="1237607"/>
          </a:xfrm>
        </p:grpSpPr>
        <p:pic>
          <p:nvPicPr>
            <p:cNvPr id="7176" name="Picture 8" descr="Káº¿t quáº£ hÃ¬nh áº£nh cho clothes cartoon 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1" r="63589" b="381"/>
            <a:stretch/>
          </p:blipFill>
          <p:spPr bwMode="auto">
            <a:xfrm>
              <a:off x="2729350" y="3440343"/>
              <a:ext cx="904695" cy="1237607"/>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HÃ¬nh áº£nh cÃ³ liÃªn quan"/>
            <p:cNvPicPr>
              <a:picLocks noChangeAspect="1" noChangeArrowheads="1"/>
            </p:cNvPicPr>
            <p:nvPr/>
          </p:nvPicPr>
          <p:blipFill rotWithShape="1">
            <a:blip r:embed="rId10">
              <a:extLst>
                <a:ext uri="{28A0092B-C50C-407E-A947-70E740481C1C}">
                  <a14:useLocalDpi xmlns:a14="http://schemas.microsoft.com/office/drawing/2010/main" val="0"/>
                </a:ext>
              </a:extLst>
            </a:blip>
            <a:srcRect l="71217" t="71141" r="5025" b="4875"/>
            <a:stretch/>
          </p:blipFill>
          <p:spPr bwMode="auto">
            <a:xfrm>
              <a:off x="3721721" y="3841450"/>
              <a:ext cx="803565" cy="76256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804519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4"/>
                  </p:tgtEl>
                </p:cond>
              </p:nextCondLst>
            </p:seq>
            <p:seq concurrent="1" nextAc="seek">
              <p:cTn id="8" restart="whenNotActive" fill="hold" evtFilter="cancelBubble" nodeType="interactiveSeq">
                <p:stCondLst>
                  <p:cond evt="onClick" delay="0">
                    <p:tgtEl>
                      <p:spTgt spid="29"/>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subTnLst>
                                    <p:audio>
                                      <p:cMediaNode>
                                        <p:cTn display="0" masterRel="sameClick">
                                          <p:stCondLst>
                                            <p:cond evt="begin" delay="0">
                                              <p:tn val="11"/>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9"/>
                  </p:tgtEl>
                </p:cond>
              </p:nextCondLst>
            </p:seq>
            <p:seq concurrent="1" nextAc="seek">
              <p:cTn id="14" restart="whenNotActive" fill="hold" evtFilter="cancelBubble" nodeType="interactiveSeq">
                <p:stCondLst>
                  <p:cond evt="onClick" delay="0">
                    <p:tgtEl>
                      <p:spTgt spid="23"/>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subTnLst>
                                    <p:audio>
                                      <p:cMediaNode>
                                        <p:cTn display="0" masterRel="sameClick">
                                          <p:stCondLst>
                                            <p:cond evt="begin" delay="0">
                                              <p:tn val="17"/>
                                            </p:cond>
                                          </p:stCondLst>
                                          <p:endCondLst>
                                            <p:cond evt="onStopAudio" delay="0">
                                              <p:tgtEl>
                                                <p:sldTgt/>
                                              </p:tgtEl>
                                            </p:cond>
                                          </p:endCondLst>
                                        </p:cTn>
                                        <p:tgtEl>
                                          <p:sndTgt r:embed="rId3" name="applause.wav"/>
                                        </p:tgtEl>
                                      </p:cMediaNode>
                                    </p:audio>
                                  </p:subTnLst>
                                </p:cTn>
                              </p:par>
                              <p:par>
                                <p:cTn id="20" presetID="9" presetClass="exit" presetSubtype="0" fill="hold" nodeType="withEffect">
                                  <p:stCondLst>
                                    <p:cond delay="0"/>
                                  </p:stCondLst>
                                  <p:childTnLst>
                                    <p:animEffect transition="out" filter="dissolve">
                                      <p:cBhvr>
                                        <p:cTn id="21" dur="500"/>
                                        <p:tgtEl>
                                          <p:spTgt spid="28"/>
                                        </p:tgtEl>
                                      </p:cBhvr>
                                    </p:animEffect>
                                    <p:set>
                                      <p:cBhvr>
                                        <p:cTn id="22" dur="1" fill="hold">
                                          <p:stCondLst>
                                            <p:cond delay="499"/>
                                          </p:stCondLst>
                                        </p:cTn>
                                        <p:tgtEl>
                                          <p:spTgt spid="28"/>
                                        </p:tgtEl>
                                        <p:attrNameLst>
                                          <p:attrName>style.visibility</p:attrName>
                                        </p:attrNameLst>
                                      </p:cBhvr>
                                      <p:to>
                                        <p:strVal val="hidden"/>
                                      </p:to>
                                    </p:set>
                                  </p:childTnLst>
                                </p:cTn>
                              </p:par>
                              <p:par>
                                <p:cTn id="23" presetID="9" presetClass="exit" presetSubtype="0" fill="hold" nodeType="withEffect">
                                  <p:stCondLst>
                                    <p:cond delay="0"/>
                                  </p:stCondLst>
                                  <p:childTnLst>
                                    <p:animEffect transition="out" filter="dissolve">
                                      <p:cBhvr>
                                        <p:cTn id="24" dur="500"/>
                                        <p:tgtEl>
                                          <p:spTgt spid="31"/>
                                        </p:tgtEl>
                                      </p:cBhvr>
                                    </p:animEffect>
                                    <p:set>
                                      <p:cBhvr>
                                        <p:cTn id="25" dur="1" fill="hold">
                                          <p:stCondLst>
                                            <p:cond delay="499"/>
                                          </p:stCondLst>
                                        </p:cTn>
                                        <p:tgtEl>
                                          <p:spTgt spid="31"/>
                                        </p:tgtEl>
                                        <p:attrNameLst>
                                          <p:attrName>style.visibility</p:attrName>
                                        </p:attrNameLst>
                                      </p:cBhvr>
                                      <p:to>
                                        <p:strVal val="hidden"/>
                                      </p:to>
                                    </p:set>
                                  </p:childTnLst>
                                </p:cTn>
                              </p:par>
                              <p:par>
                                <p:cTn id="26" presetID="9" presetClass="exit" presetSubtype="0" fill="hold" grpId="0" nodeType="withEffect">
                                  <p:stCondLst>
                                    <p:cond delay="0"/>
                                  </p:stCondLst>
                                  <p:childTnLst>
                                    <p:animEffect transition="out" filter="dissolve">
                                      <p:cBhvr>
                                        <p:cTn id="27" dur="500"/>
                                        <p:tgtEl>
                                          <p:spTgt spid="24"/>
                                        </p:tgtEl>
                                      </p:cBhvr>
                                    </p:animEffect>
                                    <p:set>
                                      <p:cBhvr>
                                        <p:cTn id="28" dur="1" fill="hold">
                                          <p:stCondLst>
                                            <p:cond delay="499"/>
                                          </p:stCondLst>
                                        </p:cTn>
                                        <p:tgtEl>
                                          <p:spTgt spid="24"/>
                                        </p:tgtEl>
                                        <p:attrNameLst>
                                          <p:attrName>style.visibility</p:attrName>
                                        </p:attrNameLst>
                                      </p:cBhvr>
                                      <p:to>
                                        <p:strVal val="hidden"/>
                                      </p:to>
                                    </p:set>
                                  </p:childTnLst>
                                </p:cTn>
                              </p:par>
                              <p:par>
                                <p:cTn id="29" presetID="9" presetClass="exit" presetSubtype="0" fill="hold" nodeType="withEffect">
                                  <p:stCondLst>
                                    <p:cond delay="0"/>
                                  </p:stCondLst>
                                  <p:childTnLst>
                                    <p:animEffect transition="out" filter="dissolve">
                                      <p:cBhvr>
                                        <p:cTn id="30" dur="500"/>
                                        <p:tgtEl>
                                          <p:spTgt spid="37"/>
                                        </p:tgtEl>
                                      </p:cBhvr>
                                    </p:animEffect>
                                    <p:set>
                                      <p:cBhvr>
                                        <p:cTn id="31" dur="1" fill="hold">
                                          <p:stCondLst>
                                            <p:cond delay="499"/>
                                          </p:stCondLst>
                                        </p:cTn>
                                        <p:tgtEl>
                                          <p:spTgt spid="37"/>
                                        </p:tgtEl>
                                        <p:attrNameLst>
                                          <p:attrName>style.visibility</p:attrName>
                                        </p:attrNameLst>
                                      </p:cBhvr>
                                      <p:to>
                                        <p:strVal val="hidden"/>
                                      </p:to>
                                    </p:set>
                                  </p:childTnLst>
                                </p:cTn>
                              </p:par>
                              <p:par>
                                <p:cTn id="32" presetID="10" presetClass="entr" presetSubtype="0" fill="hold" nodeType="with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500"/>
                                        <p:tgtEl>
                                          <p:spTgt spid="36"/>
                                        </p:tgtEl>
                                      </p:cBhvr>
                                    </p:animEffect>
                                  </p:childTnLst>
                                </p:cTn>
                              </p:par>
                              <p:par>
                                <p:cTn id="35" presetID="9" presetClass="exit" presetSubtype="0" fill="hold" nodeType="withEffect">
                                  <p:stCondLst>
                                    <p:cond delay="0"/>
                                  </p:stCondLst>
                                  <p:childTnLst>
                                    <p:animEffect transition="out" filter="dissolve">
                                      <p:cBhvr>
                                        <p:cTn id="36" dur="500"/>
                                        <p:tgtEl>
                                          <p:spTgt spid="38"/>
                                        </p:tgtEl>
                                      </p:cBhvr>
                                    </p:animEffect>
                                    <p:set>
                                      <p:cBhvr>
                                        <p:cTn id="37" dur="1" fill="hold">
                                          <p:stCondLst>
                                            <p:cond delay="499"/>
                                          </p:stCondLst>
                                        </p:cTn>
                                        <p:tgtEl>
                                          <p:spTgt spid="38"/>
                                        </p:tgtEl>
                                        <p:attrNameLst>
                                          <p:attrName>style.visibility</p:attrName>
                                        </p:attrNameLst>
                                      </p:cBhvr>
                                      <p:to>
                                        <p:strVal val="hidden"/>
                                      </p:to>
                                    </p:set>
                                  </p:childTnLst>
                                </p:cTn>
                              </p:par>
                              <p:par>
                                <p:cTn id="38" presetID="9" presetClass="exit" presetSubtype="0" fill="hold" grpId="0" nodeType="withEffect">
                                  <p:stCondLst>
                                    <p:cond delay="0"/>
                                  </p:stCondLst>
                                  <p:childTnLst>
                                    <p:animEffect transition="out" filter="dissolve">
                                      <p:cBhvr>
                                        <p:cTn id="39" dur="500"/>
                                        <p:tgtEl>
                                          <p:spTgt spid="29"/>
                                        </p:tgtEl>
                                      </p:cBhvr>
                                    </p:animEffect>
                                    <p:set>
                                      <p:cBhvr>
                                        <p:cTn id="40" dur="1" fill="hold">
                                          <p:stCondLst>
                                            <p:cond delay="499"/>
                                          </p:stCondLst>
                                        </p:cTn>
                                        <p:tgtEl>
                                          <p:spTgt spid="29"/>
                                        </p:tgtEl>
                                        <p:attrNameLst>
                                          <p:attrName>style.visibility</p:attrName>
                                        </p:attrNameLst>
                                      </p:cBhvr>
                                      <p:to>
                                        <p:strVal val="hidden"/>
                                      </p:to>
                                    </p:set>
                                  </p:childTnLst>
                                </p:cTn>
                              </p:par>
                              <p:par>
                                <p:cTn id="41" presetID="9" presetClass="exit" presetSubtype="0" fill="hold" grpId="0" nodeType="withEffect">
                                  <p:stCondLst>
                                    <p:cond delay="0"/>
                                  </p:stCondLst>
                                  <p:childTnLst>
                                    <p:animEffect transition="out" filter="dissolve">
                                      <p:cBhvr>
                                        <p:cTn id="42" dur="500"/>
                                        <p:tgtEl>
                                          <p:spTgt spid="26"/>
                                        </p:tgtEl>
                                      </p:cBhvr>
                                    </p:animEffect>
                                    <p:set>
                                      <p:cBhvr>
                                        <p:cTn id="43" dur="1" fill="hold">
                                          <p:stCondLst>
                                            <p:cond delay="499"/>
                                          </p:stCondLst>
                                        </p:cTn>
                                        <p:tgtEl>
                                          <p:spTgt spid="26"/>
                                        </p:tgtEl>
                                        <p:attrNameLst>
                                          <p:attrName>style.visibility</p:attrName>
                                        </p:attrNameLst>
                                      </p:cBhvr>
                                      <p:to>
                                        <p:strVal val="hidden"/>
                                      </p:to>
                                    </p:set>
                                  </p:childTnLst>
                                </p:cTn>
                              </p:par>
                              <p:par>
                                <p:cTn id="44" presetID="9" presetClass="exit" presetSubtype="0" fill="hold" grpId="0" nodeType="withEffect">
                                  <p:stCondLst>
                                    <p:cond delay="0"/>
                                  </p:stCondLst>
                                  <p:childTnLst>
                                    <p:animEffect transition="out" filter="dissolve">
                                      <p:cBhvr>
                                        <p:cTn id="45" dur="500"/>
                                        <p:tgtEl>
                                          <p:spTgt spid="30"/>
                                        </p:tgtEl>
                                      </p:cBhvr>
                                    </p:animEffect>
                                    <p:set>
                                      <p:cBhvr>
                                        <p:cTn id="46"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4" grpId="0" animBg="1"/>
      <p:bldP spid="26" grpId="0" animBg="1"/>
      <p:bldP spid="29" grpId="0" animBg="1"/>
      <p:bldP spid="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748145" y="1034917"/>
            <a:ext cx="10626437" cy="646331"/>
          </a:xfrm>
          <a:prstGeom prst="rect">
            <a:avLst/>
          </a:prstGeom>
        </p:spPr>
        <p:txBody>
          <a:bodyPr wrap="square">
            <a:spAutoFit/>
          </a:bodyPr>
          <a:lstStyle/>
          <a:p>
            <a:pPr indent="360363" algn="just">
              <a:lnSpc>
                <a:spcPct val="150000"/>
              </a:lnSpc>
            </a:pPr>
            <a:r>
              <a:rPr lang="en-US" sz="2400" dirty="0">
                <a:solidFill>
                  <a:srgbClr val="002060"/>
                </a:solidFill>
                <a:latin typeface="Arial" panose="020B0604020202020204" pitchFamily="34" charset="0"/>
                <a:cs typeface="Arial" panose="020B0604020202020204" pitchFamily="34" charset="0"/>
              </a:rPr>
              <a:t>Bạn Chi gấp quần áo như thế nào ?</a:t>
            </a:r>
            <a:endParaRPr lang="vi-VN" sz="24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1228700" y="3866555"/>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 name="Rectangle 23"/>
          <p:cNvSpPr/>
          <p:nvPr/>
        </p:nvSpPr>
        <p:spPr>
          <a:xfrm>
            <a:off x="1228700" y="2176854"/>
            <a:ext cx="666205" cy="587829"/>
          </a:xfrm>
          <a:prstGeom prst="rect">
            <a:avLst/>
          </a:prstGeom>
          <a:solidFill>
            <a:srgbClr val="92D050"/>
          </a:solidFill>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5294810" y="3899035"/>
            <a:ext cx="3308863"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Quần áo gọn gàng</a:t>
            </a:r>
          </a:p>
        </p:txBody>
      </p:sp>
      <p:sp>
        <p:nvSpPr>
          <p:cNvPr id="26" name="Rectangle 25"/>
          <p:cNvSpPr/>
          <p:nvPr/>
        </p:nvSpPr>
        <p:spPr>
          <a:xfrm>
            <a:off x="5294811" y="2270014"/>
            <a:ext cx="2879372"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Quần áo thẳng</a:t>
            </a:r>
          </a:p>
        </p:txBody>
      </p:sp>
      <p:pic>
        <p:nvPicPr>
          <p:cNvPr id="27"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9755" y="3767194"/>
            <a:ext cx="683527" cy="6342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77" y="2283257"/>
            <a:ext cx="383049" cy="43777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228700" y="5392667"/>
            <a:ext cx="666205" cy="587829"/>
          </a:xfrm>
          <a:prstGeom prst="rect">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5294810" y="5392666"/>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Quần áo lộn xộn</a:t>
            </a:r>
          </a:p>
        </p:txBody>
      </p:sp>
      <p:pic>
        <p:nvPicPr>
          <p:cNvPr id="31"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77" y="5499070"/>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Káº¿t quáº£ hÃ¬nh áº£nh cho cartoon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Group 36"/>
          <p:cNvGrpSpPr/>
          <p:nvPr/>
        </p:nvGrpSpPr>
        <p:grpSpPr>
          <a:xfrm>
            <a:off x="2788917" y="1809414"/>
            <a:ext cx="1852355" cy="1385455"/>
            <a:chOff x="2788917" y="1809414"/>
            <a:chExt cx="1852355" cy="1385455"/>
          </a:xfrm>
        </p:grpSpPr>
        <p:pic>
          <p:nvPicPr>
            <p:cNvPr id="7172" name="Picture 4" descr="Káº¿t quáº£ hÃ¬nh áº£nh cho clothes cartoon png"/>
            <p:cNvPicPr>
              <a:picLocks noChangeAspect="1" noChangeArrowheads="1"/>
            </p:cNvPicPr>
            <p:nvPr/>
          </p:nvPicPr>
          <p:blipFill rotWithShape="1">
            <a:blip r:embed="rId7">
              <a:clrChange>
                <a:clrFrom>
                  <a:srgbClr val="F6F6F6"/>
                </a:clrFrom>
                <a:clrTo>
                  <a:srgbClr val="F6F6F6">
                    <a:alpha val="0"/>
                  </a:srgbClr>
                </a:clrTo>
              </a:clrChange>
              <a:extLst>
                <a:ext uri="{28A0092B-C50C-407E-A947-70E740481C1C}">
                  <a14:useLocalDpi xmlns:a14="http://schemas.microsoft.com/office/drawing/2010/main" val="0"/>
                </a:ext>
              </a:extLst>
            </a:blip>
            <a:srcRect l="68961" t="69886" r="20219" b="5250"/>
            <a:stretch/>
          </p:blipFill>
          <p:spPr bwMode="auto">
            <a:xfrm>
              <a:off x="2788917" y="1809414"/>
              <a:ext cx="845128" cy="138545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Káº¿t quáº£ hÃ¬nh áº£nh cho clothes cartoon png"/>
            <p:cNvPicPr>
              <a:picLocks noChangeAspect="1" noChangeArrowheads="1"/>
            </p:cNvPicPr>
            <p:nvPr/>
          </p:nvPicPr>
          <p:blipFill rotWithShape="1">
            <a:blip r:embed="rId7">
              <a:clrChange>
                <a:clrFrom>
                  <a:srgbClr val="F6F6F6"/>
                </a:clrFrom>
                <a:clrTo>
                  <a:srgbClr val="F6F6F6">
                    <a:alpha val="0"/>
                  </a:srgbClr>
                </a:clrTo>
              </a:clrChange>
              <a:extLst>
                <a:ext uri="{28A0092B-C50C-407E-A947-70E740481C1C}">
                  <a14:useLocalDpi xmlns:a14="http://schemas.microsoft.com/office/drawing/2010/main" val="0"/>
                </a:ext>
              </a:extLst>
            </a:blip>
            <a:srcRect l="17520" t="5488" r="65806" b="69896"/>
            <a:stretch/>
          </p:blipFill>
          <p:spPr bwMode="auto">
            <a:xfrm>
              <a:off x="3605737" y="2054888"/>
              <a:ext cx="1035535" cy="1090617"/>
            </a:xfrm>
            <a:prstGeom prst="rect">
              <a:avLst/>
            </a:prstGeom>
            <a:noFill/>
            <a:extLst>
              <a:ext uri="{909E8E84-426E-40DD-AFC4-6F175D3DCCD1}">
                <a14:hiddenFill xmlns:a14="http://schemas.microsoft.com/office/drawing/2010/main">
                  <a:solidFill>
                    <a:srgbClr val="FFFFFF"/>
                  </a:solidFill>
                </a14:hiddenFill>
              </a:ext>
            </a:extLst>
          </p:spPr>
        </p:pic>
      </p:grpSp>
      <p:pic>
        <p:nvPicPr>
          <p:cNvPr id="8194" name="Picture 2" descr="Káº¿t quáº£ hÃ¬nh áº£nh cho messy clothes cartoon png"/>
          <p:cNvPicPr>
            <a:picLocks noChangeAspect="1" noChangeArrowheads="1"/>
          </p:cNvPicPr>
          <p:nvPr/>
        </p:nvPicPr>
        <p:blipFill rotWithShape="1">
          <a:blip r:embed="rId8">
            <a:extLst>
              <a:ext uri="{28A0092B-C50C-407E-A947-70E740481C1C}">
                <a14:useLocalDpi xmlns:a14="http://schemas.microsoft.com/office/drawing/2010/main" val="0"/>
              </a:ext>
            </a:extLst>
          </a:blip>
          <a:srcRect b="7868"/>
          <a:stretch/>
        </p:blipFill>
        <p:spPr bwMode="auto">
          <a:xfrm>
            <a:off x="2677109" y="5023343"/>
            <a:ext cx="1964163" cy="1223899"/>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Káº¿t quáº£ hÃ¬nh áº£nh cho Girl cartoon png"/>
          <p:cNvPicPr>
            <a:picLocks noChangeAspect="1" noChangeArrowheads="1"/>
          </p:cNvPicPr>
          <p:nvPr/>
        </p:nvPicPr>
        <p:blipFill>
          <a:blip r:embed="rId9"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9162661" y="1164552"/>
            <a:ext cx="2064786" cy="2067963"/>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Káº¿t quáº£ hÃ¬nh áº£nh cho clothes 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901942" y="3568076"/>
            <a:ext cx="1600785" cy="1184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889081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4"/>
                  </p:tgtEl>
                </p:cond>
              </p:nextCondLst>
            </p:seq>
            <p:seq concurrent="1" nextAc="seek">
              <p:cTn id="8" restart="whenNotActive" fill="hold" evtFilter="cancelBubble" nodeType="interactiveSeq">
                <p:stCondLst>
                  <p:cond evt="onClick" delay="0">
                    <p:tgtEl>
                      <p:spTgt spid="29"/>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subTnLst>
                                    <p:audio>
                                      <p:cMediaNode>
                                        <p:cTn display="0" masterRel="sameClick">
                                          <p:stCondLst>
                                            <p:cond evt="begin" delay="0">
                                              <p:tn val="11"/>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9"/>
                  </p:tgtEl>
                </p:cond>
              </p:nextCondLst>
            </p:seq>
            <p:seq concurrent="1" nextAc="seek">
              <p:cTn id="14" restart="whenNotActive" fill="hold" evtFilter="cancelBubble" nodeType="interactiveSeq">
                <p:stCondLst>
                  <p:cond evt="onClick" delay="0">
                    <p:tgtEl>
                      <p:spTgt spid="23"/>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subTnLst>
                                    <p:audio>
                                      <p:cMediaNode>
                                        <p:cTn display="0" masterRel="sameClick">
                                          <p:stCondLst>
                                            <p:cond evt="begin" delay="0">
                                              <p:tn val="17"/>
                                            </p:cond>
                                          </p:stCondLst>
                                          <p:endCondLst>
                                            <p:cond evt="onStopAudio" delay="0">
                                              <p:tgtEl>
                                                <p:sldTgt/>
                                              </p:tgtEl>
                                            </p:cond>
                                          </p:endCondLst>
                                        </p:cTn>
                                        <p:tgtEl>
                                          <p:sndTgt r:embed="rId3" name="applause.wav"/>
                                        </p:tgtEl>
                                      </p:cMediaNode>
                                    </p:audio>
                                  </p:subTnLst>
                                </p:cTn>
                              </p:par>
                              <p:par>
                                <p:cTn id="20" presetID="9" presetClass="exit" presetSubtype="0" fill="hold" nodeType="withEffect">
                                  <p:stCondLst>
                                    <p:cond delay="0"/>
                                  </p:stCondLst>
                                  <p:childTnLst>
                                    <p:animEffect transition="out" filter="dissolve">
                                      <p:cBhvr>
                                        <p:cTn id="21" dur="500"/>
                                        <p:tgtEl>
                                          <p:spTgt spid="28"/>
                                        </p:tgtEl>
                                      </p:cBhvr>
                                    </p:animEffect>
                                    <p:set>
                                      <p:cBhvr>
                                        <p:cTn id="22" dur="1" fill="hold">
                                          <p:stCondLst>
                                            <p:cond delay="499"/>
                                          </p:stCondLst>
                                        </p:cTn>
                                        <p:tgtEl>
                                          <p:spTgt spid="28"/>
                                        </p:tgtEl>
                                        <p:attrNameLst>
                                          <p:attrName>style.visibility</p:attrName>
                                        </p:attrNameLst>
                                      </p:cBhvr>
                                      <p:to>
                                        <p:strVal val="hidden"/>
                                      </p:to>
                                    </p:set>
                                  </p:childTnLst>
                                </p:cTn>
                              </p:par>
                              <p:par>
                                <p:cTn id="23" presetID="9" presetClass="exit" presetSubtype="0" fill="hold" nodeType="withEffect">
                                  <p:stCondLst>
                                    <p:cond delay="0"/>
                                  </p:stCondLst>
                                  <p:childTnLst>
                                    <p:animEffect transition="out" filter="dissolve">
                                      <p:cBhvr>
                                        <p:cTn id="24" dur="500"/>
                                        <p:tgtEl>
                                          <p:spTgt spid="31"/>
                                        </p:tgtEl>
                                      </p:cBhvr>
                                    </p:animEffect>
                                    <p:set>
                                      <p:cBhvr>
                                        <p:cTn id="25" dur="1" fill="hold">
                                          <p:stCondLst>
                                            <p:cond delay="499"/>
                                          </p:stCondLst>
                                        </p:cTn>
                                        <p:tgtEl>
                                          <p:spTgt spid="31"/>
                                        </p:tgtEl>
                                        <p:attrNameLst>
                                          <p:attrName>style.visibility</p:attrName>
                                        </p:attrNameLst>
                                      </p:cBhvr>
                                      <p:to>
                                        <p:strVal val="hidden"/>
                                      </p:to>
                                    </p:set>
                                  </p:childTnLst>
                                </p:cTn>
                              </p:par>
                              <p:par>
                                <p:cTn id="26" presetID="9" presetClass="exit" presetSubtype="0" fill="hold" grpId="0" nodeType="withEffect">
                                  <p:stCondLst>
                                    <p:cond delay="0"/>
                                  </p:stCondLst>
                                  <p:childTnLst>
                                    <p:animEffect transition="out" filter="dissolve">
                                      <p:cBhvr>
                                        <p:cTn id="27" dur="500"/>
                                        <p:tgtEl>
                                          <p:spTgt spid="24"/>
                                        </p:tgtEl>
                                      </p:cBhvr>
                                    </p:animEffect>
                                    <p:set>
                                      <p:cBhvr>
                                        <p:cTn id="28" dur="1" fill="hold">
                                          <p:stCondLst>
                                            <p:cond delay="499"/>
                                          </p:stCondLst>
                                        </p:cTn>
                                        <p:tgtEl>
                                          <p:spTgt spid="24"/>
                                        </p:tgtEl>
                                        <p:attrNameLst>
                                          <p:attrName>style.visibility</p:attrName>
                                        </p:attrNameLst>
                                      </p:cBhvr>
                                      <p:to>
                                        <p:strVal val="hidden"/>
                                      </p:to>
                                    </p:set>
                                  </p:childTnLst>
                                </p:cTn>
                              </p:par>
                              <p:par>
                                <p:cTn id="29" presetID="9" presetClass="exit" presetSubtype="0" fill="hold" nodeType="withEffect">
                                  <p:stCondLst>
                                    <p:cond delay="0"/>
                                  </p:stCondLst>
                                  <p:childTnLst>
                                    <p:animEffect transition="out" filter="dissolve">
                                      <p:cBhvr>
                                        <p:cTn id="30" dur="500"/>
                                        <p:tgtEl>
                                          <p:spTgt spid="8194"/>
                                        </p:tgtEl>
                                      </p:cBhvr>
                                    </p:animEffect>
                                    <p:set>
                                      <p:cBhvr>
                                        <p:cTn id="31" dur="1" fill="hold">
                                          <p:stCondLst>
                                            <p:cond delay="499"/>
                                          </p:stCondLst>
                                        </p:cTn>
                                        <p:tgtEl>
                                          <p:spTgt spid="8194"/>
                                        </p:tgtEl>
                                        <p:attrNameLst>
                                          <p:attrName>style.visibility</p:attrName>
                                        </p:attrNameLst>
                                      </p:cBhvr>
                                      <p:to>
                                        <p:strVal val="hidden"/>
                                      </p:to>
                                    </p:set>
                                  </p:childTnLst>
                                </p:cTn>
                              </p:par>
                              <p:par>
                                <p:cTn id="32" presetID="9" presetClass="exit" presetSubtype="0" fill="hold" nodeType="withEffect">
                                  <p:stCondLst>
                                    <p:cond delay="0"/>
                                  </p:stCondLst>
                                  <p:childTnLst>
                                    <p:animEffect transition="out" filter="dissolve">
                                      <p:cBhvr>
                                        <p:cTn id="33" dur="500"/>
                                        <p:tgtEl>
                                          <p:spTgt spid="37"/>
                                        </p:tgtEl>
                                      </p:cBhvr>
                                    </p:animEffect>
                                    <p:set>
                                      <p:cBhvr>
                                        <p:cTn id="34" dur="1" fill="hold">
                                          <p:stCondLst>
                                            <p:cond delay="499"/>
                                          </p:stCondLst>
                                        </p:cTn>
                                        <p:tgtEl>
                                          <p:spTgt spid="37"/>
                                        </p:tgtEl>
                                        <p:attrNameLst>
                                          <p:attrName>style.visibility</p:attrName>
                                        </p:attrNameLst>
                                      </p:cBhvr>
                                      <p:to>
                                        <p:strVal val="hidden"/>
                                      </p:to>
                                    </p:set>
                                  </p:childTnLst>
                                </p:cTn>
                              </p:par>
                              <p:par>
                                <p:cTn id="35" presetID="10" presetClass="entr" presetSubtype="0" fill="hold" nodeType="with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500"/>
                                        <p:tgtEl>
                                          <p:spTgt spid="36"/>
                                        </p:tgtEl>
                                      </p:cBhvr>
                                    </p:animEffect>
                                  </p:childTnLst>
                                </p:cTn>
                              </p:par>
                              <p:par>
                                <p:cTn id="38" presetID="9" presetClass="exit" presetSubtype="0" fill="hold" grpId="0" nodeType="withEffect">
                                  <p:stCondLst>
                                    <p:cond delay="0"/>
                                  </p:stCondLst>
                                  <p:childTnLst>
                                    <p:animEffect transition="out" filter="dissolve">
                                      <p:cBhvr>
                                        <p:cTn id="39" dur="500"/>
                                        <p:tgtEl>
                                          <p:spTgt spid="29"/>
                                        </p:tgtEl>
                                      </p:cBhvr>
                                    </p:animEffect>
                                    <p:set>
                                      <p:cBhvr>
                                        <p:cTn id="40" dur="1" fill="hold">
                                          <p:stCondLst>
                                            <p:cond delay="499"/>
                                          </p:stCondLst>
                                        </p:cTn>
                                        <p:tgtEl>
                                          <p:spTgt spid="29"/>
                                        </p:tgtEl>
                                        <p:attrNameLst>
                                          <p:attrName>style.visibility</p:attrName>
                                        </p:attrNameLst>
                                      </p:cBhvr>
                                      <p:to>
                                        <p:strVal val="hidden"/>
                                      </p:to>
                                    </p:set>
                                  </p:childTnLst>
                                </p:cTn>
                              </p:par>
                              <p:par>
                                <p:cTn id="41" presetID="9" presetClass="exit" presetSubtype="0" fill="hold" grpId="0" nodeType="withEffect">
                                  <p:stCondLst>
                                    <p:cond delay="0"/>
                                  </p:stCondLst>
                                  <p:childTnLst>
                                    <p:animEffect transition="out" filter="dissolve">
                                      <p:cBhvr>
                                        <p:cTn id="42" dur="500"/>
                                        <p:tgtEl>
                                          <p:spTgt spid="26"/>
                                        </p:tgtEl>
                                      </p:cBhvr>
                                    </p:animEffect>
                                    <p:set>
                                      <p:cBhvr>
                                        <p:cTn id="43" dur="1" fill="hold">
                                          <p:stCondLst>
                                            <p:cond delay="499"/>
                                          </p:stCondLst>
                                        </p:cTn>
                                        <p:tgtEl>
                                          <p:spTgt spid="26"/>
                                        </p:tgtEl>
                                        <p:attrNameLst>
                                          <p:attrName>style.visibility</p:attrName>
                                        </p:attrNameLst>
                                      </p:cBhvr>
                                      <p:to>
                                        <p:strVal val="hidden"/>
                                      </p:to>
                                    </p:set>
                                  </p:childTnLst>
                                </p:cTn>
                              </p:par>
                              <p:par>
                                <p:cTn id="44" presetID="9" presetClass="exit" presetSubtype="0" fill="hold" grpId="0" nodeType="withEffect">
                                  <p:stCondLst>
                                    <p:cond delay="0"/>
                                  </p:stCondLst>
                                  <p:childTnLst>
                                    <p:animEffect transition="out" filter="dissolve">
                                      <p:cBhvr>
                                        <p:cTn id="45" dur="500"/>
                                        <p:tgtEl>
                                          <p:spTgt spid="30"/>
                                        </p:tgtEl>
                                      </p:cBhvr>
                                    </p:animEffect>
                                    <p:set>
                                      <p:cBhvr>
                                        <p:cTn id="46"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4" grpId="0" animBg="1"/>
      <p:bldP spid="26" grpId="0" animBg="1"/>
      <p:bldP spid="29" grpId="0" animBg="1"/>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748145" y="1034917"/>
            <a:ext cx="10626437" cy="646331"/>
          </a:xfrm>
          <a:prstGeom prst="rect">
            <a:avLst/>
          </a:prstGeom>
        </p:spPr>
        <p:txBody>
          <a:bodyPr wrap="square">
            <a:spAutoFit/>
          </a:bodyPr>
          <a:lstStyle/>
          <a:p>
            <a:pPr indent="360363" algn="just">
              <a:lnSpc>
                <a:spcPct val="150000"/>
              </a:lnSpc>
            </a:pPr>
            <a:r>
              <a:rPr lang="en-US" sz="2400" dirty="0">
                <a:solidFill>
                  <a:srgbClr val="002060"/>
                </a:solidFill>
                <a:latin typeface="Arial" panose="020B0604020202020204" pitchFamily="34" charset="0"/>
                <a:cs typeface="Arial" panose="020B0604020202020204" pitchFamily="34" charset="0"/>
              </a:rPr>
              <a:t>Còn bạn Anh gấp quần áo như thế nào ?</a:t>
            </a:r>
            <a:endParaRPr lang="vi-VN" sz="24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1228700" y="3866555"/>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 name="Rectangle 23"/>
          <p:cNvSpPr/>
          <p:nvPr/>
        </p:nvSpPr>
        <p:spPr>
          <a:xfrm>
            <a:off x="1228700" y="2176854"/>
            <a:ext cx="666205" cy="587829"/>
          </a:xfrm>
          <a:prstGeom prst="rect">
            <a:avLst/>
          </a:prstGeom>
          <a:solidFill>
            <a:srgbClr val="92D050"/>
          </a:solidFill>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5294810" y="3899035"/>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Quần áo không gọn gàng</a:t>
            </a:r>
          </a:p>
        </p:txBody>
      </p:sp>
      <p:sp>
        <p:nvSpPr>
          <p:cNvPr id="26" name="Rectangle 25"/>
          <p:cNvSpPr/>
          <p:nvPr/>
        </p:nvSpPr>
        <p:spPr>
          <a:xfrm>
            <a:off x="5294811" y="2270014"/>
            <a:ext cx="2879372"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Quần áo thẳng</a:t>
            </a:r>
          </a:p>
        </p:txBody>
      </p:sp>
      <p:pic>
        <p:nvPicPr>
          <p:cNvPr id="27"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9755" y="3767194"/>
            <a:ext cx="683527" cy="6342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77" y="2283257"/>
            <a:ext cx="383049" cy="43777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228700" y="5392667"/>
            <a:ext cx="666205" cy="587829"/>
          </a:xfrm>
          <a:prstGeom prst="rect">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5294810" y="5392666"/>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Quần áo lộn xộn</a:t>
            </a:r>
          </a:p>
        </p:txBody>
      </p:sp>
      <p:pic>
        <p:nvPicPr>
          <p:cNvPr id="31"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77" y="5499070"/>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Káº¿t quáº£ hÃ¬nh áº£nh cho cartoon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Group 36"/>
          <p:cNvGrpSpPr/>
          <p:nvPr/>
        </p:nvGrpSpPr>
        <p:grpSpPr>
          <a:xfrm>
            <a:off x="2788917" y="1809414"/>
            <a:ext cx="1852355" cy="1385455"/>
            <a:chOff x="2788917" y="1809414"/>
            <a:chExt cx="1852355" cy="1385455"/>
          </a:xfrm>
        </p:grpSpPr>
        <p:pic>
          <p:nvPicPr>
            <p:cNvPr id="7172" name="Picture 4" descr="Káº¿t quáº£ hÃ¬nh áº£nh cho clothes cartoon png"/>
            <p:cNvPicPr>
              <a:picLocks noChangeAspect="1" noChangeArrowheads="1"/>
            </p:cNvPicPr>
            <p:nvPr/>
          </p:nvPicPr>
          <p:blipFill rotWithShape="1">
            <a:blip r:embed="rId7">
              <a:clrChange>
                <a:clrFrom>
                  <a:srgbClr val="F6F6F6"/>
                </a:clrFrom>
                <a:clrTo>
                  <a:srgbClr val="F6F6F6">
                    <a:alpha val="0"/>
                  </a:srgbClr>
                </a:clrTo>
              </a:clrChange>
              <a:extLst>
                <a:ext uri="{28A0092B-C50C-407E-A947-70E740481C1C}">
                  <a14:useLocalDpi xmlns:a14="http://schemas.microsoft.com/office/drawing/2010/main" val="0"/>
                </a:ext>
              </a:extLst>
            </a:blip>
            <a:srcRect l="68961" t="69886" r="20219" b="5250"/>
            <a:stretch/>
          </p:blipFill>
          <p:spPr bwMode="auto">
            <a:xfrm>
              <a:off x="2788917" y="1809414"/>
              <a:ext cx="845128" cy="138545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Káº¿t quáº£ hÃ¬nh áº£nh cho clothes cartoon png"/>
            <p:cNvPicPr>
              <a:picLocks noChangeAspect="1" noChangeArrowheads="1"/>
            </p:cNvPicPr>
            <p:nvPr/>
          </p:nvPicPr>
          <p:blipFill rotWithShape="1">
            <a:blip r:embed="rId7">
              <a:clrChange>
                <a:clrFrom>
                  <a:srgbClr val="F6F6F6"/>
                </a:clrFrom>
                <a:clrTo>
                  <a:srgbClr val="F6F6F6">
                    <a:alpha val="0"/>
                  </a:srgbClr>
                </a:clrTo>
              </a:clrChange>
              <a:extLst>
                <a:ext uri="{28A0092B-C50C-407E-A947-70E740481C1C}">
                  <a14:useLocalDpi xmlns:a14="http://schemas.microsoft.com/office/drawing/2010/main" val="0"/>
                </a:ext>
              </a:extLst>
            </a:blip>
            <a:srcRect l="17520" t="5488" r="65806" b="69896"/>
            <a:stretch/>
          </p:blipFill>
          <p:spPr bwMode="auto">
            <a:xfrm>
              <a:off x="3605737" y="2054888"/>
              <a:ext cx="1035535" cy="1090617"/>
            </a:xfrm>
            <a:prstGeom prst="rect">
              <a:avLst/>
            </a:prstGeom>
            <a:noFill/>
            <a:extLst>
              <a:ext uri="{909E8E84-426E-40DD-AFC4-6F175D3DCCD1}">
                <a14:hiddenFill xmlns:a14="http://schemas.microsoft.com/office/drawing/2010/main">
                  <a:solidFill>
                    <a:srgbClr val="FFFFFF"/>
                  </a:solidFill>
                </a14:hiddenFill>
              </a:ext>
            </a:extLst>
          </p:spPr>
        </p:pic>
      </p:grpSp>
      <p:pic>
        <p:nvPicPr>
          <p:cNvPr id="8194" name="Picture 2" descr="Káº¿t quáº£ hÃ¬nh áº£nh cho messy clothes cartoon png"/>
          <p:cNvPicPr>
            <a:picLocks noChangeAspect="1" noChangeArrowheads="1"/>
          </p:cNvPicPr>
          <p:nvPr/>
        </p:nvPicPr>
        <p:blipFill rotWithShape="1">
          <a:blip r:embed="rId8">
            <a:extLst>
              <a:ext uri="{28A0092B-C50C-407E-A947-70E740481C1C}">
                <a14:useLocalDpi xmlns:a14="http://schemas.microsoft.com/office/drawing/2010/main" val="0"/>
              </a:ext>
            </a:extLst>
          </a:blip>
          <a:srcRect b="7868"/>
          <a:stretch/>
        </p:blipFill>
        <p:spPr bwMode="auto">
          <a:xfrm>
            <a:off x="2677109" y="5023343"/>
            <a:ext cx="1964163" cy="1223899"/>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Káº¿t quáº£ hÃ¬nh áº£nh cho boy cartoon 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177903" y="1103046"/>
            <a:ext cx="1559369" cy="2371663"/>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Káº¿t quáº£ hÃ¬nh áº£nh cho clothes png"/>
          <p:cNvPicPr>
            <a:picLocks noChangeAspect="1" noChangeArrowheads="1"/>
          </p:cNvPicPr>
          <p:nvPr/>
        </p:nvPicPr>
        <p:blipFill>
          <a:blip r:embed="rId10">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2494941" y="3453727"/>
            <a:ext cx="2468083" cy="1462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79340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4"/>
                  </p:tgtEl>
                </p:cond>
              </p:nextCondLst>
            </p:seq>
            <p:seq concurrent="1" nextAc="seek">
              <p:cTn id="8" restart="whenNotActive" fill="hold" evtFilter="cancelBubble" nodeType="interactiveSeq">
                <p:stCondLst>
                  <p:cond evt="onClick" delay="0">
                    <p:tgtEl>
                      <p:spTgt spid="29"/>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subTnLst>
                                    <p:audio>
                                      <p:cMediaNode>
                                        <p:cTn display="0" masterRel="sameClick">
                                          <p:stCondLst>
                                            <p:cond evt="begin" delay="0">
                                              <p:tn val="11"/>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9"/>
                  </p:tgtEl>
                </p:cond>
              </p:nextCondLst>
            </p:seq>
            <p:seq concurrent="1" nextAc="seek">
              <p:cTn id="14" restart="whenNotActive" fill="hold" evtFilter="cancelBubble" nodeType="interactiveSeq">
                <p:stCondLst>
                  <p:cond evt="onClick" delay="0">
                    <p:tgtEl>
                      <p:spTgt spid="23"/>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subTnLst>
                                    <p:audio>
                                      <p:cMediaNode>
                                        <p:cTn display="0" masterRel="sameClick">
                                          <p:stCondLst>
                                            <p:cond evt="begin" delay="0">
                                              <p:tn val="17"/>
                                            </p:cond>
                                          </p:stCondLst>
                                          <p:endCondLst>
                                            <p:cond evt="onStopAudio" delay="0">
                                              <p:tgtEl>
                                                <p:sldTgt/>
                                              </p:tgtEl>
                                            </p:cond>
                                          </p:endCondLst>
                                        </p:cTn>
                                        <p:tgtEl>
                                          <p:sndTgt r:embed="rId3" name="applause.wav"/>
                                        </p:tgtEl>
                                      </p:cMediaNode>
                                    </p:audio>
                                  </p:subTnLst>
                                </p:cTn>
                              </p:par>
                              <p:par>
                                <p:cTn id="20" presetID="9" presetClass="exit" presetSubtype="0" fill="hold" nodeType="withEffect">
                                  <p:stCondLst>
                                    <p:cond delay="0"/>
                                  </p:stCondLst>
                                  <p:childTnLst>
                                    <p:animEffect transition="out" filter="dissolve">
                                      <p:cBhvr>
                                        <p:cTn id="21" dur="500"/>
                                        <p:tgtEl>
                                          <p:spTgt spid="28"/>
                                        </p:tgtEl>
                                      </p:cBhvr>
                                    </p:animEffect>
                                    <p:set>
                                      <p:cBhvr>
                                        <p:cTn id="22" dur="1" fill="hold">
                                          <p:stCondLst>
                                            <p:cond delay="499"/>
                                          </p:stCondLst>
                                        </p:cTn>
                                        <p:tgtEl>
                                          <p:spTgt spid="28"/>
                                        </p:tgtEl>
                                        <p:attrNameLst>
                                          <p:attrName>style.visibility</p:attrName>
                                        </p:attrNameLst>
                                      </p:cBhvr>
                                      <p:to>
                                        <p:strVal val="hidden"/>
                                      </p:to>
                                    </p:set>
                                  </p:childTnLst>
                                </p:cTn>
                              </p:par>
                              <p:par>
                                <p:cTn id="23" presetID="9" presetClass="exit" presetSubtype="0" fill="hold" nodeType="withEffect">
                                  <p:stCondLst>
                                    <p:cond delay="0"/>
                                  </p:stCondLst>
                                  <p:childTnLst>
                                    <p:animEffect transition="out" filter="dissolve">
                                      <p:cBhvr>
                                        <p:cTn id="24" dur="500"/>
                                        <p:tgtEl>
                                          <p:spTgt spid="31"/>
                                        </p:tgtEl>
                                      </p:cBhvr>
                                    </p:animEffect>
                                    <p:set>
                                      <p:cBhvr>
                                        <p:cTn id="25" dur="1" fill="hold">
                                          <p:stCondLst>
                                            <p:cond delay="499"/>
                                          </p:stCondLst>
                                        </p:cTn>
                                        <p:tgtEl>
                                          <p:spTgt spid="31"/>
                                        </p:tgtEl>
                                        <p:attrNameLst>
                                          <p:attrName>style.visibility</p:attrName>
                                        </p:attrNameLst>
                                      </p:cBhvr>
                                      <p:to>
                                        <p:strVal val="hidden"/>
                                      </p:to>
                                    </p:set>
                                  </p:childTnLst>
                                </p:cTn>
                              </p:par>
                              <p:par>
                                <p:cTn id="26" presetID="9" presetClass="exit" presetSubtype="0" fill="hold" grpId="0" nodeType="withEffect">
                                  <p:stCondLst>
                                    <p:cond delay="0"/>
                                  </p:stCondLst>
                                  <p:childTnLst>
                                    <p:animEffect transition="out" filter="dissolve">
                                      <p:cBhvr>
                                        <p:cTn id="27" dur="500"/>
                                        <p:tgtEl>
                                          <p:spTgt spid="24"/>
                                        </p:tgtEl>
                                      </p:cBhvr>
                                    </p:animEffect>
                                    <p:set>
                                      <p:cBhvr>
                                        <p:cTn id="28" dur="1" fill="hold">
                                          <p:stCondLst>
                                            <p:cond delay="499"/>
                                          </p:stCondLst>
                                        </p:cTn>
                                        <p:tgtEl>
                                          <p:spTgt spid="24"/>
                                        </p:tgtEl>
                                        <p:attrNameLst>
                                          <p:attrName>style.visibility</p:attrName>
                                        </p:attrNameLst>
                                      </p:cBhvr>
                                      <p:to>
                                        <p:strVal val="hidden"/>
                                      </p:to>
                                    </p:set>
                                  </p:childTnLst>
                                </p:cTn>
                              </p:par>
                              <p:par>
                                <p:cTn id="29" presetID="9" presetClass="exit" presetSubtype="0" fill="hold" nodeType="withEffect">
                                  <p:stCondLst>
                                    <p:cond delay="0"/>
                                  </p:stCondLst>
                                  <p:childTnLst>
                                    <p:animEffect transition="out" filter="dissolve">
                                      <p:cBhvr>
                                        <p:cTn id="30" dur="500"/>
                                        <p:tgtEl>
                                          <p:spTgt spid="8194"/>
                                        </p:tgtEl>
                                      </p:cBhvr>
                                    </p:animEffect>
                                    <p:set>
                                      <p:cBhvr>
                                        <p:cTn id="31" dur="1" fill="hold">
                                          <p:stCondLst>
                                            <p:cond delay="499"/>
                                          </p:stCondLst>
                                        </p:cTn>
                                        <p:tgtEl>
                                          <p:spTgt spid="8194"/>
                                        </p:tgtEl>
                                        <p:attrNameLst>
                                          <p:attrName>style.visibility</p:attrName>
                                        </p:attrNameLst>
                                      </p:cBhvr>
                                      <p:to>
                                        <p:strVal val="hidden"/>
                                      </p:to>
                                    </p:set>
                                  </p:childTnLst>
                                </p:cTn>
                              </p:par>
                              <p:par>
                                <p:cTn id="32" presetID="9" presetClass="exit" presetSubtype="0" fill="hold" nodeType="withEffect">
                                  <p:stCondLst>
                                    <p:cond delay="0"/>
                                  </p:stCondLst>
                                  <p:childTnLst>
                                    <p:animEffect transition="out" filter="dissolve">
                                      <p:cBhvr>
                                        <p:cTn id="33" dur="500"/>
                                        <p:tgtEl>
                                          <p:spTgt spid="37"/>
                                        </p:tgtEl>
                                      </p:cBhvr>
                                    </p:animEffect>
                                    <p:set>
                                      <p:cBhvr>
                                        <p:cTn id="34" dur="1" fill="hold">
                                          <p:stCondLst>
                                            <p:cond delay="499"/>
                                          </p:stCondLst>
                                        </p:cTn>
                                        <p:tgtEl>
                                          <p:spTgt spid="37"/>
                                        </p:tgtEl>
                                        <p:attrNameLst>
                                          <p:attrName>style.visibility</p:attrName>
                                        </p:attrNameLst>
                                      </p:cBhvr>
                                      <p:to>
                                        <p:strVal val="hidden"/>
                                      </p:to>
                                    </p:set>
                                  </p:childTnLst>
                                </p:cTn>
                              </p:par>
                              <p:par>
                                <p:cTn id="35" presetID="10" presetClass="entr" presetSubtype="0" fill="hold" nodeType="with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500"/>
                                        <p:tgtEl>
                                          <p:spTgt spid="36"/>
                                        </p:tgtEl>
                                      </p:cBhvr>
                                    </p:animEffect>
                                  </p:childTnLst>
                                </p:cTn>
                              </p:par>
                              <p:par>
                                <p:cTn id="38" presetID="9" presetClass="exit" presetSubtype="0" fill="hold" grpId="0" nodeType="withEffect">
                                  <p:stCondLst>
                                    <p:cond delay="0"/>
                                  </p:stCondLst>
                                  <p:childTnLst>
                                    <p:animEffect transition="out" filter="dissolve">
                                      <p:cBhvr>
                                        <p:cTn id="39" dur="500"/>
                                        <p:tgtEl>
                                          <p:spTgt spid="29"/>
                                        </p:tgtEl>
                                      </p:cBhvr>
                                    </p:animEffect>
                                    <p:set>
                                      <p:cBhvr>
                                        <p:cTn id="40" dur="1" fill="hold">
                                          <p:stCondLst>
                                            <p:cond delay="499"/>
                                          </p:stCondLst>
                                        </p:cTn>
                                        <p:tgtEl>
                                          <p:spTgt spid="29"/>
                                        </p:tgtEl>
                                        <p:attrNameLst>
                                          <p:attrName>style.visibility</p:attrName>
                                        </p:attrNameLst>
                                      </p:cBhvr>
                                      <p:to>
                                        <p:strVal val="hidden"/>
                                      </p:to>
                                    </p:set>
                                  </p:childTnLst>
                                </p:cTn>
                              </p:par>
                              <p:par>
                                <p:cTn id="41" presetID="9" presetClass="exit" presetSubtype="0" fill="hold" grpId="0" nodeType="withEffect">
                                  <p:stCondLst>
                                    <p:cond delay="0"/>
                                  </p:stCondLst>
                                  <p:childTnLst>
                                    <p:animEffect transition="out" filter="dissolve">
                                      <p:cBhvr>
                                        <p:cTn id="42" dur="500"/>
                                        <p:tgtEl>
                                          <p:spTgt spid="26"/>
                                        </p:tgtEl>
                                      </p:cBhvr>
                                    </p:animEffect>
                                    <p:set>
                                      <p:cBhvr>
                                        <p:cTn id="43" dur="1" fill="hold">
                                          <p:stCondLst>
                                            <p:cond delay="499"/>
                                          </p:stCondLst>
                                        </p:cTn>
                                        <p:tgtEl>
                                          <p:spTgt spid="26"/>
                                        </p:tgtEl>
                                        <p:attrNameLst>
                                          <p:attrName>style.visibility</p:attrName>
                                        </p:attrNameLst>
                                      </p:cBhvr>
                                      <p:to>
                                        <p:strVal val="hidden"/>
                                      </p:to>
                                    </p:set>
                                  </p:childTnLst>
                                </p:cTn>
                              </p:par>
                              <p:par>
                                <p:cTn id="44" presetID="9" presetClass="exit" presetSubtype="0" fill="hold" grpId="0" nodeType="withEffect">
                                  <p:stCondLst>
                                    <p:cond delay="0"/>
                                  </p:stCondLst>
                                  <p:childTnLst>
                                    <p:animEffect transition="out" filter="dissolve">
                                      <p:cBhvr>
                                        <p:cTn id="45" dur="500"/>
                                        <p:tgtEl>
                                          <p:spTgt spid="30"/>
                                        </p:tgtEl>
                                      </p:cBhvr>
                                    </p:animEffect>
                                    <p:set>
                                      <p:cBhvr>
                                        <p:cTn id="46"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4" grpId="0" animBg="1"/>
      <p:bldP spid="26" grpId="0" animBg="1"/>
      <p:bldP spid="29" grpId="0" animBg="1"/>
      <p:bldP spid="3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p:cNvSpPr/>
          <p:nvPr/>
        </p:nvSpPr>
        <p:spPr>
          <a:xfrm>
            <a:off x="429490" y="1281546"/>
            <a:ext cx="11097491" cy="2248693"/>
          </a:xfrm>
          <a:prstGeom prst="rect">
            <a:avLst/>
          </a:prstGeom>
        </p:spPr>
        <p:txBody>
          <a:bodyPr wrap="square">
            <a:spAutoFit/>
          </a:bodyPr>
          <a:lstStyle/>
          <a:p>
            <a:pPr indent="539750">
              <a:lnSpc>
                <a:spcPct val="150000"/>
              </a:lnSpc>
            </a:pPr>
            <a:r>
              <a:rPr lang="en-US" sz="2400" dirty="0">
                <a:solidFill>
                  <a:schemeClr val="accent6">
                    <a:lumMod val="50000"/>
                  </a:schemeClr>
                </a:solidFill>
                <a:latin typeface="Arial" panose="020B0604020202020204" pitchFamily="34" charset="0"/>
                <a:cs typeface="Arial" panose="020B0604020202020204" pitchFamily="34" charset="0"/>
              </a:rPr>
              <a:t>b) Hoạt động 2: Cô hướng dẫn cách gấp quần áo</a:t>
            </a:r>
          </a:p>
          <a:p>
            <a:pPr indent="539750" algn="just">
              <a:lnSpc>
                <a:spcPct val="150000"/>
              </a:lnSpc>
            </a:pPr>
            <a:r>
              <a:rPr lang="vi-VN" sz="2400" dirty="0">
                <a:solidFill>
                  <a:schemeClr val="accent6">
                    <a:lumMod val="50000"/>
                  </a:schemeClr>
                </a:solidFill>
                <a:cs typeface="Arial" panose="020B0604020202020204" pitchFamily="34" charset="0"/>
              </a:rPr>
              <a:t>Cô thấy lớp mình bạn nào cũng gấp được quần áo nhưng để gọn và đẹp hơn Cô</a:t>
            </a:r>
            <a:r>
              <a:rPr lang="en-US" sz="2400" dirty="0">
                <a:solidFill>
                  <a:schemeClr val="accent6">
                    <a:lumMod val="50000"/>
                  </a:schemeClr>
                </a:solidFill>
                <a:cs typeface="Arial" panose="020B0604020202020204" pitchFamily="34" charset="0"/>
              </a:rPr>
              <a:t> </a:t>
            </a:r>
            <a:r>
              <a:rPr lang="en-US" sz="2400" dirty="0">
                <a:solidFill>
                  <a:schemeClr val="accent6">
                    <a:lumMod val="50000"/>
                  </a:schemeClr>
                </a:solidFill>
                <a:latin typeface="Arial" panose="020B0604020202020204" pitchFamily="34" charset="0"/>
                <a:cs typeface="Arial" panose="020B0604020202020204" pitchFamily="34" charset="0"/>
              </a:rPr>
              <a:t>sẽ</a:t>
            </a:r>
            <a:r>
              <a:rPr lang="vi-VN" sz="2400" dirty="0">
                <a:solidFill>
                  <a:schemeClr val="accent6">
                    <a:lumMod val="50000"/>
                  </a:schemeClr>
                </a:solidFill>
                <a:cs typeface="Arial" panose="020B0604020202020204" pitchFamily="34" charset="0"/>
              </a:rPr>
              <a:t> hướng dẫn cho lớp mình gấp quần áo gọn gàng và đẹp. Trước khi cô làm mẫu Cô có câu hỏi cho lớp mình. Đây là gì nào</a:t>
            </a:r>
            <a:r>
              <a:rPr lang="en-US" sz="2400" dirty="0">
                <a:solidFill>
                  <a:schemeClr val="accent6">
                    <a:lumMod val="50000"/>
                  </a:schemeClr>
                </a:solidFill>
                <a:cs typeface="Arial" panose="020B0604020202020204" pitchFamily="34" charset="0"/>
              </a:rPr>
              <a:t> </a:t>
            </a:r>
            <a:r>
              <a:rPr lang="vi-VN" sz="2400" dirty="0">
                <a:solidFill>
                  <a:schemeClr val="accent6">
                    <a:lumMod val="50000"/>
                  </a:schemeClr>
                </a:solidFill>
                <a:cs typeface="Arial" panose="020B0604020202020204" pitchFamily="34" charset="0"/>
              </a:rPr>
              <a:t>? </a:t>
            </a:r>
            <a:endParaRPr lang="en-US" sz="2400" dirty="0">
              <a:solidFill>
                <a:schemeClr val="accent6">
                  <a:lumMod val="50000"/>
                </a:schemeClr>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2"/>
          <a:srcRect l="2173" t="6461" r="50274" b="6704"/>
          <a:stretch/>
        </p:blipFill>
        <p:spPr>
          <a:xfrm>
            <a:off x="1343891" y="3791911"/>
            <a:ext cx="2064328" cy="201047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9635" y="3791911"/>
            <a:ext cx="1531983" cy="2054250"/>
          </a:xfrm>
          <a:prstGeom prst="rect">
            <a:avLst/>
          </a:prstGeom>
        </p:spPr>
      </p:pic>
      <p:pic>
        <p:nvPicPr>
          <p:cNvPr id="10" name="Picture 9" descr="C:\Users\Windows 10 TIMT\Desktop\tay dài.jpg"/>
          <p:cNvPicPr/>
          <p:nvPr/>
        </p:nvPicPr>
        <p:blipFill>
          <a:blip r:embed="rId4">
            <a:extLst>
              <a:ext uri="{28A0092B-C50C-407E-A947-70E740481C1C}">
                <a14:useLocalDpi xmlns:a14="http://schemas.microsoft.com/office/drawing/2010/main" val="0"/>
              </a:ext>
            </a:extLst>
          </a:blip>
          <a:srcRect/>
          <a:stretch>
            <a:fillRect/>
          </a:stretch>
        </p:blipFill>
        <p:spPr bwMode="auto">
          <a:xfrm>
            <a:off x="6283034" y="3791911"/>
            <a:ext cx="2237510" cy="2237510"/>
          </a:xfrm>
          <a:prstGeom prst="rect">
            <a:avLst/>
          </a:prstGeom>
          <a:noFill/>
          <a:ln>
            <a:noFill/>
          </a:ln>
        </p:spPr>
      </p:pic>
      <p:pic>
        <p:nvPicPr>
          <p:cNvPr id="10246" name="Picture 6" descr="HÃ¬nh áº£nh cÃ³ liÃªn qua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45393" y="3654934"/>
            <a:ext cx="2393661" cy="2393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0759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748145" y="1034917"/>
            <a:ext cx="10626437" cy="577850"/>
          </a:xfrm>
          <a:prstGeom prst="rect">
            <a:avLst/>
          </a:prstGeom>
        </p:spPr>
        <p:txBody>
          <a:bodyPr wrap="square">
            <a:spAutoFit/>
          </a:bodyPr>
          <a:lstStyle/>
          <a:p>
            <a:pPr indent="360363" algn="just">
              <a:lnSpc>
                <a:spcPct val="150000"/>
              </a:lnSpc>
            </a:pPr>
            <a:r>
              <a:rPr lang="en-US" sz="2400" dirty="0">
                <a:solidFill>
                  <a:srgbClr val="002060"/>
                </a:solidFill>
                <a:latin typeface="Arial" panose="020B0604020202020204" pitchFamily="34" charset="0"/>
                <a:cs typeface="Arial" panose="020B0604020202020204" pitchFamily="34" charset="0"/>
              </a:rPr>
              <a:t>Đây là phần nào của áo ?</a:t>
            </a:r>
            <a:endParaRPr lang="vi-VN" sz="24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1228700" y="2472614"/>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4920735" y="2505094"/>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Cổ áo</a:t>
            </a:r>
          </a:p>
        </p:txBody>
      </p:sp>
      <p:pic>
        <p:nvPicPr>
          <p:cNvPr id="27"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9755" y="2373253"/>
            <a:ext cx="683527" cy="6342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228700" y="4723712"/>
            <a:ext cx="666205" cy="587829"/>
          </a:xfrm>
          <a:prstGeom prst="rect">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4920735" y="4723711"/>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Tay áo</a:t>
            </a:r>
          </a:p>
        </p:txBody>
      </p:sp>
      <p:pic>
        <p:nvPicPr>
          <p:cNvPr id="31"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77" y="4830115"/>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Káº¿t quáº£ hÃ¬nh áº£nh cho cartoon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rotWithShape="1">
          <a:blip r:embed="rId7"/>
          <a:srcRect l="2173" t="6461" r="50274" b="6704"/>
          <a:stretch/>
        </p:blipFill>
        <p:spPr>
          <a:xfrm>
            <a:off x="6898427" y="1447293"/>
            <a:ext cx="2385103" cy="2322883"/>
          </a:xfrm>
          <a:prstGeom prst="rect">
            <a:avLst/>
          </a:prstGeom>
        </p:spPr>
      </p:pic>
      <p:sp>
        <p:nvSpPr>
          <p:cNvPr id="2" name="Oval 1"/>
          <p:cNvSpPr/>
          <p:nvPr/>
        </p:nvSpPr>
        <p:spPr>
          <a:xfrm>
            <a:off x="7662549" y="1134889"/>
            <a:ext cx="803564" cy="803564"/>
          </a:xfrm>
          <a:prstGeom prst="ellipse">
            <a:avLst/>
          </a:prstGeom>
          <a:noFill/>
          <a:ln w="190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rotWithShape="1">
          <a:blip r:embed="rId7"/>
          <a:srcRect l="13839" t="6459" r="63183" b="73478"/>
          <a:stretch/>
        </p:blipFill>
        <p:spPr>
          <a:xfrm>
            <a:off x="2614583" y="2317649"/>
            <a:ext cx="1664851" cy="775274"/>
          </a:xfrm>
          <a:prstGeom prst="rect">
            <a:avLst/>
          </a:prstGeom>
        </p:spPr>
      </p:pic>
      <p:pic>
        <p:nvPicPr>
          <p:cNvPr id="18" name="Picture 17"/>
          <p:cNvPicPr>
            <a:picLocks noChangeAspect="1"/>
          </p:cNvPicPr>
          <p:nvPr/>
        </p:nvPicPr>
        <p:blipFill rotWithShape="1">
          <a:blip r:embed="rId7"/>
          <a:srcRect l="2173" t="19937" r="50274" b="51340"/>
          <a:stretch/>
        </p:blipFill>
        <p:spPr>
          <a:xfrm>
            <a:off x="2203574" y="4648431"/>
            <a:ext cx="2486867" cy="801138"/>
          </a:xfrm>
          <a:prstGeom prst="rect">
            <a:avLst/>
          </a:prstGeom>
        </p:spPr>
      </p:pic>
    </p:spTree>
    <p:extLst>
      <p:ext uri="{BB962C8B-B14F-4D97-AF65-F5344CB8AC3E}">
        <p14:creationId xmlns:p14="http://schemas.microsoft.com/office/powerpoint/2010/main" val="31608513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9"/>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subTnLst>
                                    <p:audio>
                                      <p:cMediaNode>
                                        <p:cTn display="0" masterRel="sameClick">
                                          <p:stCondLst>
                                            <p:cond evt="begin" delay="0">
                                              <p:tn val="11"/>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9"/>
                  </p:tgtEl>
                </p:cond>
              </p:nextCondLst>
            </p:seq>
            <p:seq concurrent="1" nextAc="seek">
              <p:cTn id="14" restart="whenNotActive" fill="hold" evtFilter="cancelBubble" nodeType="interactiveSeq">
                <p:stCondLst>
                  <p:cond evt="onClick" delay="0">
                    <p:tgtEl>
                      <p:spTgt spid="23"/>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subTnLst>
                                    <p:audio>
                                      <p:cMediaNode>
                                        <p:cTn display="0" masterRel="sameClick">
                                          <p:stCondLst>
                                            <p:cond evt="begin" delay="0">
                                              <p:tn val="17"/>
                                            </p:cond>
                                          </p:stCondLst>
                                          <p:endCondLst>
                                            <p:cond evt="onStopAudio" delay="0">
                                              <p:tgtEl>
                                                <p:sldTgt/>
                                              </p:tgtEl>
                                            </p:cond>
                                          </p:endCondLst>
                                        </p:cTn>
                                        <p:tgtEl>
                                          <p:sndTgt r:embed="rId3" name="applause.wav"/>
                                        </p:tgtEl>
                                      </p:cMediaNode>
                                    </p:audio>
                                  </p:subTnLst>
                                </p:cTn>
                              </p:par>
                              <p:par>
                                <p:cTn id="20" presetID="9" presetClass="exit" presetSubtype="0" fill="hold" nodeType="withEffect">
                                  <p:stCondLst>
                                    <p:cond delay="0"/>
                                  </p:stCondLst>
                                  <p:childTnLst>
                                    <p:animEffect transition="out" filter="dissolve">
                                      <p:cBhvr>
                                        <p:cTn id="21" dur="500"/>
                                        <p:tgtEl>
                                          <p:spTgt spid="31"/>
                                        </p:tgtEl>
                                      </p:cBhvr>
                                    </p:animEffect>
                                    <p:set>
                                      <p:cBhvr>
                                        <p:cTn id="22" dur="1" fill="hold">
                                          <p:stCondLst>
                                            <p:cond delay="499"/>
                                          </p:stCondLst>
                                        </p:cTn>
                                        <p:tgtEl>
                                          <p:spTgt spid="31"/>
                                        </p:tgtEl>
                                        <p:attrNameLst>
                                          <p:attrName>style.visibility</p:attrName>
                                        </p:attrNameLst>
                                      </p:cBhvr>
                                      <p:to>
                                        <p:strVal val="hidden"/>
                                      </p:to>
                                    </p:set>
                                  </p:childTnLst>
                                </p:cTn>
                              </p:par>
                              <p:par>
                                <p:cTn id="23" presetID="10" presetClass="entr" presetSubtype="0" fill="hold" nodeType="with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500"/>
                                        <p:tgtEl>
                                          <p:spTgt spid="36"/>
                                        </p:tgtEl>
                                      </p:cBhvr>
                                    </p:animEffect>
                                  </p:childTnLst>
                                </p:cTn>
                              </p:par>
                              <p:par>
                                <p:cTn id="26" presetID="9" presetClass="exit" presetSubtype="0" fill="hold" nodeType="withEffect">
                                  <p:stCondLst>
                                    <p:cond delay="0"/>
                                  </p:stCondLst>
                                  <p:childTnLst>
                                    <p:animEffect transition="out" filter="dissolve">
                                      <p:cBhvr>
                                        <p:cTn id="27" dur="500"/>
                                        <p:tgtEl>
                                          <p:spTgt spid="18"/>
                                        </p:tgtEl>
                                      </p:cBhvr>
                                    </p:animEffect>
                                    <p:set>
                                      <p:cBhvr>
                                        <p:cTn id="28" dur="1" fill="hold">
                                          <p:stCondLst>
                                            <p:cond delay="499"/>
                                          </p:stCondLst>
                                        </p:cTn>
                                        <p:tgtEl>
                                          <p:spTgt spid="18"/>
                                        </p:tgtEl>
                                        <p:attrNameLst>
                                          <p:attrName>style.visibility</p:attrName>
                                        </p:attrNameLst>
                                      </p:cBhvr>
                                      <p:to>
                                        <p:strVal val="hidden"/>
                                      </p:to>
                                    </p:set>
                                  </p:childTnLst>
                                </p:cTn>
                              </p:par>
                              <p:par>
                                <p:cTn id="29" presetID="9" presetClass="exit" presetSubtype="0" fill="hold" grpId="0" nodeType="withEffect">
                                  <p:stCondLst>
                                    <p:cond delay="0"/>
                                  </p:stCondLst>
                                  <p:childTnLst>
                                    <p:animEffect transition="out" filter="dissolve">
                                      <p:cBhvr>
                                        <p:cTn id="30" dur="500"/>
                                        <p:tgtEl>
                                          <p:spTgt spid="29"/>
                                        </p:tgtEl>
                                      </p:cBhvr>
                                    </p:animEffect>
                                    <p:set>
                                      <p:cBhvr>
                                        <p:cTn id="31" dur="1" fill="hold">
                                          <p:stCondLst>
                                            <p:cond delay="499"/>
                                          </p:stCondLst>
                                        </p:cTn>
                                        <p:tgtEl>
                                          <p:spTgt spid="29"/>
                                        </p:tgtEl>
                                        <p:attrNameLst>
                                          <p:attrName>style.visibility</p:attrName>
                                        </p:attrNameLst>
                                      </p:cBhvr>
                                      <p:to>
                                        <p:strVal val="hidden"/>
                                      </p:to>
                                    </p:set>
                                  </p:childTnLst>
                                </p:cTn>
                              </p:par>
                              <p:par>
                                <p:cTn id="32" presetID="9" presetClass="exit" presetSubtype="0" fill="hold" grpId="0" nodeType="withEffect">
                                  <p:stCondLst>
                                    <p:cond delay="0"/>
                                  </p:stCondLst>
                                  <p:childTnLst>
                                    <p:animEffect transition="out" filter="dissolve">
                                      <p:cBhvr>
                                        <p:cTn id="33" dur="500"/>
                                        <p:tgtEl>
                                          <p:spTgt spid="30"/>
                                        </p:tgtEl>
                                      </p:cBhvr>
                                    </p:animEffect>
                                    <p:set>
                                      <p:cBhvr>
                                        <p:cTn id="34"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9" grpId="0" animBg="1"/>
      <p:bldP spid="30" grpId="0" animBg="1"/>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384</TotalTime>
  <Words>927</Words>
  <Application>Microsoft Office PowerPoint</Application>
  <PresentationFormat>Widescreen</PresentationFormat>
  <Paragraphs>99</Paragraphs>
  <Slides>27</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MAYTINH</dc:creator>
  <cp:lastModifiedBy>jjhjkh</cp:lastModifiedBy>
  <cp:revision>128</cp:revision>
  <dcterms:created xsi:type="dcterms:W3CDTF">2019-09-24T13:19:10Z</dcterms:created>
  <dcterms:modified xsi:type="dcterms:W3CDTF">2026-04-21T08:26:52Z</dcterms:modified>
</cp:coreProperties>
</file>