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</p:sldMasterIdLst>
  <p:notesMasterIdLst>
    <p:notesMasterId r:id="rId22"/>
  </p:notesMasterIdLst>
  <p:sldIdLst>
    <p:sldId id="271" r:id="rId6"/>
    <p:sldId id="272" r:id="rId7"/>
    <p:sldId id="257" r:id="rId8"/>
    <p:sldId id="258" r:id="rId9"/>
    <p:sldId id="259" r:id="rId10"/>
    <p:sldId id="260" r:id="rId11"/>
    <p:sldId id="261" r:id="rId12"/>
    <p:sldId id="267" r:id="rId13"/>
    <p:sldId id="262" r:id="rId14"/>
    <p:sldId id="263" r:id="rId15"/>
    <p:sldId id="264" r:id="rId16"/>
    <p:sldId id="265" r:id="rId17"/>
    <p:sldId id="268" r:id="rId18"/>
    <p:sldId id="269" r:id="rId19"/>
    <p:sldId id="270" r:id="rId20"/>
    <p:sldId id="273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7" d="100"/>
          <a:sy n="77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177981-9985-4218-AD7A-77A0EEE8F54B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7B9C56-B35D-4520-B0A4-1D74CBCCEB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591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64A22B-8E4A-4947-8A44-F502F42E5918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46308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A41C5B-87A6-43C2-BD84-2D1507D229B6}" type="slidenum">
              <a:rPr lang="en-US" altLang="en-US">
                <a:solidFill>
                  <a:srgbClr val="000000"/>
                </a:solidFill>
              </a:rPr>
              <a:pPr/>
              <a:t>14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92881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5CC596-6EA1-466A-92B5-6F3214DFAB0E}" type="slidenum">
              <a:rPr lang="en-US" altLang="en-US">
                <a:solidFill>
                  <a:srgbClr val="000000"/>
                </a:solidFill>
              </a:rPr>
              <a:pPr/>
              <a:t>15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4796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550CF-048F-4F40-A266-3ED6D0454E19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F2236-3602-4F67-9D04-82A8CA4721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145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550CF-048F-4F40-A266-3ED6D0454E19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F2236-3602-4F67-9D04-82A8CA4721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084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550CF-048F-4F40-A266-3ED6D0454E19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F2236-3602-4F67-9D04-82A8CA4721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7459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CC3009-6BF6-4176-AC23-C8C6487F287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5483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6CA427-BF40-4375-B23B-6385A53A680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7009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56C042-CE03-48BD-A8B4-D8E10C27056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6074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749866-5DC6-4EE5-AB12-C4FBC45E264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4407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D6F285-E96F-4DEA-B9C2-E8A110555F3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8244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91E16B-CDDD-4926-B327-F3653D0A8C2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0737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68F826-968C-45EB-9245-17BFDD4A740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9401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B8F855-E140-4F60-AF3D-AECEBC33839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10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550CF-048F-4F40-A266-3ED6D0454E19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F2236-3602-4F67-9D04-82A8CA4721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6369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A4BD57-6F5C-4540-9E17-6AAD88D897B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0388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399680-4AFD-446C-A745-111C926E3DC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2995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6A72AB-B170-43EE-87A4-06BC114DC14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2560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09559455"/>
      </p:ext>
    </p:extLst>
  </p:cSld>
  <p:clrMapOvr>
    <a:masterClrMapping/>
  </p:clrMapOvr>
  <p:transition spd="slow">
    <p:plus/>
    <p:sndAc>
      <p:stSnd loop="1">
        <p:snd r:embed="rId1" name="Chim hot2.WAV"/>
      </p:stSnd>
    </p:sndAc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7243684"/>
      </p:ext>
    </p:extLst>
  </p:cSld>
  <p:clrMapOvr>
    <a:masterClrMapping/>
  </p:clrMapOvr>
  <p:transition spd="slow">
    <p:plus/>
    <p:sndAc>
      <p:stSnd loop="1">
        <p:snd r:embed="rId1" name="Chim hot2.WAV"/>
      </p:stSnd>
    </p:sndAc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44926391"/>
      </p:ext>
    </p:extLst>
  </p:cSld>
  <p:clrMapOvr>
    <a:masterClrMapping/>
  </p:clrMapOvr>
  <p:transition spd="slow">
    <p:plus/>
    <p:sndAc>
      <p:stSnd loop="1">
        <p:snd r:embed="rId1" name="Chim hot2.WAV"/>
      </p:stSnd>
    </p:sndAc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90940133"/>
      </p:ext>
    </p:extLst>
  </p:cSld>
  <p:clrMapOvr>
    <a:masterClrMapping/>
  </p:clrMapOvr>
  <p:transition spd="slow">
    <p:plus/>
    <p:sndAc>
      <p:stSnd loop="1">
        <p:snd r:embed="rId1" name="Chim hot2.WAV"/>
      </p:stSnd>
    </p:sndAc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42040151"/>
      </p:ext>
    </p:extLst>
  </p:cSld>
  <p:clrMapOvr>
    <a:masterClrMapping/>
  </p:clrMapOvr>
  <p:transition spd="slow">
    <p:plus/>
    <p:sndAc>
      <p:stSnd loop="1">
        <p:snd r:embed="rId1" name="Chim hot2.WAV"/>
      </p:stSnd>
    </p:sndAc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35624393"/>
      </p:ext>
    </p:extLst>
  </p:cSld>
  <p:clrMapOvr>
    <a:masterClrMapping/>
  </p:clrMapOvr>
  <p:transition spd="slow">
    <p:plus/>
    <p:sndAc>
      <p:stSnd loop="1">
        <p:snd r:embed="rId1" name="Chim hot2.WAV"/>
      </p:stSnd>
    </p:sndAc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5386375"/>
      </p:ext>
    </p:extLst>
  </p:cSld>
  <p:clrMapOvr>
    <a:masterClrMapping/>
  </p:clrMapOvr>
  <p:transition spd="slow">
    <p:plus/>
    <p:sndAc>
      <p:stSnd loop="1">
        <p:snd r:embed="rId1" name="Chim hot2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550CF-048F-4F40-A266-3ED6D0454E19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F2236-3602-4F67-9D04-82A8CA4721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2348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59008663"/>
      </p:ext>
    </p:extLst>
  </p:cSld>
  <p:clrMapOvr>
    <a:masterClrMapping/>
  </p:clrMapOvr>
  <p:transition spd="slow">
    <p:plus/>
    <p:sndAc>
      <p:stSnd loop="1">
        <p:snd r:embed="rId1" name="Chim hot2.WAV"/>
      </p:stSnd>
    </p:sndAc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04664461"/>
      </p:ext>
    </p:extLst>
  </p:cSld>
  <p:clrMapOvr>
    <a:masterClrMapping/>
  </p:clrMapOvr>
  <p:transition spd="slow">
    <p:plus/>
    <p:sndAc>
      <p:stSnd loop="1">
        <p:snd r:embed="rId1" name="Chim hot2.WAV"/>
      </p:stSnd>
    </p:sndAc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30001298"/>
      </p:ext>
    </p:extLst>
  </p:cSld>
  <p:clrMapOvr>
    <a:masterClrMapping/>
  </p:clrMapOvr>
  <p:transition spd="slow">
    <p:plus/>
    <p:sndAc>
      <p:stSnd loop="1">
        <p:snd r:embed="rId1" name="Chim hot2.WAV"/>
      </p:stSnd>
    </p:sndAc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68924790"/>
      </p:ext>
    </p:extLst>
  </p:cSld>
  <p:clrMapOvr>
    <a:masterClrMapping/>
  </p:clrMapOvr>
  <p:transition spd="slow">
    <p:plus/>
    <p:sndAc>
      <p:stSnd loop="1">
        <p:snd r:embed="rId1" name="Chim hot2.WAV"/>
      </p:stSnd>
    </p:sndAc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D9F7FA83-1DBF-4AAD-950F-0C87BED8AF0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82315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6D5CF6-56C3-495D-9157-94DB30AEDF5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473330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A23211A1-56BB-406F-AF20-ACE8151939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10271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66E9D4-7AEF-4E76-9434-5E58EFEE41E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775008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359B7A-4B3A-4F0E-9BEF-6085C2C6F2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484955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8361CA-D0B0-47B6-B763-39336C08718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2051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550CF-048F-4F40-A266-3ED6D0454E19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F2236-3602-4F67-9D04-82A8CA4721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65329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EF95CF-07F1-4164-9C19-36A1E1221B1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16029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AAF12-D268-4FB6-BFB8-5C9E3FC0FE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475458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4220633" y="1108075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u="sng">
              <a:solidFill>
                <a:prstClr val="white"/>
              </a:solidFill>
            </a:endParaRPr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10672234" y="5359401"/>
            <a:ext cx="207433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u="sng">
              <a:solidFill>
                <a:prstClr val="white"/>
              </a:solidFill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u="sng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u="sng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707558A-5034-4882-B921-18A5DDF585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498829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801A9A-3CCD-42D8-B6D9-2D7EDC7A71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448407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55EF2B-6D47-45D2-86C3-EDC90DA81F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630982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D1C3F1-59E5-4042-A613-2226570805D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00722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AE9020-E39F-4D65-93A2-2CE8F3AC663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67193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2AC632-DA4B-448C-BBED-0A505D90B7F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5547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51F993-8698-4490-9EF8-3BECA8A42F3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23486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3B5A49-4EAA-413C-A54A-26226B9DE4F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652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550CF-048F-4F40-A266-3ED6D0454E19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F2236-3602-4F67-9D04-82A8CA4721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08312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C3FC1C-A995-4815-9094-23B8FE3BD3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49681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A8C42E-E162-42A7-8EF8-4B4A58A6BB6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05948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5D2B89-847A-40EF-8AC1-C3821C558A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93598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236D3D-6DA7-4AA2-9A51-22ED2878CC2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25755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EBCB5E-36DD-4711-9249-5620666C360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82079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08DFD6-B54A-4A79-B73C-53208A54D5D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226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550CF-048F-4F40-A266-3ED6D0454E19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F2236-3602-4F67-9D04-82A8CA4721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420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550CF-048F-4F40-A266-3ED6D0454E19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F2236-3602-4F67-9D04-82A8CA4721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017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550CF-048F-4F40-A266-3ED6D0454E19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F2236-3602-4F67-9D04-82A8CA4721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05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550CF-048F-4F40-A266-3ED6D0454E19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F2236-3602-4F67-9D04-82A8CA4721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658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0550CF-048F-4F40-A266-3ED6D0454E19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DF2236-3602-4F67-9D04-82A8CA4721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03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B42445A-84CB-46C8-B04D-95298FB3839C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962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914400" y="6491288"/>
            <a:ext cx="10261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1800">
                <a:solidFill>
                  <a:srgbClr val="000000"/>
                </a:solidFill>
                <a:latin typeface=".VnArial" panose="020B7200000000000000" pitchFamily="34" charset="0"/>
              </a:rPr>
              <a:t>§inh TiÕn Phan - §T:04.8768998 -Email: Dinhtienphan2003@yahoo.com</a:t>
            </a:r>
          </a:p>
        </p:txBody>
      </p:sp>
    </p:spTree>
    <p:extLst>
      <p:ext uri="{BB962C8B-B14F-4D97-AF65-F5344CB8AC3E}">
        <p14:creationId xmlns:p14="http://schemas.microsoft.com/office/powerpoint/2010/main" val="694716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plus/>
    <p:sndAc>
      <p:stSnd loop="1">
        <p:snd r:embed="rId13" name="Chim hot2.WAV"/>
      </p:stSnd>
    </p:sndAc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938"/>
            <a:ext cx="1221740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u="sng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938"/>
            <a:ext cx="63500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u="sng">
              <a:solidFill>
                <a:prstClr val="black"/>
              </a:solidFill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609600" y="70485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609600" y="1935164"/>
            <a:ext cx="109728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u="sng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u="sng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045C75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7D031C-F54D-41C1-88FF-74E55FB581D8}" type="slidenum">
              <a:rPr lang="en-US" altLang="en-US" u="sng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u="sng">
              <a:latin typeface="Arial" panose="020B0604020202020204" pitchFamily="34" charset="0"/>
            </a:endParaRPr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25399" y="203200"/>
            <a:ext cx="12240684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 u="sng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 u="sng">
                <a:solidFill>
                  <a:prstClr val="black"/>
                </a:solidFill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84399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F670876-A000-4FA3-98AC-AA1CC253DE95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308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gif"/><Relationship Id="rId3" Type="http://schemas.openxmlformats.org/officeDocument/2006/relationships/audio" Target="../media/audio1.wav"/><Relationship Id="rId7" Type="http://schemas.openxmlformats.org/officeDocument/2006/relationships/image" Target="../media/image2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23.gif"/><Relationship Id="rId5" Type="http://schemas.openxmlformats.org/officeDocument/2006/relationships/image" Target="../media/image22.gif"/><Relationship Id="rId4" Type="http://schemas.openxmlformats.org/officeDocument/2006/relationships/image" Target="../media/image21.jpeg"/><Relationship Id="rId9" Type="http://schemas.openxmlformats.org/officeDocument/2006/relationships/image" Target="../media/image26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6" name="WordArt 6"/>
          <p:cNvSpPr>
            <a:spLocks noChangeArrowheads="1" noChangeShapeType="1" noTextEdit="1"/>
          </p:cNvSpPr>
          <p:nvPr/>
        </p:nvSpPr>
        <p:spPr bwMode="auto">
          <a:xfrm>
            <a:off x="1563688" y="0"/>
            <a:ext cx="9067800" cy="16764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endParaRPr lang="en-US" sz="3600" kern="10">
              <a:ln w="9525">
                <a:solidFill>
                  <a:srgbClr val="0033CC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00CC66"/>
                  </a:gs>
                  <a:gs pos="100000">
                    <a:srgbClr val="005E2F"/>
                  </a:gs>
                </a:gsLst>
                <a:lin ang="5400000" scaled="1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8727" name="WordArt 7"/>
          <p:cNvSpPr>
            <a:spLocks noChangeArrowheads="1" noChangeShapeType="1" noTextEdit="1"/>
          </p:cNvSpPr>
          <p:nvPr/>
        </p:nvSpPr>
        <p:spPr bwMode="auto">
          <a:xfrm>
            <a:off x="3048000" y="197547"/>
            <a:ext cx="64008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>
              <a:defRPr/>
            </a:pPr>
            <a:endParaRPr lang="en-US" sz="3600" kern="10" dirty="0">
              <a:ln w="9525">
                <a:solidFill>
                  <a:srgbClr val="FF0066"/>
                </a:solidFill>
                <a:round/>
                <a:headEnd/>
                <a:tailEnd/>
              </a:ln>
              <a:solidFill>
                <a:srgbClr val="CC00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58728" name="WordArt 8"/>
          <p:cNvSpPr>
            <a:spLocks noChangeArrowheads="1" noChangeShapeType="1" noTextEdit="1"/>
          </p:cNvSpPr>
          <p:nvPr/>
        </p:nvSpPr>
        <p:spPr bwMode="auto">
          <a:xfrm>
            <a:off x="1777285" y="1830952"/>
            <a:ext cx="8641723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>
              <a:defRPr/>
            </a:pPr>
            <a:r>
              <a:rPr lang="en-US" sz="3600" kern="10" dirty="0">
                <a:ln w="9525">
                  <a:solidFill>
                    <a:srgbClr val="660066"/>
                  </a:solidFill>
                  <a:round/>
                  <a:headEnd/>
                  <a:tailEnd/>
                </a:ln>
                <a:solidFill>
                  <a:srgbClr val="00006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PHÁT TRIỂN NHẬN THỨC:</a:t>
            </a:r>
          </a:p>
          <a:p>
            <a:pPr algn="ctr" eaLnBrk="1" hangingPunct="1">
              <a:defRPr/>
            </a:pPr>
            <a:r>
              <a:rPr lang="en-US" sz="3600" kern="10" dirty="0">
                <a:ln w="9525">
                  <a:solidFill>
                    <a:srgbClr val="660066"/>
                  </a:solidFill>
                  <a:round/>
                  <a:headEnd/>
                  <a:tailEnd/>
                </a:ln>
                <a:solidFill>
                  <a:srgbClr val="00006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ĐỀ TÀI: MỘT SỐ LOẠI RAU</a:t>
            </a:r>
          </a:p>
        </p:txBody>
      </p:sp>
      <p:sp>
        <p:nvSpPr>
          <p:cNvPr id="158729" name="WordArt 9"/>
          <p:cNvSpPr>
            <a:spLocks noChangeArrowheads="1" noChangeShapeType="1" noTextEdit="1"/>
          </p:cNvSpPr>
          <p:nvPr/>
        </p:nvSpPr>
        <p:spPr bwMode="auto">
          <a:xfrm>
            <a:off x="3705226" y="2982926"/>
            <a:ext cx="4219575" cy="828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>
              <a:defRPr/>
            </a:pPr>
            <a:r>
              <a:rPr lang="vi-VN" sz="3600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6600CC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Đối tượng: Trẻ 3</a:t>
            </a:r>
            <a:r>
              <a:rPr lang="en-US" sz="3600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6600CC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vi-VN" sz="3600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6600CC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-</a:t>
            </a:r>
            <a:r>
              <a:rPr lang="en-US" sz="3600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6600CC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vi-VN" sz="3600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6600CC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4 tuổi</a:t>
            </a:r>
            <a:endParaRPr lang="en-US" sz="3600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6600CC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58730" name="WordArt 10"/>
          <p:cNvSpPr>
            <a:spLocks noChangeArrowheads="1" noChangeShapeType="1" noTextEdit="1"/>
          </p:cNvSpPr>
          <p:nvPr/>
        </p:nvSpPr>
        <p:spPr bwMode="auto">
          <a:xfrm>
            <a:off x="2806605" y="3970345"/>
            <a:ext cx="6610350" cy="904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>
              <a:defRPr/>
            </a:pPr>
            <a:r>
              <a:rPr lang="en-US" sz="3600" kern="10" dirty="0">
                <a:ln w="9525">
                  <a:solidFill>
                    <a:srgbClr val="66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GV: </a:t>
            </a:r>
            <a:r>
              <a:rPr lang="en-US" sz="3600" kern="10" dirty="0" err="1">
                <a:ln w="9525">
                  <a:solidFill>
                    <a:srgbClr val="66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Phạm</a:t>
            </a:r>
            <a:r>
              <a:rPr lang="en-US" sz="3600" kern="10" dirty="0">
                <a:ln w="9525">
                  <a:solidFill>
                    <a:srgbClr val="66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66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Thị</a:t>
            </a:r>
            <a:r>
              <a:rPr lang="en-US" sz="3600" kern="10" dirty="0">
                <a:ln w="9525">
                  <a:solidFill>
                    <a:srgbClr val="66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66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Cẩm</a:t>
            </a:r>
            <a:r>
              <a:rPr lang="en-US" sz="3600" kern="10" dirty="0">
                <a:ln w="9525">
                  <a:solidFill>
                    <a:srgbClr val="66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Vân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D4DA4C-1339-6DB3-817F-F1024230C5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D20868C-3946-3645-AED6-C2C222427B9E}"/>
              </a:ext>
            </a:extLst>
          </p:cNvPr>
          <p:cNvSpPr txBox="1"/>
          <p:nvPr/>
        </p:nvSpPr>
        <p:spPr>
          <a:xfrm>
            <a:off x="2918564" y="1127343"/>
            <a:ext cx="625048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Time new roman"/>
              </a:rPr>
              <a:t>ỦY BAN NHÂN DÂN PHƯỜNG VIỆT HƯNG</a:t>
            </a:r>
          </a:p>
          <a:p>
            <a:pPr algn="ctr"/>
            <a:r>
              <a:rPr lang="en-US" sz="2400" dirty="0">
                <a:solidFill>
                  <a:srgbClr val="FF0000"/>
                </a:solidFill>
                <a:latin typeface="Time new roman"/>
              </a:rPr>
              <a:t>TRƯỜNG MẦM NON THƯỢNG THANH</a:t>
            </a:r>
          </a:p>
          <a:p>
            <a:endParaRPr lang="en-US" dirty="0"/>
          </a:p>
          <a:p>
            <a:pPr algn="ctr"/>
            <a:r>
              <a:rPr lang="en-US" sz="2400" dirty="0">
                <a:solidFill>
                  <a:srgbClr val="0070C0"/>
                </a:solidFill>
                <a:latin typeface="Time new roman"/>
              </a:rPr>
              <a:t>LĨNH VỰC PHÁT TRIỂN NHẬN THỨC</a:t>
            </a:r>
          </a:p>
          <a:p>
            <a:pPr algn="ctr"/>
            <a:r>
              <a:rPr lang="en-US" sz="2400" dirty="0" err="1">
                <a:solidFill>
                  <a:srgbClr val="0070C0"/>
                </a:solidFill>
                <a:latin typeface="Time new roman"/>
              </a:rPr>
              <a:t>Đề</a:t>
            </a:r>
            <a:r>
              <a:rPr lang="en-US" sz="2400" dirty="0">
                <a:solidFill>
                  <a:srgbClr val="0070C0"/>
                </a:solidFill>
                <a:latin typeface="Time new roman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 new roman"/>
              </a:rPr>
              <a:t>tài</a:t>
            </a:r>
            <a:r>
              <a:rPr lang="en-US" sz="2400" dirty="0">
                <a:solidFill>
                  <a:srgbClr val="0070C0"/>
                </a:solidFill>
                <a:latin typeface="Time new roman"/>
              </a:rPr>
              <a:t>: </a:t>
            </a:r>
            <a:r>
              <a:rPr lang="en-US" sz="2400" dirty="0" err="1">
                <a:solidFill>
                  <a:srgbClr val="0070C0"/>
                </a:solidFill>
                <a:latin typeface="Time new roman"/>
              </a:rPr>
              <a:t>Bé</a:t>
            </a:r>
            <a:r>
              <a:rPr lang="en-US" sz="2400" dirty="0">
                <a:solidFill>
                  <a:srgbClr val="0070C0"/>
                </a:solidFill>
                <a:latin typeface="Time new roman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 new roman"/>
              </a:rPr>
              <a:t>khám</a:t>
            </a:r>
            <a:r>
              <a:rPr lang="en-US" sz="2400" dirty="0">
                <a:solidFill>
                  <a:srgbClr val="0070C0"/>
                </a:solidFill>
                <a:latin typeface="Time new roman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 new roman"/>
              </a:rPr>
              <a:t>phá</a:t>
            </a:r>
            <a:r>
              <a:rPr lang="en-US" sz="2400" dirty="0">
                <a:solidFill>
                  <a:srgbClr val="0070C0"/>
                </a:solidFill>
                <a:latin typeface="Time new roman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 new roman"/>
              </a:rPr>
              <a:t>một</a:t>
            </a:r>
            <a:r>
              <a:rPr lang="en-US" sz="2400" dirty="0">
                <a:solidFill>
                  <a:srgbClr val="0070C0"/>
                </a:solidFill>
                <a:latin typeface="Time new roman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 new roman"/>
              </a:rPr>
              <a:t>số</a:t>
            </a:r>
            <a:r>
              <a:rPr lang="en-US" sz="2400" dirty="0">
                <a:solidFill>
                  <a:srgbClr val="0070C0"/>
                </a:solidFill>
                <a:latin typeface="Time new roman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 new roman"/>
              </a:rPr>
              <a:t>loại</a:t>
            </a:r>
            <a:r>
              <a:rPr lang="en-US" sz="2400" dirty="0">
                <a:solidFill>
                  <a:srgbClr val="0070C0"/>
                </a:solidFill>
                <a:latin typeface="Time new roman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 new roman"/>
              </a:rPr>
              <a:t>rau</a:t>
            </a:r>
            <a:endParaRPr lang="en-US" sz="2400" dirty="0">
              <a:solidFill>
                <a:srgbClr val="0070C0"/>
              </a:solidFill>
              <a:latin typeface="Time new roman"/>
            </a:endParaRPr>
          </a:p>
          <a:p>
            <a:pPr algn="ctr"/>
            <a:r>
              <a:rPr lang="en-US" sz="2400" dirty="0" err="1">
                <a:solidFill>
                  <a:srgbClr val="0070C0"/>
                </a:solidFill>
                <a:latin typeface="Time new roman"/>
              </a:rPr>
              <a:t>Lứa</a:t>
            </a:r>
            <a:r>
              <a:rPr lang="en-US" sz="2400" dirty="0">
                <a:solidFill>
                  <a:srgbClr val="0070C0"/>
                </a:solidFill>
                <a:latin typeface="Time new roman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 new roman"/>
              </a:rPr>
              <a:t>tuổi</a:t>
            </a:r>
            <a:r>
              <a:rPr lang="en-US" sz="2400" dirty="0">
                <a:solidFill>
                  <a:srgbClr val="0070C0"/>
                </a:solidFill>
                <a:latin typeface="Time new roman"/>
              </a:rPr>
              <a:t>: 3 – 4 </a:t>
            </a:r>
            <a:r>
              <a:rPr lang="en-US" sz="2400" dirty="0" err="1">
                <a:solidFill>
                  <a:srgbClr val="0070C0"/>
                </a:solidFill>
                <a:latin typeface="Time new roman"/>
              </a:rPr>
              <a:t>tuổi</a:t>
            </a:r>
            <a:endParaRPr lang="en-US" sz="2400" dirty="0">
              <a:solidFill>
                <a:srgbClr val="0070C0"/>
              </a:solidFill>
              <a:latin typeface="Time new roman"/>
            </a:endParaRPr>
          </a:p>
          <a:p>
            <a:pPr algn="ctr"/>
            <a:r>
              <a:rPr lang="en-US" sz="2400" dirty="0" err="1">
                <a:solidFill>
                  <a:srgbClr val="0070C0"/>
                </a:solidFill>
                <a:latin typeface="Time new roman"/>
              </a:rPr>
              <a:t>Giáo</a:t>
            </a:r>
            <a:r>
              <a:rPr lang="en-US" sz="2400" dirty="0">
                <a:solidFill>
                  <a:srgbClr val="0070C0"/>
                </a:solidFill>
                <a:latin typeface="Time new roman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 new roman"/>
              </a:rPr>
              <a:t>viên</a:t>
            </a:r>
            <a:r>
              <a:rPr lang="en-US" sz="2400" dirty="0">
                <a:solidFill>
                  <a:srgbClr val="0070C0"/>
                </a:solidFill>
                <a:latin typeface="Time new roman"/>
              </a:rPr>
              <a:t>: Đinh Thị Hoài</a:t>
            </a:r>
          </a:p>
        </p:txBody>
      </p:sp>
    </p:spTree>
    <p:extLst>
      <p:ext uri="{BB962C8B-B14F-4D97-AF65-F5344CB8AC3E}">
        <p14:creationId xmlns:p14="http://schemas.microsoft.com/office/powerpoint/2010/main" val="140331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58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158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158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158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1000"/>
                                        <p:tgtEl>
                                          <p:spTgt spid="158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15154"/>
            <a:ext cx="11925836" cy="6091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8701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10" y="193184"/>
            <a:ext cx="10856890" cy="6310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8499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428" y="309093"/>
            <a:ext cx="10174310" cy="6078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4936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107" y="888642"/>
            <a:ext cx="4778062" cy="579549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791" y="888643"/>
            <a:ext cx="6181860" cy="561133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38659" y="463639"/>
            <a:ext cx="3992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So sánh</a:t>
            </a:r>
          </a:p>
        </p:txBody>
      </p:sp>
    </p:spTree>
    <p:extLst>
      <p:ext uri="{BB962C8B-B14F-4D97-AF65-F5344CB8AC3E}">
        <p14:creationId xmlns:p14="http://schemas.microsoft.com/office/powerpoint/2010/main" val="18684216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 descr="CA4LWP2V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4038600"/>
            <a:ext cx="30480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CA9VYQC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114800"/>
            <a:ext cx="28194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7" name="Picture 5" descr="images[38]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114800"/>
            <a:ext cx="28956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images[66]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037" y="823915"/>
            <a:ext cx="4842455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9" name="Picture 7" descr="images[53]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5346" y="1066800"/>
            <a:ext cx="4507606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3429000" y="304800"/>
            <a:ext cx="5867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FF0000"/>
                </a:solidFill>
              </a:rPr>
              <a:t>Mở rộng các loại rau ăn lá</a:t>
            </a:r>
          </a:p>
        </p:txBody>
      </p: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7620000" y="6172201"/>
            <a:ext cx="2667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0000FF"/>
                </a:solidFill>
              </a:rPr>
              <a:t>Rau cải trắng</a:t>
            </a:r>
          </a:p>
        </p:txBody>
      </p:sp>
      <p:sp>
        <p:nvSpPr>
          <p:cNvPr id="13323" name="Text Box 11"/>
          <p:cNvSpPr txBox="1">
            <a:spLocks noChangeArrowheads="1"/>
          </p:cNvSpPr>
          <p:nvPr/>
        </p:nvSpPr>
        <p:spPr bwMode="auto">
          <a:xfrm>
            <a:off x="7848600" y="3429001"/>
            <a:ext cx="2590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0000FF"/>
                </a:solidFill>
              </a:rPr>
              <a:t>Rau cải xanh</a:t>
            </a:r>
          </a:p>
        </p:txBody>
      </p:sp>
      <p:sp>
        <p:nvSpPr>
          <p:cNvPr id="13324" name="Text Box 12"/>
          <p:cNvSpPr txBox="1">
            <a:spLocks noChangeArrowheads="1"/>
          </p:cNvSpPr>
          <p:nvPr/>
        </p:nvSpPr>
        <p:spPr bwMode="auto">
          <a:xfrm>
            <a:off x="1676400" y="6088063"/>
            <a:ext cx="2438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0000FF"/>
                </a:solidFill>
              </a:rPr>
              <a:t>Rau mùng tơi</a:t>
            </a:r>
          </a:p>
        </p:txBody>
      </p:sp>
      <p:sp>
        <p:nvSpPr>
          <p:cNvPr id="13325" name="Text Box 13"/>
          <p:cNvSpPr txBox="1">
            <a:spLocks noChangeArrowheads="1"/>
          </p:cNvSpPr>
          <p:nvPr/>
        </p:nvSpPr>
        <p:spPr bwMode="auto">
          <a:xfrm>
            <a:off x="4953000" y="6172201"/>
            <a:ext cx="2590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0000FF"/>
                </a:solidFill>
              </a:rPr>
              <a:t>Rau cải xoong</a:t>
            </a:r>
          </a:p>
        </p:txBody>
      </p:sp>
      <p:sp>
        <p:nvSpPr>
          <p:cNvPr id="13326" name="Text Box 14"/>
          <p:cNvSpPr txBox="1">
            <a:spLocks noChangeArrowheads="1"/>
          </p:cNvSpPr>
          <p:nvPr/>
        </p:nvSpPr>
        <p:spPr bwMode="auto">
          <a:xfrm>
            <a:off x="2590800" y="3037269"/>
            <a:ext cx="2362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0000FF"/>
                </a:solidFill>
              </a:rPr>
              <a:t>Rau cải thảo</a:t>
            </a:r>
          </a:p>
        </p:txBody>
      </p:sp>
    </p:spTree>
    <p:extLst>
      <p:ext uri="{BB962C8B-B14F-4D97-AF65-F5344CB8AC3E}">
        <p14:creationId xmlns:p14="http://schemas.microsoft.com/office/powerpoint/2010/main" val="32890467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Buombay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276600"/>
            <a:ext cx="51816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507" name="Group 3"/>
          <p:cNvGrpSpPr>
            <a:grpSpLocks/>
          </p:cNvGrpSpPr>
          <p:nvPr/>
        </p:nvGrpSpPr>
        <p:grpSpPr bwMode="auto">
          <a:xfrm>
            <a:off x="10317164" y="228600"/>
            <a:ext cx="198437" cy="6408738"/>
            <a:chOff x="5539" y="139"/>
            <a:chExt cx="125" cy="4037"/>
          </a:xfrm>
        </p:grpSpPr>
        <p:sp>
          <p:nvSpPr>
            <p:cNvPr id="21508" name="Rectangle 4"/>
            <p:cNvSpPr>
              <a:spLocks noChangeArrowheads="1"/>
            </p:cNvSpPr>
            <p:nvPr/>
          </p:nvSpPr>
          <p:spPr bwMode="auto">
            <a:xfrm rot="-10800000" flipH="1" flipV="1">
              <a:off x="5621" y="139"/>
              <a:ext cx="43" cy="398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rgbClr val="0066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000000"/>
                </a:solidFill>
              </a:endParaRPr>
            </a:p>
          </p:txBody>
        </p:sp>
        <p:sp>
          <p:nvSpPr>
            <p:cNvPr id="21509" name="Rectangle 5"/>
            <p:cNvSpPr>
              <a:spLocks noChangeArrowheads="1"/>
            </p:cNvSpPr>
            <p:nvPr/>
          </p:nvSpPr>
          <p:spPr bwMode="auto">
            <a:xfrm rot="10800000" flipV="1">
              <a:off x="5539" y="240"/>
              <a:ext cx="49" cy="3936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rgbClr val="0066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000000"/>
                </a:solidFill>
              </a:endParaRPr>
            </a:p>
          </p:txBody>
        </p:sp>
      </p:grpSp>
      <p:grpSp>
        <p:nvGrpSpPr>
          <p:cNvPr id="21510" name="Group 6"/>
          <p:cNvGrpSpPr>
            <a:grpSpLocks/>
          </p:cNvGrpSpPr>
          <p:nvPr/>
        </p:nvGrpSpPr>
        <p:grpSpPr bwMode="auto">
          <a:xfrm>
            <a:off x="1828800" y="6477000"/>
            <a:ext cx="8686800" cy="228600"/>
            <a:chOff x="260" y="4080"/>
            <a:chExt cx="5472" cy="144"/>
          </a:xfrm>
        </p:grpSpPr>
        <p:sp>
          <p:nvSpPr>
            <p:cNvPr id="21511" name="Rectangle 7"/>
            <p:cNvSpPr>
              <a:spLocks noChangeArrowheads="1"/>
            </p:cNvSpPr>
            <p:nvPr/>
          </p:nvSpPr>
          <p:spPr bwMode="auto">
            <a:xfrm rot="5400000" flipV="1">
              <a:off x="2972" y="1368"/>
              <a:ext cx="48" cy="5472"/>
            </a:xfrm>
            <a:prstGeom prst="rect">
              <a:avLst/>
            </a:prstGeom>
            <a:gradFill rotWithShape="0">
              <a:gsLst>
                <a:gs pos="0">
                  <a:srgbClr val="006600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000000"/>
                </a:solidFill>
              </a:endParaRPr>
            </a:p>
          </p:txBody>
        </p:sp>
        <p:sp>
          <p:nvSpPr>
            <p:cNvPr id="21512" name="Rectangle 8"/>
            <p:cNvSpPr>
              <a:spLocks noChangeArrowheads="1"/>
            </p:cNvSpPr>
            <p:nvPr/>
          </p:nvSpPr>
          <p:spPr bwMode="auto">
            <a:xfrm rot="5400000" flipV="1">
              <a:off x="2914" y="1522"/>
              <a:ext cx="48" cy="5355"/>
            </a:xfrm>
            <a:prstGeom prst="rect">
              <a:avLst/>
            </a:prstGeom>
            <a:gradFill rotWithShape="0">
              <a:gsLst>
                <a:gs pos="0">
                  <a:srgbClr val="006600"/>
                </a:gs>
                <a:gs pos="100000">
                  <a:schemeClr val="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000000"/>
                </a:solidFill>
              </a:endParaRPr>
            </a:p>
          </p:txBody>
        </p:sp>
      </p:grpSp>
      <p:grpSp>
        <p:nvGrpSpPr>
          <p:cNvPr id="21513" name="Group 9"/>
          <p:cNvGrpSpPr>
            <a:grpSpLocks/>
          </p:cNvGrpSpPr>
          <p:nvPr/>
        </p:nvGrpSpPr>
        <p:grpSpPr bwMode="auto">
          <a:xfrm>
            <a:off x="1701800" y="354014"/>
            <a:ext cx="203200" cy="6503987"/>
            <a:chOff x="112" y="145"/>
            <a:chExt cx="128" cy="4097"/>
          </a:xfrm>
        </p:grpSpPr>
        <p:sp>
          <p:nvSpPr>
            <p:cNvPr id="21514" name="Rectangle 10"/>
            <p:cNvSpPr>
              <a:spLocks noChangeArrowheads="1"/>
            </p:cNvSpPr>
            <p:nvPr/>
          </p:nvSpPr>
          <p:spPr bwMode="auto">
            <a:xfrm flipH="1">
              <a:off x="192" y="162"/>
              <a:ext cx="48" cy="4080"/>
            </a:xfrm>
            <a:prstGeom prst="rect">
              <a:avLst/>
            </a:prstGeom>
            <a:gradFill rotWithShape="0">
              <a:gsLst>
                <a:gs pos="0">
                  <a:srgbClr val="006600"/>
                </a:gs>
                <a:gs pos="100000">
                  <a:schemeClr val="folHlink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000000"/>
                </a:solidFill>
              </a:endParaRPr>
            </a:p>
          </p:txBody>
        </p:sp>
        <p:sp>
          <p:nvSpPr>
            <p:cNvPr id="21515" name="Rectangle 11"/>
            <p:cNvSpPr>
              <a:spLocks noChangeArrowheads="1"/>
            </p:cNvSpPr>
            <p:nvPr/>
          </p:nvSpPr>
          <p:spPr bwMode="auto">
            <a:xfrm>
              <a:off x="112" y="145"/>
              <a:ext cx="48" cy="3941"/>
            </a:xfrm>
            <a:prstGeom prst="rect">
              <a:avLst/>
            </a:prstGeom>
            <a:gradFill rotWithShape="0">
              <a:gsLst>
                <a:gs pos="0">
                  <a:srgbClr val="006600"/>
                </a:gs>
                <a:gs pos="100000">
                  <a:schemeClr val="hlink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 altLang="en-US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21516" name="Group 12"/>
          <p:cNvGrpSpPr>
            <a:grpSpLocks/>
          </p:cNvGrpSpPr>
          <p:nvPr/>
        </p:nvGrpSpPr>
        <p:grpSpPr bwMode="auto">
          <a:xfrm>
            <a:off x="1595439" y="176214"/>
            <a:ext cx="8745537" cy="161925"/>
            <a:chOff x="48" y="111"/>
            <a:chExt cx="5509" cy="102"/>
          </a:xfrm>
        </p:grpSpPr>
        <p:sp>
          <p:nvSpPr>
            <p:cNvPr id="21517" name="Rectangle 13"/>
            <p:cNvSpPr>
              <a:spLocks noChangeArrowheads="1"/>
            </p:cNvSpPr>
            <p:nvPr/>
          </p:nvSpPr>
          <p:spPr bwMode="auto">
            <a:xfrm rot="5400000" flipV="1">
              <a:off x="2853" y="-2491"/>
              <a:ext cx="37" cy="5371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000000"/>
                </a:solidFill>
              </a:endParaRPr>
            </a:p>
          </p:txBody>
        </p:sp>
        <p:sp>
          <p:nvSpPr>
            <p:cNvPr id="21518" name="Rectangle 14"/>
            <p:cNvSpPr>
              <a:spLocks noChangeArrowheads="1"/>
            </p:cNvSpPr>
            <p:nvPr/>
          </p:nvSpPr>
          <p:spPr bwMode="auto">
            <a:xfrm rot="5400000" flipV="1">
              <a:off x="2784" y="-2625"/>
              <a:ext cx="38" cy="5509"/>
            </a:xfrm>
            <a:prstGeom prst="rect">
              <a:avLst/>
            </a:prstGeom>
            <a:gradFill rotWithShape="0">
              <a:gsLst>
                <a:gs pos="0">
                  <a:srgbClr val="CCFF99"/>
                </a:gs>
                <a:gs pos="100000">
                  <a:srgbClr val="0066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000000"/>
                </a:solidFill>
              </a:endParaRPr>
            </a:p>
          </p:txBody>
        </p:sp>
      </p:grpSp>
      <p:pic>
        <p:nvPicPr>
          <p:cNvPr id="21519" name="Picture 15" descr="bird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144000" y="3276600"/>
            <a:ext cx="10668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0" name="Picture 16" descr="BIRD_1~1"/>
          <p:cNvPicPr>
            <a:picLocks noGrp="1" noChangeAspect="1" noChangeArrowheads="1" noCrop="1"/>
          </p:cNvPicPr>
          <p:nvPr>
            <p:ph sz="half"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1" y="3200400"/>
            <a:ext cx="809625" cy="742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1" name="Picture 17" descr="BUTTER~1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1" y="5486400"/>
            <a:ext cx="1000125" cy="647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22" name="Text Box 18"/>
          <p:cNvSpPr txBox="1">
            <a:spLocks noChangeArrowheads="1"/>
          </p:cNvSpPr>
          <p:nvPr/>
        </p:nvSpPr>
        <p:spPr bwMode="auto">
          <a:xfrm>
            <a:off x="2209800" y="6172200"/>
            <a:ext cx="7696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  <a:latin typeface=".VnArial" panose="020B7200000000000000" pitchFamily="34" charset="0"/>
              </a:rPr>
              <a:t>Tr­êng mÇm non Hoa Hång - §T:043.7564105</a:t>
            </a:r>
            <a:r>
              <a:rPr lang="en-US" altLang="en-US">
                <a:solidFill>
                  <a:srgbClr val="000000"/>
                </a:solidFill>
                <a:latin typeface=".VnArial" panose="020B7200000000000000" pitchFamily="34" charset="0"/>
              </a:rPr>
              <a:t> </a:t>
            </a:r>
          </a:p>
        </p:txBody>
      </p:sp>
      <p:sp>
        <p:nvSpPr>
          <p:cNvPr id="21523" name="Rectangle 19"/>
          <p:cNvSpPr>
            <a:spLocks noChangeArrowheads="1"/>
          </p:cNvSpPr>
          <p:nvPr/>
        </p:nvSpPr>
        <p:spPr bwMode="auto">
          <a:xfrm>
            <a:off x="2438400" y="1143001"/>
            <a:ext cx="7772400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6600" b="1">
                <a:solidFill>
                  <a:srgbClr val="FF0000"/>
                </a:solidFill>
              </a:rPr>
              <a:t>Trò chơi củng cố</a:t>
            </a:r>
          </a:p>
        </p:txBody>
      </p:sp>
      <p:pic>
        <p:nvPicPr>
          <p:cNvPr id="21526" name="Picture 22" descr="sun16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0" y="0"/>
            <a:ext cx="14478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6676758"/>
      </p:ext>
    </p:extLst>
  </p:cSld>
  <p:clrMapOvr>
    <a:masterClrMapping/>
  </p:clrMapOvr>
  <p:transition spd="slow">
    <p:plus/>
    <p:sndAc>
      <p:stSnd>
        <p:snd r:embed="rId3" name="Chim hot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1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1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0"/>
                                        <p:tgtEl>
                                          <p:spTgt spid="21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WordArt 2"/>
          <p:cNvSpPr>
            <a:spLocks noChangeArrowheads="1" noChangeShapeType="1" noTextEdit="1"/>
          </p:cNvSpPr>
          <p:nvPr/>
        </p:nvSpPr>
        <p:spPr bwMode="auto">
          <a:xfrm>
            <a:off x="167425" y="1752601"/>
            <a:ext cx="11616743" cy="15906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các cô và các con mạnh khỏe</a:t>
            </a:r>
          </a:p>
        </p:txBody>
      </p:sp>
    </p:spTree>
    <p:extLst>
      <p:ext uri="{BB962C8B-B14F-4D97-AF65-F5344CB8AC3E}">
        <p14:creationId xmlns:p14="http://schemas.microsoft.com/office/powerpoint/2010/main" val="3245467085"/>
      </p:ext>
    </p:extLst>
  </p:cSld>
  <p:clrMapOvr>
    <a:masterClrMapping/>
  </p:clrMapOvr>
  <p:transition advTm="245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7126" y="1600200"/>
            <a:ext cx="11153103" cy="38100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5400">
                <a:latin typeface="Times New Roman" panose="02020603050405020304" pitchFamily="18" charset="0"/>
                <a:cs typeface="Times New Roman" panose="02020603050405020304" pitchFamily="18" charset="0"/>
              </a:rPr>
              <a:t>Cô và trẻ hát bài hát: “Bắp cải xanh”</a:t>
            </a:r>
          </a:p>
        </p:txBody>
      </p:sp>
    </p:spTree>
    <p:extLst>
      <p:ext uri="{BB962C8B-B14F-4D97-AF65-F5344CB8AC3E}">
        <p14:creationId xmlns:p14="http://schemas.microsoft.com/office/powerpoint/2010/main" val="3599790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3962400" y="5289975"/>
            <a:ext cx="4876800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7200">
                <a:solidFill>
                  <a:srgbClr val="0000FF"/>
                </a:solidFill>
                <a:latin typeface=".VnAvant" panose="020B7200000000000000" pitchFamily="34" charset="0"/>
              </a:rPr>
              <a:t>C¶i b¾p</a:t>
            </a:r>
          </a:p>
        </p:txBody>
      </p:sp>
      <p:pic>
        <p:nvPicPr>
          <p:cNvPr id="11267" name="Picture 3" descr="tool_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261137" y="3471068"/>
            <a:ext cx="6629400" cy="144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tool_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8876628" y="3274520"/>
            <a:ext cx="6524625" cy="8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tool_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4135" y="-7512"/>
            <a:ext cx="652462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tool_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63" y="14221"/>
            <a:ext cx="652462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1" name="Picture 7" descr="tool_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4496" y="6687893"/>
            <a:ext cx="652462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tool_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699" y="6715126"/>
            <a:ext cx="7803927" cy="170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3" name="Picture 9" descr="cabbage_bapca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95" y="378989"/>
            <a:ext cx="11831297" cy="5061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62944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51" y="0"/>
            <a:ext cx="11410681" cy="660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962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04" y="90153"/>
            <a:ext cx="12011695" cy="6877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3864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31" y="115910"/>
            <a:ext cx="11191741" cy="7006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2155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668"/>
            <a:ext cx="12191999" cy="6716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8678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07" y="218941"/>
            <a:ext cx="11153105" cy="6349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3921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66" y="296214"/>
            <a:ext cx="11397803" cy="6387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579908"/>
      </p:ext>
    </p:extLst>
  </p:cSld>
  <p:clrMapOvr>
    <a:masterClrMapping/>
  </p:clrMapOvr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FFE701"/>
            </a:gs>
            <a:gs pos="100000">
              <a:srgbClr val="FE3E02"/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  <a:scene3d>
          <a:camera prst="legacyPerspectiveFront">
            <a:rot lat="20519999" lon="1080000" rev="0"/>
          </a:camera>
          <a:lightRig rig="legacyHarsh2" dir="b"/>
        </a:scene3d>
        <a:sp3d extrusionH="430200" prstMaterial="legacyMatte">
          <a:bevelT w="13500" h="13500" prst="angle"/>
          <a:bevelB w="13500" h="13500" prst="angle"/>
          <a:extrusionClr>
            <a:srgbClr val="FF6600"/>
          </a:extrusionClr>
          <a:contourClr>
            <a:srgbClr val="FFE701"/>
          </a:contourClr>
        </a:sp3d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68686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FFE701"/>
            </a:gs>
            <a:gs pos="100000">
              <a:srgbClr val="FE3E02"/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  <a:scene3d>
          <a:camera prst="legacyPerspectiveFront">
            <a:rot lat="20519999" lon="1080000" rev="0"/>
          </a:camera>
          <a:lightRig rig="legacyHarsh2" dir="b"/>
        </a:scene3d>
        <a:sp3d extrusionH="430200" prstMaterial="legacyMatte">
          <a:bevelT w="13500" h="13500" prst="angle"/>
          <a:bevelB w="13500" h="13500" prst="angle"/>
          <a:extrusionClr>
            <a:srgbClr val="FF6600"/>
          </a:extrusionClr>
          <a:contourClr>
            <a:srgbClr val="FFE701"/>
          </a:contourClr>
        </a:sp3d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68686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FFE701"/>
            </a:gs>
            <a:gs pos="100000">
              <a:srgbClr val="FE3E02"/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  <a:scene3d>
          <a:camera prst="legacyPerspectiveFront">
            <a:rot lat="20519999" lon="1080000" rev="0"/>
          </a:camera>
          <a:lightRig rig="legacyHarsh2" dir="b"/>
        </a:scene3d>
        <a:sp3d extrusionH="430200" prstMaterial="legacyMatte">
          <a:bevelT w="13500" h="13500" prst="angle"/>
          <a:bevelB w="13500" h="13500" prst="angle"/>
          <a:extrusionClr>
            <a:srgbClr val="FF6600"/>
          </a:extrusionClr>
          <a:contourClr>
            <a:srgbClr val="FFE701"/>
          </a:contourClr>
        </a:sp3d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68686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FFE701"/>
            </a:gs>
            <a:gs pos="100000">
              <a:srgbClr val="FE3E02"/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  <a:scene3d>
          <a:camera prst="legacyPerspectiveFront">
            <a:rot lat="20519999" lon="1080000" rev="0"/>
          </a:camera>
          <a:lightRig rig="legacyHarsh2" dir="b"/>
        </a:scene3d>
        <a:sp3d extrusionH="430200" prstMaterial="legacyMatte">
          <a:bevelT w="13500" h="13500" prst="angle"/>
          <a:bevelB w="13500" h="13500" prst="angle"/>
          <a:extrusionClr>
            <a:srgbClr val="FF6600"/>
          </a:extrusionClr>
          <a:contourClr>
            <a:srgbClr val="FFE701"/>
          </a:contourClr>
        </a:sp3d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68686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136</Words>
  <Application>Microsoft Office PowerPoint</Application>
  <PresentationFormat>Widescreen</PresentationFormat>
  <Paragraphs>26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16</vt:i4>
      </vt:variant>
    </vt:vector>
  </HeadingPairs>
  <TitlesOfParts>
    <vt:vector size="30" baseType="lpstr">
      <vt:lpstr>.VnArial</vt:lpstr>
      <vt:lpstr>.VnAvant</vt:lpstr>
      <vt:lpstr>Arial</vt:lpstr>
      <vt:lpstr>Calibri</vt:lpstr>
      <vt:lpstr>Calibri Light</vt:lpstr>
      <vt:lpstr>Constantia</vt:lpstr>
      <vt:lpstr>Time new roman</vt:lpstr>
      <vt:lpstr>Times New Roman</vt:lpstr>
      <vt:lpstr>Wingdings 2</vt:lpstr>
      <vt:lpstr>Office Theme</vt:lpstr>
      <vt:lpstr>Default Design</vt:lpstr>
      <vt:lpstr>1_Default Design</vt:lpstr>
      <vt:lpstr>Flow</vt:lpstr>
      <vt:lpstr>2_Default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hằng trần</cp:lastModifiedBy>
  <cp:revision>12</cp:revision>
  <dcterms:created xsi:type="dcterms:W3CDTF">2024-03-17T23:25:32Z</dcterms:created>
  <dcterms:modified xsi:type="dcterms:W3CDTF">2026-01-21T14:24:38Z</dcterms:modified>
</cp:coreProperties>
</file>