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18288000" cy="10287000"/>
  <p:notesSz cx="6858000" cy="9144000"/>
  <p:embeddedFontLst>
    <p:embeddedFont>
      <p:font typeface="Baloo" charset="1" panose="03080902040302020200"/>
      <p:regular r:id="rId12"/>
    </p:embeddedFont>
    <p:embeddedFont>
      <p:font typeface="Quicksand" charset="1" panose="0000000000000000000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svg" Type="http://schemas.openxmlformats.org/officeDocument/2006/relationships/image"/><Relationship Id="rId11" Target="../media/image18.png" Type="http://schemas.openxmlformats.org/officeDocument/2006/relationships/image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Relationship Id="rId6" Target="../media/image13.png" Type="http://schemas.openxmlformats.org/officeDocument/2006/relationships/image"/><Relationship Id="rId7" Target="../media/image14.svg" Type="http://schemas.openxmlformats.org/officeDocument/2006/relationships/image"/><Relationship Id="rId8" Target="../media/image15.png" Type="http://schemas.openxmlformats.org/officeDocument/2006/relationships/image"/><Relationship Id="rId9" Target="../media/image16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8.png" Type="http://schemas.openxmlformats.org/officeDocument/2006/relationships/image"/><Relationship Id="rId11" Target="../media/image23.png" Type="http://schemas.openxmlformats.org/officeDocument/2006/relationships/image"/><Relationship Id="rId12" Target="../media/image24.svg" Type="http://schemas.openxmlformats.org/officeDocument/2006/relationships/image"/><Relationship Id="rId13" Target="../media/image25.png" Type="http://schemas.openxmlformats.org/officeDocument/2006/relationships/image"/><Relationship Id="rId14" Target="../media/image26.svg" Type="http://schemas.openxmlformats.org/officeDocument/2006/relationships/image"/><Relationship Id="rId2" Target="../media/image19.png" Type="http://schemas.openxmlformats.org/officeDocument/2006/relationships/image"/><Relationship Id="rId3" Target="../media/image20.svg" Type="http://schemas.openxmlformats.org/officeDocument/2006/relationships/image"/><Relationship Id="rId4" Target="../media/image21.png" Type="http://schemas.openxmlformats.org/officeDocument/2006/relationships/image"/><Relationship Id="rId5" Target="../media/image22.svg" Type="http://schemas.openxmlformats.org/officeDocument/2006/relationships/image"/><Relationship Id="rId6" Target="../media/image13.png" Type="http://schemas.openxmlformats.org/officeDocument/2006/relationships/image"/><Relationship Id="rId7" Target="../media/image14.svg" Type="http://schemas.openxmlformats.org/officeDocument/2006/relationships/image"/><Relationship Id="rId8" Target="../media/image16.png" Type="http://schemas.openxmlformats.org/officeDocument/2006/relationships/image"/><Relationship Id="rId9" Target="../media/image17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7.png" Type="http://schemas.openxmlformats.org/officeDocument/2006/relationships/image"/><Relationship Id="rId3" Target="../media/image28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29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png" Type="http://schemas.openxmlformats.org/officeDocument/2006/relationships/image"/><Relationship Id="rId3" Target="../media/image22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30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media/image20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21.png" Type="http://schemas.openxmlformats.org/officeDocument/2006/relationships/image"/><Relationship Id="rId7" Target="../media/image22.svg" Type="http://schemas.openxmlformats.org/officeDocument/2006/relationships/image"/><Relationship Id="rId8" Target="../media/image3.png" Type="http://schemas.openxmlformats.org/officeDocument/2006/relationships/image"/><Relationship Id="rId9" Target="../media/image4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266812" y="6204154"/>
            <a:ext cx="5040401" cy="4114800"/>
          </a:xfrm>
          <a:custGeom>
            <a:avLst/>
            <a:gdLst/>
            <a:ahLst/>
            <a:cxnLst/>
            <a:rect r="r" b="b" t="t" l="l"/>
            <a:pathLst>
              <a:path h="4114800" w="5040401">
                <a:moveTo>
                  <a:pt x="0" y="0"/>
                </a:moveTo>
                <a:lnTo>
                  <a:pt x="5040401" y="0"/>
                </a:lnTo>
                <a:lnTo>
                  <a:pt x="504040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547403" y="0"/>
            <a:ext cx="3849599" cy="1917800"/>
          </a:xfrm>
          <a:custGeom>
            <a:avLst/>
            <a:gdLst/>
            <a:ahLst/>
            <a:cxnLst/>
            <a:rect r="r" b="b" t="t" l="l"/>
            <a:pathLst>
              <a:path h="1917800" w="3849599">
                <a:moveTo>
                  <a:pt x="0" y="0"/>
                </a:moveTo>
                <a:lnTo>
                  <a:pt x="3849598" y="0"/>
                </a:lnTo>
                <a:lnTo>
                  <a:pt x="3849598" y="1917800"/>
                </a:lnTo>
                <a:lnTo>
                  <a:pt x="0" y="1917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-1523363" y="-1028700"/>
            <a:ext cx="4546999" cy="4114800"/>
          </a:xfrm>
          <a:custGeom>
            <a:avLst/>
            <a:gdLst/>
            <a:ahLst/>
            <a:cxnLst/>
            <a:rect r="r" b="b" t="t" l="l"/>
            <a:pathLst>
              <a:path h="4114800" w="4546999">
                <a:moveTo>
                  <a:pt x="4546999" y="0"/>
                </a:moveTo>
                <a:lnTo>
                  <a:pt x="0" y="0"/>
                </a:lnTo>
                <a:lnTo>
                  <a:pt x="0" y="4114800"/>
                </a:lnTo>
                <a:lnTo>
                  <a:pt x="4546999" y="4114800"/>
                </a:lnTo>
                <a:lnTo>
                  <a:pt x="4546999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68391" y="6172200"/>
            <a:ext cx="2192066" cy="4114800"/>
          </a:xfrm>
          <a:custGeom>
            <a:avLst/>
            <a:gdLst/>
            <a:ahLst/>
            <a:cxnLst/>
            <a:rect r="r" b="b" t="t" l="l"/>
            <a:pathLst>
              <a:path h="4114800" w="2192066">
                <a:moveTo>
                  <a:pt x="0" y="0"/>
                </a:moveTo>
                <a:lnTo>
                  <a:pt x="2192067" y="0"/>
                </a:lnTo>
                <a:lnTo>
                  <a:pt x="21920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635028" y="2724109"/>
            <a:ext cx="11017944" cy="48864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09"/>
              </a:lnSpc>
            </a:pPr>
            <a:r>
              <a:rPr lang="en-US" sz="11236">
                <a:solidFill>
                  <a:srgbClr val="004AAD"/>
                </a:solidFill>
                <a:latin typeface="Baloo"/>
                <a:ea typeface="Baloo"/>
                <a:cs typeface="Baloo"/>
                <a:sym typeface="Baloo"/>
              </a:rPr>
              <a:t>MONTESSORI: CHUYỂN NƯỚC BẰNG BỌT BIỂN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66537" y="-3987"/>
            <a:ext cx="5030289" cy="1957240"/>
          </a:xfrm>
          <a:custGeom>
            <a:avLst/>
            <a:gdLst/>
            <a:ahLst/>
            <a:cxnLst/>
            <a:rect r="r" b="b" t="t" l="l"/>
            <a:pathLst>
              <a:path h="1957240" w="5030289">
                <a:moveTo>
                  <a:pt x="0" y="0"/>
                </a:moveTo>
                <a:lnTo>
                  <a:pt x="5030288" y="0"/>
                </a:lnTo>
                <a:lnTo>
                  <a:pt x="5030288" y="1957239"/>
                </a:lnTo>
                <a:lnTo>
                  <a:pt x="0" y="19572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317894" y="238280"/>
            <a:ext cx="1882812" cy="4114800"/>
          </a:xfrm>
          <a:custGeom>
            <a:avLst/>
            <a:gdLst/>
            <a:ahLst/>
            <a:cxnLst/>
            <a:rect r="r" b="b" t="t" l="l"/>
            <a:pathLst>
              <a:path h="4114800" w="1882812">
                <a:moveTo>
                  <a:pt x="0" y="0"/>
                </a:moveTo>
                <a:lnTo>
                  <a:pt x="1882812" y="0"/>
                </a:lnTo>
                <a:lnTo>
                  <a:pt x="188281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85628" y="5347350"/>
            <a:ext cx="15316744" cy="4939650"/>
          </a:xfrm>
          <a:custGeom>
            <a:avLst/>
            <a:gdLst/>
            <a:ahLst/>
            <a:cxnLst/>
            <a:rect r="r" b="b" t="t" l="l"/>
            <a:pathLst>
              <a:path h="4939650" w="15316744">
                <a:moveTo>
                  <a:pt x="0" y="0"/>
                </a:moveTo>
                <a:lnTo>
                  <a:pt x="15316744" y="0"/>
                </a:lnTo>
                <a:lnTo>
                  <a:pt x="15316744" y="4939650"/>
                </a:lnTo>
                <a:lnTo>
                  <a:pt x="0" y="49396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7580777" y="6065972"/>
            <a:ext cx="3613987" cy="2868603"/>
          </a:xfrm>
          <a:custGeom>
            <a:avLst/>
            <a:gdLst/>
            <a:ahLst/>
            <a:cxnLst/>
            <a:rect r="r" b="b" t="t" l="l"/>
            <a:pathLst>
              <a:path h="2868603" w="3613987">
                <a:moveTo>
                  <a:pt x="0" y="0"/>
                </a:moveTo>
                <a:lnTo>
                  <a:pt x="3613988" y="0"/>
                </a:lnTo>
                <a:lnTo>
                  <a:pt x="3613988" y="2868602"/>
                </a:lnTo>
                <a:lnTo>
                  <a:pt x="0" y="286860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878596" y="4353080"/>
            <a:ext cx="5702181" cy="4447701"/>
          </a:xfrm>
          <a:custGeom>
            <a:avLst/>
            <a:gdLst/>
            <a:ahLst/>
            <a:cxnLst/>
            <a:rect r="r" b="b" t="t" l="l"/>
            <a:pathLst>
              <a:path h="4447701" w="5702181">
                <a:moveTo>
                  <a:pt x="0" y="0"/>
                </a:moveTo>
                <a:lnTo>
                  <a:pt x="5702181" y="0"/>
                </a:lnTo>
                <a:lnTo>
                  <a:pt x="5702181" y="4447701"/>
                </a:lnTo>
                <a:lnTo>
                  <a:pt x="0" y="444770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1101165" y="5047833"/>
            <a:ext cx="5216729" cy="3566939"/>
          </a:xfrm>
          <a:custGeom>
            <a:avLst/>
            <a:gdLst/>
            <a:ahLst/>
            <a:cxnLst/>
            <a:rect r="r" b="b" t="t" l="l"/>
            <a:pathLst>
              <a:path h="3566939" w="5216729">
                <a:moveTo>
                  <a:pt x="0" y="0"/>
                </a:moveTo>
                <a:lnTo>
                  <a:pt x="5216729" y="0"/>
                </a:lnTo>
                <a:lnTo>
                  <a:pt x="5216729" y="3566938"/>
                </a:lnTo>
                <a:lnTo>
                  <a:pt x="0" y="356693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6002588" y="1400878"/>
            <a:ext cx="6770367" cy="16086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180"/>
              </a:lnSpc>
            </a:pPr>
            <a:r>
              <a:rPr lang="en-US" sz="9414">
                <a:solidFill>
                  <a:srgbClr val="004AAD"/>
                </a:solidFill>
                <a:latin typeface="Baloo"/>
                <a:ea typeface="Baloo"/>
                <a:cs typeface="Baloo"/>
                <a:sym typeface="Baloo"/>
              </a:rPr>
              <a:t>Lấy giáo cụ: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37964" y="337131"/>
            <a:ext cx="1779198" cy="3339791"/>
          </a:xfrm>
          <a:custGeom>
            <a:avLst/>
            <a:gdLst/>
            <a:ahLst/>
            <a:cxnLst/>
            <a:rect r="r" b="b" t="t" l="l"/>
            <a:pathLst>
              <a:path h="3339791" w="1779198">
                <a:moveTo>
                  <a:pt x="0" y="0"/>
                </a:moveTo>
                <a:lnTo>
                  <a:pt x="1779197" y="0"/>
                </a:lnTo>
                <a:lnTo>
                  <a:pt x="1779197" y="3339791"/>
                </a:lnTo>
                <a:lnTo>
                  <a:pt x="0" y="33397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860214" y="0"/>
            <a:ext cx="2427786" cy="2450566"/>
          </a:xfrm>
          <a:custGeom>
            <a:avLst/>
            <a:gdLst/>
            <a:ahLst/>
            <a:cxnLst/>
            <a:rect r="r" b="b" t="t" l="l"/>
            <a:pathLst>
              <a:path h="2450566" w="2427786">
                <a:moveTo>
                  <a:pt x="0" y="0"/>
                </a:moveTo>
                <a:lnTo>
                  <a:pt x="2427786" y="0"/>
                </a:lnTo>
                <a:lnTo>
                  <a:pt x="2427786" y="2450566"/>
                </a:lnTo>
                <a:lnTo>
                  <a:pt x="0" y="24505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28700" y="6393877"/>
            <a:ext cx="15316744" cy="4939650"/>
          </a:xfrm>
          <a:custGeom>
            <a:avLst/>
            <a:gdLst/>
            <a:ahLst/>
            <a:cxnLst/>
            <a:rect r="r" b="b" t="t" l="l"/>
            <a:pathLst>
              <a:path h="4939650" w="15316744">
                <a:moveTo>
                  <a:pt x="0" y="0"/>
                </a:moveTo>
                <a:lnTo>
                  <a:pt x="15316744" y="0"/>
                </a:lnTo>
                <a:lnTo>
                  <a:pt x="15316744" y="4939650"/>
                </a:lnTo>
                <a:lnTo>
                  <a:pt x="0" y="49396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884833" y="6091870"/>
            <a:ext cx="5702181" cy="4447701"/>
          </a:xfrm>
          <a:custGeom>
            <a:avLst/>
            <a:gdLst/>
            <a:ahLst/>
            <a:cxnLst/>
            <a:rect r="r" b="b" t="t" l="l"/>
            <a:pathLst>
              <a:path h="4447701" w="5702181">
                <a:moveTo>
                  <a:pt x="0" y="0"/>
                </a:moveTo>
                <a:lnTo>
                  <a:pt x="5702181" y="0"/>
                </a:lnTo>
                <a:lnTo>
                  <a:pt x="5702181" y="4447701"/>
                </a:lnTo>
                <a:lnTo>
                  <a:pt x="0" y="444770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205449" y="6972632"/>
            <a:ext cx="5216729" cy="3566939"/>
          </a:xfrm>
          <a:custGeom>
            <a:avLst/>
            <a:gdLst/>
            <a:ahLst/>
            <a:cxnLst/>
            <a:rect r="r" b="b" t="t" l="l"/>
            <a:pathLst>
              <a:path h="3566939" w="5216729">
                <a:moveTo>
                  <a:pt x="0" y="0"/>
                </a:moveTo>
                <a:lnTo>
                  <a:pt x="5216729" y="0"/>
                </a:lnTo>
                <a:lnTo>
                  <a:pt x="5216729" y="3566939"/>
                </a:lnTo>
                <a:lnTo>
                  <a:pt x="0" y="356693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true" rot="0">
            <a:off x="7374993" y="2775046"/>
            <a:ext cx="2624159" cy="2829282"/>
          </a:xfrm>
          <a:custGeom>
            <a:avLst/>
            <a:gdLst/>
            <a:ahLst/>
            <a:cxnLst/>
            <a:rect r="r" b="b" t="t" l="l"/>
            <a:pathLst>
              <a:path h="2829282" w="2624159">
                <a:moveTo>
                  <a:pt x="2624159" y="2829282"/>
                </a:moveTo>
                <a:lnTo>
                  <a:pt x="0" y="2829282"/>
                </a:lnTo>
                <a:lnTo>
                  <a:pt x="0" y="0"/>
                </a:lnTo>
                <a:lnTo>
                  <a:pt x="2624159" y="0"/>
                </a:lnTo>
                <a:lnTo>
                  <a:pt x="2624159" y="2829282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6446597" y="5409311"/>
            <a:ext cx="4480951" cy="2442118"/>
          </a:xfrm>
          <a:custGeom>
            <a:avLst/>
            <a:gdLst/>
            <a:ahLst/>
            <a:cxnLst/>
            <a:rect r="r" b="b" t="t" l="l"/>
            <a:pathLst>
              <a:path h="2442118" w="4480951">
                <a:moveTo>
                  <a:pt x="0" y="0"/>
                </a:moveTo>
                <a:lnTo>
                  <a:pt x="4480951" y="0"/>
                </a:lnTo>
                <a:lnTo>
                  <a:pt x="4480951" y="2442118"/>
                </a:lnTo>
                <a:lnTo>
                  <a:pt x="0" y="244211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2977919" y="1293204"/>
            <a:ext cx="12882296" cy="12847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42"/>
              </a:lnSpc>
            </a:pPr>
            <a:r>
              <a:rPr lang="en-US" sz="7530">
                <a:solidFill>
                  <a:srgbClr val="004AAD"/>
                </a:solidFill>
                <a:latin typeface="Baloo"/>
                <a:ea typeface="Baloo"/>
                <a:cs typeface="Baloo"/>
                <a:sym typeface="Baloo"/>
              </a:rPr>
              <a:t>Bước 2: Giới thiệu hoạt động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701208" y="3189036"/>
            <a:ext cx="6981130" cy="26223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979084" indent="-489542" lvl="1">
              <a:lnSpc>
                <a:spcPts val="5169"/>
              </a:lnSpc>
              <a:buFont typeface="Arial"/>
              <a:buChar char="•"/>
            </a:pPr>
            <a:r>
              <a:rPr lang="en-US" sz="4534">
                <a:solidFill>
                  <a:srgbClr val="004AAD"/>
                </a:solidFill>
                <a:latin typeface="Quicksand"/>
                <a:ea typeface="Quicksand"/>
                <a:cs typeface="Quicksand"/>
                <a:sym typeface="Quicksand"/>
              </a:rPr>
              <a:t>D</a:t>
            </a:r>
            <a:r>
              <a:rPr lang="en-US" sz="4534">
                <a:solidFill>
                  <a:srgbClr val="004AAD"/>
                </a:solidFill>
                <a:latin typeface="Quicksand"/>
                <a:ea typeface="Quicksand"/>
                <a:cs typeface="Quicksand"/>
                <a:sym typeface="Quicksand"/>
              </a:rPr>
              <a:t>ùng miếng bọt biển này để thấm nước từ chén bên trái, sau đó ép ra chén bên phải.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8690" y="8915481"/>
            <a:ext cx="7315200" cy="1436439"/>
          </a:xfrm>
          <a:custGeom>
            <a:avLst/>
            <a:gdLst/>
            <a:ahLst/>
            <a:cxnLst/>
            <a:rect r="r" b="b" t="t" l="l"/>
            <a:pathLst>
              <a:path h="1436439" w="7315200">
                <a:moveTo>
                  <a:pt x="0" y="0"/>
                </a:moveTo>
                <a:lnTo>
                  <a:pt x="7315200" y="0"/>
                </a:lnTo>
                <a:lnTo>
                  <a:pt x="7315200" y="1436439"/>
                </a:lnTo>
                <a:lnTo>
                  <a:pt x="0" y="14364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296510" y="8850561"/>
            <a:ext cx="7315200" cy="1436439"/>
          </a:xfrm>
          <a:custGeom>
            <a:avLst/>
            <a:gdLst/>
            <a:ahLst/>
            <a:cxnLst/>
            <a:rect r="r" b="b" t="t" l="l"/>
            <a:pathLst>
              <a:path h="1436439" w="7315200">
                <a:moveTo>
                  <a:pt x="0" y="0"/>
                </a:moveTo>
                <a:lnTo>
                  <a:pt x="7315200" y="0"/>
                </a:lnTo>
                <a:lnTo>
                  <a:pt x="7315200" y="1436439"/>
                </a:lnTo>
                <a:lnTo>
                  <a:pt x="0" y="14364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630400" y="8850561"/>
            <a:ext cx="7315200" cy="1436439"/>
          </a:xfrm>
          <a:custGeom>
            <a:avLst/>
            <a:gdLst/>
            <a:ahLst/>
            <a:cxnLst/>
            <a:rect r="r" b="b" t="t" l="l"/>
            <a:pathLst>
              <a:path h="1436439" w="7315200">
                <a:moveTo>
                  <a:pt x="0" y="0"/>
                </a:moveTo>
                <a:lnTo>
                  <a:pt x="7315200" y="0"/>
                </a:lnTo>
                <a:lnTo>
                  <a:pt x="7315200" y="1436439"/>
                </a:lnTo>
                <a:lnTo>
                  <a:pt x="0" y="14364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0">
            <a:off x="-2671690" y="-1323747"/>
            <a:ext cx="4546999" cy="4114800"/>
          </a:xfrm>
          <a:custGeom>
            <a:avLst/>
            <a:gdLst/>
            <a:ahLst/>
            <a:cxnLst/>
            <a:rect r="r" b="b" t="t" l="l"/>
            <a:pathLst>
              <a:path h="4114800" w="4546999">
                <a:moveTo>
                  <a:pt x="4546999" y="0"/>
                </a:moveTo>
                <a:lnTo>
                  <a:pt x="0" y="0"/>
                </a:lnTo>
                <a:lnTo>
                  <a:pt x="0" y="4114800"/>
                </a:lnTo>
                <a:lnTo>
                  <a:pt x="4546999" y="4114800"/>
                </a:lnTo>
                <a:lnTo>
                  <a:pt x="454699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554599" y="3057258"/>
            <a:ext cx="10670958" cy="5004081"/>
          </a:xfrm>
          <a:custGeom>
            <a:avLst/>
            <a:gdLst/>
            <a:ahLst/>
            <a:cxnLst/>
            <a:rect r="r" b="b" t="t" l="l"/>
            <a:pathLst>
              <a:path h="5004081" w="10670958">
                <a:moveTo>
                  <a:pt x="0" y="0"/>
                </a:moveTo>
                <a:lnTo>
                  <a:pt x="10670957" y="0"/>
                </a:lnTo>
                <a:lnTo>
                  <a:pt x="10670957" y="5004081"/>
                </a:lnTo>
                <a:lnTo>
                  <a:pt x="0" y="500408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-28874" r="0" b="-13199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490394" y="895350"/>
            <a:ext cx="13990017" cy="12195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028"/>
              </a:lnSpc>
            </a:pPr>
            <a:r>
              <a:rPr lang="en-US" sz="7163">
                <a:solidFill>
                  <a:srgbClr val="004AAD"/>
                </a:solidFill>
                <a:latin typeface="Baloo"/>
                <a:ea typeface="Baloo"/>
                <a:cs typeface="Baloo"/>
                <a:sym typeface="Baloo"/>
              </a:rPr>
              <a:t>Bước 3: Giáo viên làm mẫu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1391683" y="2758403"/>
            <a:ext cx="6477434" cy="55351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882"/>
              </a:lnSpc>
              <a:spcBef>
                <a:spcPct val="0"/>
              </a:spcBef>
            </a:pPr>
            <a:r>
              <a:rPr lang="en-US" sz="3487">
                <a:solidFill>
                  <a:srgbClr val="004AAD"/>
                </a:solidFill>
                <a:latin typeface="Quicksand"/>
                <a:ea typeface="Quicksand"/>
                <a:cs typeface="Quicksand"/>
                <a:sym typeface="Quicksand"/>
              </a:rPr>
              <a:t>+ </a:t>
            </a:r>
            <a:r>
              <a:rPr lang="en-US" sz="3487">
                <a:solidFill>
                  <a:srgbClr val="004AAD"/>
                </a:solidFill>
                <a:latin typeface="Quicksand"/>
                <a:ea typeface="Quicksand"/>
                <a:cs typeface="Quicksand"/>
                <a:sym typeface="Quicksand"/>
              </a:rPr>
              <a:t>Cầm bọt biển nhúng vào chén nước bên trái, để bọt biển thấm đầy nước.</a:t>
            </a:r>
          </a:p>
          <a:p>
            <a:pPr algn="just">
              <a:lnSpc>
                <a:spcPts val="4882"/>
              </a:lnSpc>
              <a:spcBef>
                <a:spcPct val="0"/>
              </a:spcBef>
            </a:pPr>
            <a:r>
              <a:rPr lang="en-US" sz="3487">
                <a:solidFill>
                  <a:srgbClr val="004AAD"/>
                </a:solidFill>
                <a:latin typeface="Quicksand"/>
                <a:ea typeface="Quicksand"/>
                <a:cs typeface="Quicksand"/>
                <a:sym typeface="Quicksand"/>
              </a:rPr>
              <a:t>+ Nâng bọt biển lên, di chuyển sang chén bên phải.</a:t>
            </a:r>
          </a:p>
          <a:p>
            <a:pPr algn="just">
              <a:lnSpc>
                <a:spcPts val="4882"/>
              </a:lnSpc>
              <a:spcBef>
                <a:spcPct val="0"/>
              </a:spcBef>
            </a:pPr>
            <a:r>
              <a:rPr lang="en-US" sz="3487">
                <a:solidFill>
                  <a:srgbClr val="004AAD"/>
                </a:solidFill>
                <a:latin typeface="Quicksand"/>
                <a:ea typeface="Quicksand"/>
                <a:cs typeface="Quicksand"/>
                <a:sym typeface="Quicksand"/>
              </a:rPr>
              <a:t>+ Ép nhẹ miếng bọt biển bằng hai tay để nước chảy ra.</a:t>
            </a:r>
          </a:p>
          <a:p>
            <a:pPr algn="just">
              <a:lnSpc>
                <a:spcPts val="4882"/>
              </a:lnSpc>
              <a:spcBef>
                <a:spcPct val="0"/>
              </a:spcBef>
            </a:pPr>
            <a:r>
              <a:rPr lang="en-US" sz="3487">
                <a:solidFill>
                  <a:srgbClr val="004AAD"/>
                </a:solidFill>
                <a:latin typeface="Quicksand"/>
                <a:ea typeface="Quicksand"/>
                <a:cs typeface="Quicksand"/>
                <a:sym typeface="Quicksand"/>
              </a:rPr>
              <a:t>+ Thực hiện lặp lại 2–3 lần cho trẻ quan sát kỹ.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746003" y="7498651"/>
            <a:ext cx="2427786" cy="2450566"/>
          </a:xfrm>
          <a:custGeom>
            <a:avLst/>
            <a:gdLst/>
            <a:ahLst/>
            <a:cxnLst/>
            <a:rect r="r" b="b" t="t" l="l"/>
            <a:pathLst>
              <a:path h="2450566" w="2427786">
                <a:moveTo>
                  <a:pt x="0" y="0"/>
                </a:moveTo>
                <a:lnTo>
                  <a:pt x="2427786" y="0"/>
                </a:lnTo>
                <a:lnTo>
                  <a:pt x="2427786" y="2450566"/>
                </a:lnTo>
                <a:lnTo>
                  <a:pt x="0" y="24505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286864" y="-1594203"/>
            <a:ext cx="4546999" cy="4114800"/>
          </a:xfrm>
          <a:custGeom>
            <a:avLst/>
            <a:gdLst/>
            <a:ahLst/>
            <a:cxnLst/>
            <a:rect r="r" b="b" t="t" l="l"/>
            <a:pathLst>
              <a:path h="4114800" w="4546999">
                <a:moveTo>
                  <a:pt x="0" y="0"/>
                </a:moveTo>
                <a:lnTo>
                  <a:pt x="4546999" y="0"/>
                </a:lnTo>
                <a:lnTo>
                  <a:pt x="454699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true" rot="0">
            <a:off x="-12353" y="8391042"/>
            <a:ext cx="4223400" cy="3821960"/>
          </a:xfrm>
          <a:custGeom>
            <a:avLst/>
            <a:gdLst/>
            <a:ahLst/>
            <a:cxnLst/>
            <a:rect r="r" b="b" t="t" l="l"/>
            <a:pathLst>
              <a:path h="3821960" w="4223400">
                <a:moveTo>
                  <a:pt x="4223400" y="3821960"/>
                </a:moveTo>
                <a:lnTo>
                  <a:pt x="0" y="3821960"/>
                </a:lnTo>
                <a:lnTo>
                  <a:pt x="0" y="0"/>
                </a:lnTo>
                <a:lnTo>
                  <a:pt x="4223400" y="0"/>
                </a:lnTo>
                <a:lnTo>
                  <a:pt x="4223400" y="382196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4524275" y="3397292"/>
            <a:ext cx="8625612" cy="6889708"/>
          </a:xfrm>
          <a:custGeom>
            <a:avLst/>
            <a:gdLst/>
            <a:ahLst/>
            <a:cxnLst/>
            <a:rect r="r" b="b" t="t" l="l"/>
            <a:pathLst>
              <a:path h="6889708" w="8625612">
                <a:moveTo>
                  <a:pt x="0" y="0"/>
                </a:moveTo>
                <a:lnTo>
                  <a:pt x="8625613" y="0"/>
                </a:lnTo>
                <a:lnTo>
                  <a:pt x="8625613" y="6889708"/>
                </a:lnTo>
                <a:lnTo>
                  <a:pt x="0" y="688970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262441" y="1827392"/>
            <a:ext cx="11763117" cy="10070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92"/>
              </a:lnSpc>
            </a:pPr>
            <a:r>
              <a:rPr lang="en-US" sz="7747">
                <a:solidFill>
                  <a:srgbClr val="004AAD"/>
                </a:solidFill>
                <a:latin typeface="Baloo"/>
                <a:ea typeface="Baloo"/>
                <a:cs typeface="Baloo"/>
                <a:sym typeface="Baloo"/>
              </a:rPr>
              <a:t>TRẺ THỰC HIỆN: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17017" y="199334"/>
            <a:ext cx="2633892" cy="4944166"/>
          </a:xfrm>
          <a:custGeom>
            <a:avLst/>
            <a:gdLst/>
            <a:ahLst/>
            <a:cxnLst/>
            <a:rect r="r" b="b" t="t" l="l"/>
            <a:pathLst>
              <a:path h="4944166" w="2633892">
                <a:moveTo>
                  <a:pt x="0" y="0"/>
                </a:moveTo>
                <a:lnTo>
                  <a:pt x="2633892" y="0"/>
                </a:lnTo>
                <a:lnTo>
                  <a:pt x="2633892" y="4944166"/>
                </a:lnTo>
                <a:lnTo>
                  <a:pt x="0" y="49441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936059" y="2525383"/>
            <a:ext cx="12415882" cy="5539357"/>
            <a:chOff x="0" y="0"/>
            <a:chExt cx="3270027" cy="145892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70027" cy="1458925"/>
            </a:xfrm>
            <a:custGeom>
              <a:avLst/>
              <a:gdLst/>
              <a:ahLst/>
              <a:cxnLst/>
              <a:rect r="r" b="b" t="t" l="l"/>
              <a:pathLst>
                <a:path h="1458925" w="3270027">
                  <a:moveTo>
                    <a:pt x="31801" y="0"/>
                  </a:moveTo>
                  <a:lnTo>
                    <a:pt x="3238226" y="0"/>
                  </a:lnTo>
                  <a:cubicBezTo>
                    <a:pt x="3246660" y="0"/>
                    <a:pt x="3254749" y="3350"/>
                    <a:pt x="3260713" y="9314"/>
                  </a:cubicBezTo>
                  <a:cubicBezTo>
                    <a:pt x="3266676" y="15278"/>
                    <a:pt x="3270027" y="23367"/>
                    <a:pt x="3270027" y="31801"/>
                  </a:cubicBezTo>
                  <a:lnTo>
                    <a:pt x="3270027" y="1427124"/>
                  </a:lnTo>
                  <a:cubicBezTo>
                    <a:pt x="3270027" y="1444688"/>
                    <a:pt x="3255789" y="1458925"/>
                    <a:pt x="3238226" y="1458925"/>
                  </a:cubicBezTo>
                  <a:lnTo>
                    <a:pt x="31801" y="1458925"/>
                  </a:lnTo>
                  <a:cubicBezTo>
                    <a:pt x="14238" y="1458925"/>
                    <a:pt x="0" y="1444688"/>
                    <a:pt x="0" y="1427124"/>
                  </a:cubicBezTo>
                  <a:lnTo>
                    <a:pt x="0" y="31801"/>
                  </a:lnTo>
                  <a:cubicBezTo>
                    <a:pt x="0" y="14238"/>
                    <a:pt x="14238" y="0"/>
                    <a:pt x="31801" y="0"/>
                  </a:cubicBezTo>
                  <a:close/>
                </a:path>
              </a:pathLst>
            </a:custGeom>
            <a:solidFill>
              <a:srgbClr val="FFFFFF"/>
            </a:solidFill>
            <a:ln w="66675" cap="rnd">
              <a:solidFill>
                <a:srgbClr val="2E6FB7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3270027" cy="1497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3301711" y="3907519"/>
            <a:ext cx="11684578" cy="26226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32"/>
              </a:lnSpc>
            </a:pPr>
            <a:r>
              <a:rPr lang="en-US" sz="7522">
                <a:solidFill>
                  <a:srgbClr val="004AAD"/>
                </a:solidFill>
                <a:latin typeface="Baloo"/>
                <a:ea typeface="Baloo"/>
                <a:cs typeface="Baloo"/>
                <a:sym typeface="Baloo"/>
              </a:rPr>
              <a:t>HẸN GẶP LẠI CÁC BÉ Ở CÁC HOẠT ĐỘNG TIẾP THEO!</a:t>
            </a:r>
          </a:p>
        </p:txBody>
      </p:sp>
      <p:sp>
        <p:nvSpPr>
          <p:cNvPr name="Freeform 7" id="7"/>
          <p:cNvSpPr/>
          <p:nvPr/>
        </p:nvSpPr>
        <p:spPr>
          <a:xfrm flipH="true" flipV="true" rot="0">
            <a:off x="217017" y="7602731"/>
            <a:ext cx="4546999" cy="4114800"/>
          </a:xfrm>
          <a:custGeom>
            <a:avLst/>
            <a:gdLst/>
            <a:ahLst/>
            <a:cxnLst/>
            <a:rect r="r" b="b" t="t" l="l"/>
            <a:pathLst>
              <a:path h="4114800" w="4546999">
                <a:moveTo>
                  <a:pt x="4546999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546999" y="0"/>
                </a:lnTo>
                <a:lnTo>
                  <a:pt x="4546999" y="411480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639070" y="6807734"/>
            <a:ext cx="2427786" cy="2450566"/>
          </a:xfrm>
          <a:custGeom>
            <a:avLst/>
            <a:gdLst/>
            <a:ahLst/>
            <a:cxnLst/>
            <a:rect r="r" b="b" t="t" l="l"/>
            <a:pathLst>
              <a:path h="2450566" w="2427786">
                <a:moveTo>
                  <a:pt x="0" y="0"/>
                </a:moveTo>
                <a:lnTo>
                  <a:pt x="2427785" y="0"/>
                </a:lnTo>
                <a:lnTo>
                  <a:pt x="2427785" y="2450566"/>
                </a:lnTo>
                <a:lnTo>
                  <a:pt x="0" y="24505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547403" y="0"/>
            <a:ext cx="3849599" cy="1917800"/>
          </a:xfrm>
          <a:custGeom>
            <a:avLst/>
            <a:gdLst/>
            <a:ahLst/>
            <a:cxnLst/>
            <a:rect r="r" b="b" t="t" l="l"/>
            <a:pathLst>
              <a:path h="1917800" w="3849599">
                <a:moveTo>
                  <a:pt x="0" y="0"/>
                </a:moveTo>
                <a:lnTo>
                  <a:pt x="3849598" y="0"/>
                </a:lnTo>
                <a:lnTo>
                  <a:pt x="3849598" y="1917800"/>
                </a:lnTo>
                <a:lnTo>
                  <a:pt x="0" y="1917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DAGtWTp8dGg</dc:identifier>
  <dcterms:modified xsi:type="dcterms:W3CDTF">2011-08-01T06:04:30Z</dcterms:modified>
  <cp:revision>1</cp:revision>
  <dc:title>6. Montessori: chuyển nước bằng bọt biển</dc:title>
</cp:coreProperties>
</file>