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6" r:id="rId1"/>
    <p:sldMasterId id="2147483678" r:id="rId2"/>
  </p:sldMasterIdLst>
  <p:notesMasterIdLst>
    <p:notesMasterId r:id="rId10"/>
  </p:notesMasterIdLst>
  <p:sldIdLst>
    <p:sldId id="4210" r:id="rId3"/>
    <p:sldId id="4154" r:id="rId4"/>
    <p:sldId id="4201" r:id="rId5"/>
    <p:sldId id="4192" r:id="rId6"/>
    <p:sldId id="4204" r:id="rId7"/>
    <p:sldId id="4202" r:id="rId8"/>
    <p:sldId id="4206" r:id="rId9"/>
  </p:sldIdLst>
  <p:sldSz cx="12192000" cy="6858000"/>
  <p:notesSz cx="6858000" cy="9144000"/>
  <p:embeddedFontLst>
    <p:embeddedFont>
      <p:font typeface="Calibri Light" charset="0"/>
      <p:regular r:id="rId11"/>
      <p:italic r:id="rId12"/>
    </p:embeddedFont>
    <p:embeddedFont>
      <p:font typeface="Roboto" charset="0"/>
      <p:regular r:id="rId13"/>
      <p:bold r:id="rId14"/>
      <p:italic r:id="rId15"/>
      <p:boldItalic r:id="rId16"/>
    </p:embeddedFont>
    <p:embeddedFont>
      <p:font typeface="Calibri" pitchFamily="34" charset="0"/>
      <p:regular r:id="rId17"/>
      <p:bold r:id="rId18"/>
      <p:italic r:id="rId19"/>
      <p:boldItalic r:id="rId20"/>
    </p:embeddedFont>
    <p:embeddedFont>
      <p:font typeface="Roboto Black" charset="0"/>
      <p:regular r:id="rId21"/>
      <p:bold r:id="rId22"/>
      <p:boldItalic r:id="rId23"/>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T" lastIdx="1" clrIdx="0">
    <p:extLst>
      <p:ext uri="{19B8F6BF-5375-455C-9EA6-DF929625EA0E}">
        <p15:presenceInfo xmlns=""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D6F4"/>
    <a:srgbClr val="DAF1FB"/>
    <a:srgbClr val="BAE5F8"/>
    <a:srgbClr val="537EAB"/>
    <a:srgbClr val="6DD0F6"/>
    <a:srgbClr val="FDB812"/>
    <a:srgbClr val="6CBFD7"/>
    <a:srgbClr val="FDCB93"/>
    <a:srgbClr val="6F4E3F"/>
    <a:srgbClr val="F6F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888" autoAdjust="0"/>
  </p:normalViewPr>
  <p:slideViewPr>
    <p:cSldViewPr snapToGrid="0">
      <p:cViewPr>
        <p:scale>
          <a:sx n="71" d="100"/>
          <a:sy n="71" d="100"/>
        </p:scale>
        <p:origin x="-396"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11.fntdata"/><Relationship Id="rId7" Type="http://schemas.openxmlformats.org/officeDocument/2006/relationships/slide" Target="slides/slide5.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1.fntdata"/><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86C9A-2569-46F8-987B-630E79973BE1}" type="datetimeFigureOut">
              <a:rPr lang="vi-VN" smtClean="0"/>
              <a:t>09/04/2026</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B516E-07DC-497B-9789-361D47A843FC}" type="slidenum">
              <a:rPr lang="vi-VN" smtClean="0"/>
              <a:t>‹#›</a:t>
            </a:fld>
            <a:endParaRPr lang="vi-VN"/>
          </a:p>
        </p:txBody>
      </p:sp>
    </p:spTree>
    <p:extLst>
      <p:ext uri="{BB962C8B-B14F-4D97-AF65-F5344CB8AC3E}">
        <p14:creationId xmlns:p14="http://schemas.microsoft.com/office/powerpoint/2010/main" val="1453063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latin typeface="Times New Roman" panose="02020603050405020304" pitchFamily="18" charset="0"/>
                <a:cs typeface="Times New Roman" panose="02020603050405020304" pitchFamily="18" charset="0"/>
              </a:rPr>
              <a:t>Giáo</a:t>
            </a:r>
            <a:r>
              <a:rPr lang="en-US" baseline="0" dirty="0">
                <a:latin typeface="Times New Roman" panose="02020603050405020304" pitchFamily="18" charset="0"/>
                <a:cs typeface="Times New Roman" panose="02020603050405020304" pitchFamily="18" charset="0"/>
              </a:rPr>
              <a:t> </a:t>
            </a:r>
            <a:r>
              <a:rPr lang="en-US" baseline="0" err="1">
                <a:latin typeface="Times New Roman" panose="02020603050405020304" pitchFamily="18" charset="0"/>
                <a:cs typeface="Times New Roman" panose="02020603050405020304" pitchFamily="18" charset="0"/>
              </a:rPr>
              <a:t>viên</a:t>
            </a:r>
            <a:r>
              <a:rPr lang="en-US" baseline="0">
                <a:latin typeface="Times New Roman" panose="02020603050405020304" pitchFamily="18" charset="0"/>
                <a:cs typeface="Times New Roman" panose="02020603050405020304" pitchFamily="18" charset="0"/>
              </a:rPr>
              <a:t> cho HS chơi từ 3-5p</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38207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cho HS suy nghĩ xem nước có thể ở những dạng nào? HS quan sát hình ảnh và nêu các dạng của nước.</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21868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đặt</a:t>
            </a:r>
            <a:r>
              <a:rPr lang="en-US" baseline="0"/>
              <a:t> câu hỏi cho lần lượt từng hình, bấm vào hình ảnh để hiện ra đáp án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86125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a:t>
            </a:r>
            <a:r>
              <a:rPr lang="en-US" baseline="0"/>
              <a:t> hỏi HS về sự thay đổi các thể của nước</a:t>
            </a:r>
          </a:p>
          <a:p>
            <a:r>
              <a:rPr lang="en-US" baseline="0"/>
              <a:t>Giải thích: </a:t>
            </a:r>
            <a:r>
              <a:rPr lang="vi-VN" baseline="0"/>
              <a:t>Đông đặc là một quá trình chuyển trạng thái khi một chất chuyển từ trạng thái lỏng sang trạng thái rắn khi nhiệt độ của nó giảm xuống dưới nhiệt độ đông đặc</a:t>
            </a:r>
            <a:endParaRPr lang="en-US" baseline="0"/>
          </a:p>
          <a:p>
            <a:r>
              <a:rPr lang="vi-VN"/>
              <a:t>Nóng chảy là một quá trình vật lý đặc trưng với quá trình chuyển đổi của một chất chuyển từ trạng thái rắn sang trạng thái lỏng</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57694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giải</a:t>
            </a:r>
            <a:r>
              <a:rPr lang="en-US" baseline="0"/>
              <a:t> thích: </a:t>
            </a:r>
            <a:r>
              <a:rPr lang="vi-VN" baseline="0"/>
              <a:t>bay hơi là một quá trình chuyển đổi từ thể lỏng sang thể khí</a:t>
            </a:r>
            <a:endParaRPr lang="en-US" baseline="0"/>
          </a:p>
          <a:p>
            <a:r>
              <a:rPr lang="vi-VN"/>
              <a:t>Ngưng tụ là quá trình thay đổi trạng thái vật chất từ trạng thái khí sang trạng thái lỏng và là quá trình ngược của bay hơi</a:t>
            </a:r>
            <a:r>
              <a:rPr lang="en-US"/>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6143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thảo</a:t>
            </a:r>
            <a:r>
              <a:rPr lang="en-US" baseline="0"/>
              <a:t> luận và trình bày kết quả thảo luận nhóm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70753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9519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7527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6003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6029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8002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6372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0442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1074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4416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8036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1216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03503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608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1719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6496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6211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1879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4667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3488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2367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3366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581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824237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088265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75367" y="1723710"/>
            <a:ext cx="761582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SỰ</a:t>
            </a:r>
            <a:r>
              <a:rPr kumimoji="0" lang="en-US" altLang="zh-CN" sz="4400" b="1" i="0" u="none" strike="noStrike" kern="1200" cap="none" spc="0" normalizeH="0" noProof="0" dirty="0">
                <a:ln>
                  <a:noFill/>
                </a:ln>
                <a:solidFill>
                  <a:srgbClr val="002060"/>
                </a:solidFill>
                <a:effectLst/>
                <a:uLnTx/>
                <a:uFillTx/>
                <a:latin typeface="Roboto" panose="02000000000000000000" pitchFamily="2" charset="0"/>
                <a:ea typeface="Roboto" panose="02000000000000000000" pitchFamily="2" charset="0"/>
                <a:cs typeface="+mn-cs"/>
              </a:rPr>
              <a:t> CHUYỂN THỂ CỦA NƯỚC</a:t>
            </a:r>
            <a:endParaRPr kumimoji="0" lang="en-US" altLang="zh-CN" sz="44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9" name="TextBox 8">
            <a:extLst>
              <a:ext uri="{FF2B5EF4-FFF2-40B4-BE49-F238E27FC236}">
                <a16:creationId xmlns="" xmlns:a16="http://schemas.microsoft.com/office/drawing/2014/main" id="{43693D5C-E3CB-82E4-7676-320D36C3B49E}"/>
              </a:ext>
            </a:extLst>
          </p:cNvPr>
          <p:cNvSpPr txBox="1"/>
          <p:nvPr/>
        </p:nvSpPr>
        <p:spPr>
          <a:xfrm>
            <a:off x="556839" y="3149131"/>
            <a:ext cx="605007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noProof="0" dirty="0">
                <a:ln>
                  <a:noFill/>
                </a:ln>
                <a:solidFill>
                  <a:srgbClr val="002060"/>
                </a:solidFill>
                <a:effectLst/>
                <a:uLnTx/>
                <a:uFillTx/>
                <a:latin typeface="Roboto" panose="02000000000000000000" pitchFamily="2" charset="0"/>
                <a:ea typeface="Roboto" panose="02000000000000000000" pitchFamily="2" charset="0"/>
                <a:cs typeface="+mn-cs"/>
              </a:rPr>
              <a:t>VÀ VÒNG TUẦN HOÀN TRONG TỰ NHIÊN</a:t>
            </a:r>
            <a:endParaRPr kumimoji="0" lang="en-US" altLang="zh-CN" sz="44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3" name="Picture 2"/>
          <p:cNvPicPr>
            <a:picLocks noChangeAspect="1"/>
          </p:cNvPicPr>
          <p:nvPr/>
        </p:nvPicPr>
        <p:blipFill>
          <a:blip r:embed="rId3"/>
          <a:stretch>
            <a:fillRect/>
          </a:stretch>
        </p:blipFill>
        <p:spPr>
          <a:xfrm>
            <a:off x="7791191" y="870663"/>
            <a:ext cx="3317726" cy="24755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3"/>
          <p:cNvPicPr>
            <a:picLocks noChangeAspect="1"/>
          </p:cNvPicPr>
          <p:nvPr/>
        </p:nvPicPr>
        <p:blipFill>
          <a:blip r:embed="rId4"/>
          <a:stretch>
            <a:fillRect/>
          </a:stretch>
        </p:blipFill>
        <p:spPr>
          <a:xfrm>
            <a:off x="7630042" y="3764484"/>
            <a:ext cx="3317726" cy="230938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94470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CFF"/>
        </a:solidFill>
        <a:effectLst/>
      </p:bgPr>
    </p:bg>
    <p:spTree>
      <p:nvGrpSpPr>
        <p:cNvPr id="1" name=""/>
        <p:cNvGrpSpPr/>
        <p:nvPr/>
      </p:nvGrpSpPr>
      <p:grpSpPr>
        <a:xfrm>
          <a:off x="0" y="0"/>
          <a:ext cx="0" cy="0"/>
          <a:chOff x="0" y="0"/>
          <a:chExt cx="0" cy="0"/>
        </a:xfrm>
      </p:grpSpPr>
      <p:pic>
        <p:nvPicPr>
          <p:cNvPr id="17" name="Tieng-vo-tay-khan-gia-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99966" y="2939600"/>
            <a:ext cx="609600" cy="609600"/>
          </a:xfrm>
          <a:prstGeom prst="rect">
            <a:avLst/>
          </a:prstGeom>
        </p:spPr>
      </p:pic>
      <p:sp>
        <p:nvSpPr>
          <p:cNvPr id="26" name="TextBox 25"/>
          <p:cNvSpPr txBox="1"/>
          <p:nvPr/>
        </p:nvSpPr>
        <p:spPr>
          <a:xfrm>
            <a:off x="2539087" y="863118"/>
            <a:ext cx="585364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TRÒ </a:t>
            </a:r>
            <a:r>
              <a:rPr kumimoji="0" lang="en-US"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CHƠI “MƯA</a:t>
            </a:r>
            <a:r>
              <a:rPr kumimoji="0" lang="en-US" altLang="zh-CN" sz="3200" b="1"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RƠI”</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 name="TextBox 1">
            <a:extLst>
              <a:ext uri="{FF2B5EF4-FFF2-40B4-BE49-F238E27FC236}">
                <a16:creationId xmlns="" xmlns:a16="http://schemas.microsoft.com/office/drawing/2014/main" id="{6A21AB2D-0765-DEF3-C9D2-AD1F41AD5E49}"/>
              </a:ext>
            </a:extLst>
          </p:cNvPr>
          <p:cNvSpPr txBox="1"/>
          <p:nvPr/>
        </p:nvSpPr>
        <p:spPr>
          <a:xfrm>
            <a:off x="958292" y="1855196"/>
            <a:ext cx="5853644" cy="1569660"/>
          </a:xfrm>
          <a:prstGeom prst="rect">
            <a:avLst/>
          </a:prstGeom>
          <a:noFill/>
        </p:spPr>
        <p:txBody>
          <a:bodyPr wrap="square" rtlCol="0">
            <a:spAutoFit/>
          </a:bodyPr>
          <a:lstStyle/>
          <a:p>
            <a:pPr lvl="0" algn="ctr">
              <a:defRPr/>
            </a:pPr>
            <a:r>
              <a:rPr lang="vi-VN" altLang="zh-CN" sz="2400">
                <a:solidFill>
                  <a:srgbClr val="002060"/>
                </a:solidFill>
                <a:latin typeface="Roboto" panose="02000000000000000000" pitchFamily="2" charset="0"/>
                <a:ea typeface="Roboto" panose="02000000000000000000" pitchFamily="2" charset="0"/>
              </a:rPr>
              <a:t>Quy định về động tác: Tay cao: vỗ tay to</a:t>
            </a:r>
            <a:r>
              <a:rPr lang="en-US" altLang="zh-CN" sz="2400">
                <a:solidFill>
                  <a:srgbClr val="002060"/>
                </a:solidFill>
                <a:latin typeface="Roboto" panose="02000000000000000000" pitchFamily="2" charset="0"/>
                <a:ea typeface="Roboto" panose="02000000000000000000" pitchFamily="2" charset="0"/>
              </a:rPr>
              <a:t>;</a:t>
            </a:r>
            <a:r>
              <a:rPr lang="vi-VN" altLang="zh-CN" sz="2400">
                <a:solidFill>
                  <a:srgbClr val="002060"/>
                </a:solidFill>
                <a:latin typeface="Roboto" panose="02000000000000000000" pitchFamily="2" charset="0"/>
                <a:ea typeface="Roboto" panose="02000000000000000000" pitchFamily="2" charset="0"/>
              </a:rPr>
              <a:t> tay ngang thắt lưng: vỗ tay vừa, tay xuống thấp: vỗ tay nhỏ (tương ứng với mưa to</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mưa vừa</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mưa nhỏ</a:t>
            </a:r>
            <a:r>
              <a:rPr lang="en-US" altLang="zh-CN" sz="2400">
                <a:solidFill>
                  <a:srgbClr val="002060"/>
                </a:solidFill>
                <a:latin typeface="Roboto" panose="02000000000000000000" pitchFamily="2" charset="0"/>
                <a:ea typeface="Roboto" panose="02000000000000000000" pitchFamily="2" charset="0"/>
              </a:rPr>
              <a:t>); phất tay hô “Ầm”</a:t>
            </a:r>
            <a:endParaRPr lang="vi-VN" altLang="zh-CN" sz="2400" dirty="0">
              <a:solidFill>
                <a:srgbClr val="002060"/>
              </a:solidFill>
              <a:latin typeface="Roboto" panose="02000000000000000000" pitchFamily="2" charset="0"/>
              <a:ea typeface="Roboto" panose="02000000000000000000" pitchFamily="2" charset="0"/>
            </a:endParaRPr>
          </a:p>
        </p:txBody>
      </p:sp>
      <p:pic>
        <p:nvPicPr>
          <p:cNvPr id="4" name="Picture 3">
            <a:extLst>
              <a:ext uri="{FF2B5EF4-FFF2-40B4-BE49-F238E27FC236}">
                <a16:creationId xmlns="" xmlns:a16="http://schemas.microsoft.com/office/drawing/2014/main" id="{E3413FE9-4B9C-1B4C-5DE1-FF286DFF4D1D}"/>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8299966" y="1447893"/>
            <a:ext cx="2983414" cy="2983414"/>
          </a:xfrm>
          <a:prstGeom prst="rect">
            <a:avLst/>
          </a:prstGeom>
        </p:spPr>
      </p:pic>
      <p:sp>
        <p:nvSpPr>
          <p:cNvPr id="6" name="TextBox 5">
            <a:extLst>
              <a:ext uri="{FF2B5EF4-FFF2-40B4-BE49-F238E27FC236}">
                <a16:creationId xmlns="" xmlns:a16="http://schemas.microsoft.com/office/drawing/2014/main" id="{B7E23C44-300B-2F01-0E64-84E1E6D1D4BB}"/>
              </a:ext>
            </a:extLst>
          </p:cNvPr>
          <p:cNvSpPr txBox="1"/>
          <p:nvPr/>
        </p:nvSpPr>
        <p:spPr>
          <a:xfrm>
            <a:off x="4262224" y="4943987"/>
            <a:ext cx="3297525" cy="1200329"/>
          </a:xfrm>
          <a:prstGeom prst="rect">
            <a:avLst/>
          </a:prstGeom>
          <a:noFill/>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Người</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chơi thực hiện động tác theo khẩu lệnh của quản trò</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9" name="TextBox 8">
            <a:extLst>
              <a:ext uri="{FF2B5EF4-FFF2-40B4-BE49-F238E27FC236}">
                <a16:creationId xmlns="" xmlns:a16="http://schemas.microsoft.com/office/drawing/2014/main" id="{C02FA7BF-F48C-23A0-4C74-20E3D84D6910}"/>
              </a:ext>
            </a:extLst>
          </p:cNvPr>
          <p:cNvSpPr txBox="1"/>
          <p:nvPr/>
        </p:nvSpPr>
        <p:spPr>
          <a:xfrm>
            <a:off x="8299966" y="4998224"/>
            <a:ext cx="3365719" cy="1200329"/>
          </a:xfrm>
          <a:prstGeom prst="rect">
            <a:avLst/>
          </a:prstGeom>
          <a:noFill/>
        </p:spPr>
        <p:txBody>
          <a:bodyPr wrap="square" rtlCol="0">
            <a:spAutoFit/>
          </a:bodyPr>
          <a:lstStyle/>
          <a:p>
            <a:pPr lvl="0" algn="ctr">
              <a:defRPr/>
            </a:pPr>
            <a:r>
              <a:rPr lang="en-US" altLang="zh-CN" sz="2400">
                <a:solidFill>
                  <a:srgbClr val="002060"/>
                </a:solidFill>
                <a:latin typeface="Roboto" panose="02000000000000000000" pitchFamily="2" charset="0"/>
                <a:ea typeface="Roboto" panose="02000000000000000000" pitchFamily="2" charset="0"/>
              </a:rPr>
              <a:t>Nếu quản trò </a:t>
            </a:r>
            <a:r>
              <a:rPr lang="vi-VN" altLang="zh-CN" sz="2400">
                <a:solidFill>
                  <a:srgbClr val="002060"/>
                </a:solidFill>
                <a:latin typeface="Roboto" panose="02000000000000000000" pitchFamily="2" charset="0"/>
                <a:ea typeface="Roboto" panose="02000000000000000000" pitchFamily="2" charset="0"/>
              </a:rPr>
              <a:t>phất tay thì người chơi sẽ hô </a:t>
            </a:r>
            <a:r>
              <a:rPr lang="en-US" altLang="zh-CN" sz="2400" b="1">
                <a:solidFill>
                  <a:srgbClr val="002060"/>
                </a:solidFill>
                <a:latin typeface="Roboto" panose="02000000000000000000" pitchFamily="2" charset="0"/>
                <a:ea typeface="Roboto" panose="02000000000000000000" pitchFamily="2" charset="0"/>
              </a:rPr>
              <a:t>“</a:t>
            </a:r>
            <a:r>
              <a:rPr lang="vi-VN" altLang="zh-CN" sz="2400" b="1">
                <a:solidFill>
                  <a:srgbClr val="002060"/>
                </a:solidFill>
                <a:latin typeface="Roboto" panose="02000000000000000000" pitchFamily="2" charset="0"/>
                <a:ea typeface="Roboto" panose="02000000000000000000" pitchFamily="2" charset="0"/>
              </a:rPr>
              <a:t>ầm ầm</a:t>
            </a:r>
            <a:r>
              <a:rPr lang="en-US" altLang="zh-CN" sz="2400" b="1">
                <a:solidFill>
                  <a:srgbClr val="002060"/>
                </a:solidFill>
                <a:latin typeface="Roboto" panose="02000000000000000000" pitchFamily="2" charset="0"/>
                <a:ea typeface="Roboto" panose="02000000000000000000" pitchFamily="2" charset="0"/>
              </a:rPr>
              <a:t>”</a:t>
            </a:r>
            <a:endParaRPr lang="vi-VN" altLang="zh-CN" sz="2400" b="1">
              <a:solidFill>
                <a:srgbClr val="002060"/>
              </a:solidFill>
              <a:latin typeface="Roboto" panose="02000000000000000000" pitchFamily="2" charset="0"/>
              <a:ea typeface="Roboto" panose="02000000000000000000" pitchFamily="2" charset="0"/>
            </a:endParaRPr>
          </a:p>
        </p:txBody>
      </p:sp>
      <p:sp>
        <p:nvSpPr>
          <p:cNvPr id="22" name="TextBox 21">
            <a:extLst>
              <a:ext uri="{FF2B5EF4-FFF2-40B4-BE49-F238E27FC236}">
                <a16:creationId xmlns="" xmlns:a16="http://schemas.microsoft.com/office/drawing/2014/main" id="{B7E23C44-300B-2F01-0E64-84E1E6D1D4BB}"/>
              </a:ext>
            </a:extLst>
          </p:cNvPr>
          <p:cNvSpPr txBox="1"/>
          <p:nvPr/>
        </p:nvSpPr>
        <p:spPr>
          <a:xfrm>
            <a:off x="720471" y="4787179"/>
            <a:ext cx="3277371" cy="1938992"/>
          </a:xfrm>
          <a:prstGeom prst="rect">
            <a:avLst/>
          </a:prstGeom>
          <a:noFill/>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Quản</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trò hô các khẩu lệnh:</a:t>
            </a:r>
            <a:r>
              <a:rPr lang="vi-VN" altLang="zh-CN" sz="2400">
                <a:solidFill>
                  <a:srgbClr val="002060"/>
                </a:solidFill>
                <a:latin typeface="Roboto" panose="02000000000000000000" pitchFamily="2" charset="0"/>
                <a:ea typeface="Roboto" panose="02000000000000000000" pitchFamily="2" charset="0"/>
              </a:rPr>
              <a:t> mưa to</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mưa vừa</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mưa nhỏ</a:t>
            </a:r>
            <a:r>
              <a:rPr lang="en-US" altLang="zh-CN" sz="2400">
                <a:solidFill>
                  <a:srgbClr val="002060"/>
                </a:solidFill>
                <a:latin typeface="Roboto" panose="02000000000000000000" pitchFamily="2" charset="0"/>
                <a:ea typeface="Roboto" panose="02000000000000000000" pitchFamily="2" charset="0"/>
              </a:rPr>
              <a:t> kèm theo thực hiện các động tác vỗ tay</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1" name="TextBox 10"/>
          <p:cNvSpPr txBox="1"/>
          <p:nvPr/>
        </p:nvSpPr>
        <p:spPr>
          <a:xfrm>
            <a:off x="3000133" y="163427"/>
            <a:ext cx="4931552" cy="584775"/>
          </a:xfrm>
          <a:prstGeom prst="rect">
            <a:avLst/>
          </a:prstGeom>
          <a:noFill/>
        </p:spPr>
        <p:txBody>
          <a:bodyPr wrap="square" rtlCol="0">
            <a:spAutoFit/>
          </a:bodyPr>
          <a:lstStyle/>
          <a:p>
            <a:pPr lvl="0" algn="ctr">
              <a:defRPr/>
            </a:pPr>
            <a:r>
              <a:rPr lang="en-US" altLang="zh-CN" sz="3200" b="1">
                <a:solidFill>
                  <a:srgbClr val="002060"/>
                </a:solidFill>
                <a:latin typeface="Roboto" panose="02000000000000000000" pitchFamily="2" charset="0"/>
                <a:ea typeface="Roboto" panose="02000000000000000000" pitchFamily="2" charset="0"/>
              </a:rPr>
              <a:t>KHỞI ĐỘNG TIẾT HỌC</a:t>
            </a:r>
          </a:p>
        </p:txBody>
      </p:sp>
    </p:spTree>
    <p:extLst>
      <p:ext uri="{BB962C8B-B14F-4D97-AF65-F5344CB8AC3E}">
        <p14:creationId xmlns:p14="http://schemas.microsoft.com/office/powerpoint/2010/main" val="153601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 presetClass="mediacall" presetSubtype="0" fill="hold" nodeType="withEffect">
                                  <p:stCondLst>
                                    <p:cond delay="0"/>
                                  </p:stCondLst>
                                  <p:childTnLst>
                                    <p:cmd type="call" cmd="playFrom(0.0)">
                                      <p:cBhvr>
                                        <p:cTn id="12" dur="7668" fill="hold"/>
                                        <p:tgtEl>
                                          <p:spTgt spid="17"/>
                                        </p:tgtEl>
                                      </p:cBhvr>
                                    </p:cmd>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6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17"/>
                </p:tgtEl>
              </p:cMediaNode>
            </p:audio>
          </p:childTnLst>
        </p:cTn>
      </p:par>
    </p:tnLst>
    <p:bldLst>
      <p:bldP spid="26" grpId="0"/>
      <p:bldP spid="2" grpId="0"/>
      <p:bldP spid="6" grpId="0"/>
      <p:bldP spid="9" grpId="0"/>
      <p:bldP spid="22"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7" name="TextBox 116"/>
          <p:cNvSpPr txBox="1"/>
          <p:nvPr/>
        </p:nvSpPr>
        <p:spPr>
          <a:xfrm>
            <a:off x="2377041" y="340010"/>
            <a:ext cx="8666364" cy="584775"/>
          </a:xfrm>
          <a:prstGeom prst="rect">
            <a:avLst/>
          </a:prstGeom>
          <a:noFill/>
        </p:spPr>
        <p:txBody>
          <a:bodyPr wrap="square" rtlCol="0">
            <a:spAutoFit/>
          </a:bodyPr>
          <a:lstStyle/>
          <a:p>
            <a:pPr lvl="0" algn="ctr">
              <a:defRPr/>
            </a:pPr>
            <a:r>
              <a:rPr lang="en-US" altLang="zh-CN" sz="3200" b="1">
                <a:solidFill>
                  <a:srgbClr val="002060"/>
                </a:solidFill>
                <a:latin typeface="Roboto" panose="02000000000000000000" pitchFamily="2" charset="0"/>
                <a:ea typeface="Roboto" panose="02000000000000000000" pitchFamily="2" charset="0"/>
              </a:rPr>
              <a:t>CHIA SẺ VÍ DỤ VỀ NƯỚC </a:t>
            </a:r>
            <a:r>
              <a:rPr lang="en-US" altLang="zh-CN" sz="3200" b="1" dirty="0">
                <a:solidFill>
                  <a:srgbClr val="002060"/>
                </a:solidFill>
                <a:latin typeface="Roboto" panose="02000000000000000000" pitchFamily="2" charset="0"/>
                <a:ea typeface="Roboto" panose="02000000000000000000" pitchFamily="2" charset="0"/>
              </a:rPr>
              <a:t>TRONG CUỘC SỐNG</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1" name="Rectangle: Rounded Corners 10">
            <a:extLst>
              <a:ext uri="{FF2B5EF4-FFF2-40B4-BE49-F238E27FC236}">
                <a16:creationId xmlns="" xmlns:a16="http://schemas.microsoft.com/office/drawing/2014/main" id="{D8F1364A-1A17-7B63-58D7-2740B4809FF5}"/>
              </a:ext>
            </a:extLst>
          </p:cNvPr>
          <p:cNvSpPr/>
          <p:nvPr/>
        </p:nvSpPr>
        <p:spPr>
          <a:xfrm>
            <a:off x="2377041" y="4258911"/>
            <a:ext cx="2950333" cy="2353686"/>
          </a:xfrm>
          <a:prstGeom prst="round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 xmlns:a16="http://schemas.microsoft.com/office/drawing/2014/main" id="{BCAD6F12-3176-868E-6985-39C90C811A9E}"/>
              </a:ext>
            </a:extLst>
          </p:cNvPr>
          <p:cNvSpPr/>
          <p:nvPr/>
        </p:nvSpPr>
        <p:spPr>
          <a:xfrm>
            <a:off x="6703059" y="4258911"/>
            <a:ext cx="2957776" cy="2353686"/>
          </a:xfrm>
          <a:prstGeom prst="round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 xmlns:a16="http://schemas.microsoft.com/office/drawing/2014/main" id="{16FA4302-6B47-2956-4E5B-F4E32487E627}"/>
              </a:ext>
            </a:extLst>
          </p:cNvPr>
          <p:cNvSpPr/>
          <p:nvPr/>
        </p:nvSpPr>
        <p:spPr>
          <a:xfrm>
            <a:off x="2377041" y="1575072"/>
            <a:ext cx="2851620" cy="2228740"/>
          </a:xfrm>
          <a:prstGeom prst="round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 xmlns:a16="http://schemas.microsoft.com/office/drawing/2014/main" id="{1C4189A5-CBCA-04D4-A9BC-76EC4469D1FB}"/>
              </a:ext>
            </a:extLst>
          </p:cNvPr>
          <p:cNvSpPr/>
          <p:nvPr/>
        </p:nvSpPr>
        <p:spPr>
          <a:xfrm>
            <a:off x="6809215" y="1575072"/>
            <a:ext cx="2851620" cy="2228740"/>
          </a:xfrm>
          <a:prstGeom prst="roundRect">
            <a:avLst/>
          </a:prstGeom>
          <a:blipFill dpi="0" rotWithShape="1">
            <a:blip r:embed="rId7">
              <a:extLst>
                <a:ext uri="{28A0092B-C50C-407E-A947-70E740481C1C}">
                  <a14:useLocalDpi xmlns:a14="http://schemas.microsoft.com/office/drawing/2010/main" val="0"/>
                </a:ext>
              </a:extLst>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 xmlns:a16="http://schemas.microsoft.com/office/drawing/2014/main" id="{189D102D-4CF5-542F-C012-4EC55EE55728}"/>
              </a:ext>
            </a:extLst>
          </p:cNvPr>
          <p:cNvSpPr txBox="1"/>
          <p:nvPr/>
        </p:nvSpPr>
        <p:spPr>
          <a:xfrm>
            <a:off x="534970" y="2452314"/>
            <a:ext cx="1761435" cy="830997"/>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Mưa</a:t>
            </a:r>
          </a:p>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rPr>
              <a:t>(Dạng</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rPr>
              <a:t> lỏng)</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16" name="TextBox 15">
            <a:extLst>
              <a:ext uri="{FF2B5EF4-FFF2-40B4-BE49-F238E27FC236}">
                <a16:creationId xmlns="" xmlns:a16="http://schemas.microsoft.com/office/drawing/2014/main" id="{3B87AB34-486F-8B4B-4098-D5E953157395}"/>
              </a:ext>
            </a:extLst>
          </p:cNvPr>
          <p:cNvSpPr txBox="1"/>
          <p:nvPr/>
        </p:nvSpPr>
        <p:spPr>
          <a:xfrm>
            <a:off x="9660835" y="2458609"/>
            <a:ext cx="1918252" cy="1569660"/>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Hơi nước/nước (Dạng khí/ lỏng)</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17" name="TextBox 16">
            <a:extLst>
              <a:ext uri="{FF2B5EF4-FFF2-40B4-BE49-F238E27FC236}">
                <a16:creationId xmlns="" xmlns:a16="http://schemas.microsoft.com/office/drawing/2014/main" id="{D6A3C059-9444-12B1-7B67-F005D211D967}"/>
              </a:ext>
            </a:extLst>
          </p:cNvPr>
          <p:cNvSpPr txBox="1"/>
          <p:nvPr/>
        </p:nvSpPr>
        <p:spPr>
          <a:xfrm>
            <a:off x="664125" y="5036562"/>
            <a:ext cx="1712916" cy="830997"/>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Tuyết (Dạng rắn)</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18" name="TextBox 17">
            <a:extLst>
              <a:ext uri="{FF2B5EF4-FFF2-40B4-BE49-F238E27FC236}">
                <a16:creationId xmlns="" xmlns:a16="http://schemas.microsoft.com/office/drawing/2014/main" id="{A2DAFF70-4B20-1E46-2E93-98B0E81B92E8}"/>
              </a:ext>
            </a:extLst>
          </p:cNvPr>
          <p:cNvSpPr txBox="1"/>
          <p:nvPr/>
        </p:nvSpPr>
        <p:spPr>
          <a:xfrm>
            <a:off x="9581322" y="4687349"/>
            <a:ext cx="2225459" cy="1200329"/>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Băng/nước</a:t>
            </a:r>
          </a:p>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rPr>
              <a:t>(Dạng</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rPr>
              <a:t> rắn/ lỏng)</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19" name="TextBox 18">
            <a:extLst>
              <a:ext uri="{FF2B5EF4-FFF2-40B4-BE49-F238E27FC236}">
                <a16:creationId xmlns="" xmlns:a16="http://schemas.microsoft.com/office/drawing/2014/main" id="{189D102D-4CF5-542F-C012-4EC55EE55728}"/>
              </a:ext>
            </a:extLst>
          </p:cNvPr>
          <p:cNvSpPr txBox="1"/>
          <p:nvPr/>
        </p:nvSpPr>
        <p:spPr>
          <a:xfrm>
            <a:off x="1907775" y="904684"/>
            <a:ext cx="9590568"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Quan sát các hình và cho biết các dạng của nước trong cuộc sống</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17497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anim calcmode="lin" valueType="num">
                                      <p:cBhvr>
                                        <p:cTn id="11" dur="1000" fill="hold"/>
                                        <p:tgtEl>
                                          <p:spTgt spid="19"/>
                                        </p:tgtEl>
                                        <p:attrNameLst>
                                          <p:attrName>ppt_x</p:attrName>
                                        </p:attrNameLst>
                                      </p:cBhvr>
                                      <p:tavLst>
                                        <p:tav tm="0">
                                          <p:val>
                                            <p:strVal val="#ppt_x"/>
                                          </p:val>
                                        </p:tav>
                                        <p:tav tm="100000">
                                          <p:val>
                                            <p:strVal val="#ppt_x"/>
                                          </p:val>
                                        </p:tav>
                                      </p:tavLst>
                                    </p:anim>
                                    <p:anim calcmode="lin" valueType="num">
                                      <p:cBhvr>
                                        <p:cTn id="1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14" presetClass="entr" presetSubtype="1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14" presetClass="entr" presetSubtype="1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par>
                                <p:cTn id="40" presetID="14" presetClass="entr" presetSubtype="1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randombar(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par>
                                <p:cTn id="50" presetID="14" presetClass="entr" presetSubtype="1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randombar(horizontal)">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1" grpId="0" animBg="1"/>
      <p:bldP spid="12" grpId="0" animBg="1"/>
      <p:bldP spid="13" grpId="0" animBg="1"/>
      <p:bldP spid="14" grpId="0" animBg="1"/>
      <p:bldP spid="15" grpId="0"/>
      <p:bldP spid="16"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90B054E-B6AE-14CB-111F-0FBA1645B82B}"/>
              </a:ext>
            </a:extLst>
          </p:cNvPr>
          <p:cNvSpPr txBox="1"/>
          <p:nvPr/>
        </p:nvSpPr>
        <p:spPr>
          <a:xfrm>
            <a:off x="2450176" y="424116"/>
            <a:ext cx="7291641" cy="584775"/>
          </a:xfrm>
          <a:prstGeom prst="rect">
            <a:avLst/>
          </a:prstGeom>
          <a:noFill/>
        </p:spPr>
        <p:txBody>
          <a:bodyPr wrap="square" rtlCol="0">
            <a:spAutoFit/>
          </a:bodyPr>
          <a:lstStyle/>
          <a:p>
            <a:pPr lvl="0" algn="ctr">
              <a:defRPr/>
            </a:pPr>
            <a:r>
              <a:rPr lang="en-US" altLang="zh-CN" sz="3200" b="1">
                <a:solidFill>
                  <a:srgbClr val="002060"/>
                </a:solidFill>
                <a:latin typeface="Roboto" panose="02000000000000000000" pitchFamily="2" charset="0"/>
                <a:ea typeface="Roboto" panose="02000000000000000000" pitchFamily="2" charset="0"/>
              </a:rPr>
              <a:t>XÁC ĐỊNH CÁC THỂ CỦA NƯỚC</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8" name="TextBox 7">
            <a:extLst>
              <a:ext uri="{FF2B5EF4-FFF2-40B4-BE49-F238E27FC236}">
                <a16:creationId xmlns="" xmlns:a16="http://schemas.microsoft.com/office/drawing/2014/main" id="{E202D27E-6A30-AD2D-47BF-71FDDBF608D3}"/>
              </a:ext>
            </a:extLst>
          </p:cNvPr>
          <p:cNvSpPr txBox="1"/>
          <p:nvPr/>
        </p:nvSpPr>
        <p:spPr>
          <a:xfrm>
            <a:off x="3004601" y="5781008"/>
            <a:ext cx="6182793" cy="830997"/>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Dùng các từ: Thể rắn, Thể lỏng, Thể khí để gọi tên thể của nước trong mỗi hình sau</a:t>
            </a:r>
            <a:endParaRPr lang="en-US" altLang="zh-CN" sz="3200" dirty="0">
              <a:solidFill>
                <a:srgbClr val="002060"/>
              </a:solidFill>
              <a:latin typeface="Roboto" panose="02000000000000000000" pitchFamily="2" charset="0"/>
              <a:ea typeface="Roboto" panose="02000000000000000000" pitchFamily="2" charset="0"/>
            </a:endParaRPr>
          </a:p>
        </p:txBody>
      </p:sp>
      <p:pic>
        <p:nvPicPr>
          <p:cNvPr id="6" name="Picture 5">
            <a:extLst>
              <a:ext uri="{FF2B5EF4-FFF2-40B4-BE49-F238E27FC236}">
                <a16:creationId xmlns="" xmlns:a16="http://schemas.microsoft.com/office/drawing/2014/main" id="{3977851C-5B4D-4AD5-C307-2B5E4CE70B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860" y="2457583"/>
            <a:ext cx="3021955" cy="2724879"/>
          </a:xfrm>
          <a:prstGeom prst="rect">
            <a:avLst/>
          </a:prstGeom>
          <a:effectLst>
            <a:outerShdw blurRad="63500" sx="102000" sy="102000" algn="ctr" rotWithShape="0">
              <a:prstClr val="black">
                <a:alpha val="40000"/>
              </a:prstClr>
            </a:outerShdw>
          </a:effectLst>
        </p:spPr>
      </p:pic>
      <p:pic>
        <p:nvPicPr>
          <p:cNvPr id="10" name="Picture 9">
            <a:extLst>
              <a:ext uri="{FF2B5EF4-FFF2-40B4-BE49-F238E27FC236}">
                <a16:creationId xmlns="" xmlns:a16="http://schemas.microsoft.com/office/drawing/2014/main" id="{B80DD754-24C5-79FF-FA33-ECF2B66ADC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7556" y="2408416"/>
            <a:ext cx="3196884" cy="2739205"/>
          </a:xfrm>
          <a:prstGeom prst="rect">
            <a:avLst/>
          </a:prstGeom>
          <a:effectLst>
            <a:outerShdw blurRad="63500" sx="102000" sy="102000" algn="ctr" rotWithShape="0">
              <a:prstClr val="black">
                <a:alpha val="40000"/>
              </a:prstClr>
            </a:outerShdw>
          </a:effectLst>
        </p:spPr>
      </p:pic>
      <p:pic>
        <p:nvPicPr>
          <p:cNvPr id="9" name="Picture 8">
            <a:extLst>
              <a:ext uri="{FF2B5EF4-FFF2-40B4-BE49-F238E27FC236}">
                <a16:creationId xmlns="" xmlns:a16="http://schemas.microsoft.com/office/drawing/2014/main" id="{B80DD754-24C5-79FF-FA33-ECF2B66ADC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79647" y="2396321"/>
            <a:ext cx="3196884" cy="2739205"/>
          </a:xfrm>
          <a:prstGeom prst="rect">
            <a:avLst/>
          </a:prstGeom>
          <a:effectLst>
            <a:outerShdw blurRad="63500" sx="102000" sy="102000" algn="ctr" rotWithShape="0">
              <a:prstClr val="black">
                <a:alpha val="40000"/>
              </a:prstClr>
            </a:outerShdw>
          </a:effectLst>
        </p:spPr>
      </p:pic>
      <p:sp>
        <p:nvSpPr>
          <p:cNvPr id="11" name="TextBox 10">
            <a:extLst>
              <a:ext uri="{FF2B5EF4-FFF2-40B4-BE49-F238E27FC236}">
                <a16:creationId xmlns="" xmlns:a16="http://schemas.microsoft.com/office/drawing/2014/main" id="{E202D27E-6A30-AD2D-47BF-71FDDBF608D3}"/>
              </a:ext>
            </a:extLst>
          </p:cNvPr>
          <p:cNvSpPr txBox="1"/>
          <p:nvPr/>
        </p:nvSpPr>
        <p:spPr>
          <a:xfrm>
            <a:off x="1466667" y="1628204"/>
            <a:ext cx="1407910"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Thể lỏng</a:t>
            </a:r>
            <a:endParaRPr lang="en-US" altLang="zh-CN" sz="3200" dirty="0">
              <a:solidFill>
                <a:srgbClr val="002060"/>
              </a:solidFill>
              <a:latin typeface="Roboto" panose="02000000000000000000" pitchFamily="2" charset="0"/>
              <a:ea typeface="Roboto" panose="02000000000000000000" pitchFamily="2" charset="0"/>
            </a:endParaRPr>
          </a:p>
        </p:txBody>
      </p:sp>
      <p:sp>
        <p:nvSpPr>
          <p:cNvPr id="13" name="TextBox 12">
            <a:extLst>
              <a:ext uri="{FF2B5EF4-FFF2-40B4-BE49-F238E27FC236}">
                <a16:creationId xmlns="" xmlns:a16="http://schemas.microsoft.com/office/drawing/2014/main" id="{E202D27E-6A30-AD2D-47BF-71FDDBF608D3}"/>
              </a:ext>
            </a:extLst>
          </p:cNvPr>
          <p:cNvSpPr txBox="1"/>
          <p:nvPr/>
        </p:nvSpPr>
        <p:spPr>
          <a:xfrm>
            <a:off x="5276546" y="1654373"/>
            <a:ext cx="1407910"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Thể khí</a:t>
            </a:r>
            <a:endParaRPr lang="en-US" altLang="zh-CN" sz="3200" dirty="0">
              <a:solidFill>
                <a:srgbClr val="002060"/>
              </a:solidFill>
              <a:latin typeface="Roboto" panose="02000000000000000000" pitchFamily="2" charset="0"/>
              <a:ea typeface="Roboto" panose="02000000000000000000" pitchFamily="2" charset="0"/>
            </a:endParaRPr>
          </a:p>
        </p:txBody>
      </p:sp>
      <p:sp>
        <p:nvSpPr>
          <p:cNvPr id="14" name="TextBox 13">
            <a:extLst>
              <a:ext uri="{FF2B5EF4-FFF2-40B4-BE49-F238E27FC236}">
                <a16:creationId xmlns="" xmlns:a16="http://schemas.microsoft.com/office/drawing/2014/main" id="{E202D27E-6A30-AD2D-47BF-71FDDBF608D3}"/>
              </a:ext>
            </a:extLst>
          </p:cNvPr>
          <p:cNvSpPr txBox="1"/>
          <p:nvPr/>
        </p:nvSpPr>
        <p:spPr>
          <a:xfrm>
            <a:off x="9090210" y="1654373"/>
            <a:ext cx="1407910"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Thể rắn</a:t>
            </a:r>
            <a:endParaRPr lang="en-US" altLang="zh-CN" sz="3200" dirty="0">
              <a:solidFill>
                <a:srgbClr val="002060"/>
              </a:solidFill>
              <a:latin typeface="Roboto" panose="02000000000000000000" pitchFamily="2" charset="0"/>
              <a:ea typeface="Roboto" panose="02000000000000000000" pitchFamily="2" charset="0"/>
            </a:endParaRPr>
          </a:p>
        </p:txBody>
      </p:sp>
      <p:sp>
        <p:nvSpPr>
          <p:cNvPr id="15" name="TextBox 14">
            <a:extLst>
              <a:ext uri="{FF2B5EF4-FFF2-40B4-BE49-F238E27FC236}">
                <a16:creationId xmlns="" xmlns:a16="http://schemas.microsoft.com/office/drawing/2014/main" id="{E202D27E-6A30-AD2D-47BF-71FDDBF608D3}"/>
              </a:ext>
            </a:extLst>
          </p:cNvPr>
          <p:cNvSpPr txBox="1"/>
          <p:nvPr/>
        </p:nvSpPr>
        <p:spPr>
          <a:xfrm>
            <a:off x="881875" y="5319343"/>
            <a:ext cx="1407910" cy="461665"/>
          </a:xfrm>
          <a:prstGeom prst="rect">
            <a:avLst/>
          </a:prstGeom>
          <a:noFill/>
        </p:spPr>
        <p:txBody>
          <a:bodyPr wrap="square" rtlCol="0">
            <a:spAutoFit/>
          </a:bodyPr>
          <a:lstStyle/>
          <a:p>
            <a:pPr lvl="0" algn="ctr">
              <a:defRPr/>
            </a:pPr>
            <a:r>
              <a:rPr lang="en-US" sz="2400">
                <a:solidFill>
                  <a:schemeClr val="accent4">
                    <a:lumMod val="50000"/>
                  </a:schemeClr>
                </a:solidFill>
                <a:latin typeface="Roboto" panose="02000000000000000000" pitchFamily="2" charset="0"/>
                <a:ea typeface="Roboto" panose="02000000000000000000" pitchFamily="2" charset="0"/>
              </a:rPr>
              <a:t>Sông</a:t>
            </a:r>
            <a:endParaRPr lang="en-US" altLang="zh-CN" sz="3200" dirty="0">
              <a:solidFill>
                <a:schemeClr val="accent4">
                  <a:lumMod val="50000"/>
                </a:schemeClr>
              </a:solidFill>
              <a:latin typeface="Roboto" panose="02000000000000000000" pitchFamily="2" charset="0"/>
              <a:ea typeface="Roboto" panose="02000000000000000000" pitchFamily="2" charset="0"/>
            </a:endParaRPr>
          </a:p>
        </p:txBody>
      </p:sp>
      <p:sp>
        <p:nvSpPr>
          <p:cNvPr id="16" name="TextBox 15">
            <a:extLst>
              <a:ext uri="{FF2B5EF4-FFF2-40B4-BE49-F238E27FC236}">
                <a16:creationId xmlns="" xmlns:a16="http://schemas.microsoft.com/office/drawing/2014/main" id="{E202D27E-6A30-AD2D-47BF-71FDDBF608D3}"/>
              </a:ext>
            </a:extLst>
          </p:cNvPr>
          <p:cNvSpPr txBox="1"/>
          <p:nvPr/>
        </p:nvSpPr>
        <p:spPr>
          <a:xfrm>
            <a:off x="4781829" y="5319343"/>
            <a:ext cx="2829735" cy="461665"/>
          </a:xfrm>
          <a:prstGeom prst="rect">
            <a:avLst/>
          </a:prstGeom>
          <a:noFill/>
        </p:spPr>
        <p:txBody>
          <a:bodyPr wrap="square" rtlCol="0">
            <a:spAutoFit/>
          </a:bodyPr>
          <a:lstStyle/>
          <a:p>
            <a:pPr lvl="0" algn="ctr">
              <a:defRPr/>
            </a:pPr>
            <a:r>
              <a:rPr lang="en-US" sz="2400">
                <a:solidFill>
                  <a:schemeClr val="accent4">
                    <a:lumMod val="50000"/>
                  </a:schemeClr>
                </a:solidFill>
                <a:latin typeface="Roboto" panose="02000000000000000000" pitchFamily="2" charset="0"/>
                <a:ea typeface="Roboto" panose="02000000000000000000" pitchFamily="2" charset="0"/>
              </a:rPr>
              <a:t>Cốc nước nóng</a:t>
            </a:r>
            <a:endParaRPr lang="en-US" altLang="zh-CN" sz="3200" dirty="0">
              <a:solidFill>
                <a:schemeClr val="accent4">
                  <a:lumMod val="50000"/>
                </a:schemeClr>
              </a:solidFill>
              <a:latin typeface="Roboto" panose="02000000000000000000" pitchFamily="2" charset="0"/>
              <a:ea typeface="Roboto" panose="02000000000000000000" pitchFamily="2" charset="0"/>
            </a:endParaRPr>
          </a:p>
        </p:txBody>
      </p:sp>
      <p:sp>
        <p:nvSpPr>
          <p:cNvPr id="17" name="TextBox 16">
            <a:extLst>
              <a:ext uri="{FF2B5EF4-FFF2-40B4-BE49-F238E27FC236}">
                <a16:creationId xmlns="" xmlns:a16="http://schemas.microsoft.com/office/drawing/2014/main" id="{E202D27E-6A30-AD2D-47BF-71FDDBF608D3}"/>
              </a:ext>
            </a:extLst>
          </p:cNvPr>
          <p:cNvSpPr txBox="1"/>
          <p:nvPr/>
        </p:nvSpPr>
        <p:spPr>
          <a:xfrm>
            <a:off x="9390026" y="5319343"/>
            <a:ext cx="1407297" cy="461665"/>
          </a:xfrm>
          <a:prstGeom prst="rect">
            <a:avLst/>
          </a:prstGeom>
          <a:noFill/>
        </p:spPr>
        <p:txBody>
          <a:bodyPr wrap="square" rtlCol="0">
            <a:spAutoFit/>
          </a:bodyPr>
          <a:lstStyle/>
          <a:p>
            <a:pPr lvl="0" algn="ctr">
              <a:defRPr/>
            </a:pPr>
            <a:r>
              <a:rPr lang="en-US" altLang="zh-CN" sz="2400">
                <a:solidFill>
                  <a:schemeClr val="accent4">
                    <a:lumMod val="50000"/>
                  </a:schemeClr>
                </a:solidFill>
                <a:latin typeface="Roboto" panose="02000000000000000000" pitchFamily="2" charset="0"/>
                <a:ea typeface="Roboto" panose="02000000000000000000" pitchFamily="2" charset="0"/>
              </a:rPr>
              <a:t>Đá viên</a:t>
            </a:r>
            <a:endParaRPr lang="en-US" altLang="zh-CN" sz="3200" dirty="0">
              <a:solidFill>
                <a:schemeClr val="accent4">
                  <a:lumMod val="50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07399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par>
                                <p:cTn id="28" presetID="10"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6"/>
                  </p:tgtEl>
                </p:cond>
              </p:nextCondLst>
            </p:seq>
            <p:seq concurrent="1" nextAc="seek">
              <p:cTn id="45" restart="whenNotActive" fill="hold" evtFilter="cancelBubble" nodeType="interactiveSeq">
                <p:stCondLst>
                  <p:cond evt="onClick" delay="0">
                    <p:tgtEl>
                      <p:spTgt spid="10"/>
                    </p:tgtEl>
                  </p:cond>
                </p:stCondLst>
                <p:endSync evt="end" delay="0">
                  <p:rtn val="all"/>
                </p:endSync>
                <p:childTnLst>
                  <p:par>
                    <p:cTn id="46" fill="hold">
                      <p:stCondLst>
                        <p:cond delay="0"/>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
                  </p:tgtEl>
                </p:cond>
              </p:nextCondLst>
            </p:seq>
            <p:seq concurrent="1" nextAc="seek">
              <p:cTn id="53" restart="whenNotActive" fill="hold" evtFilter="cancelBubble" nodeType="interactiveSeq">
                <p:stCondLst>
                  <p:cond evt="onClick" delay="0">
                    <p:tgtEl>
                      <p:spTgt spid="9"/>
                    </p:tgtEl>
                  </p:cond>
                </p:stCondLst>
                <p:endSync evt="end" delay="0">
                  <p:rtn val="all"/>
                </p:endSync>
                <p:childTnLst>
                  <p:par>
                    <p:cTn id="54" fill="hold">
                      <p:stCondLst>
                        <p:cond delay="0"/>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childTnLst>
                    </p:cTn>
                  </p:par>
                </p:childTnLst>
              </p:cTn>
              <p:nextCondLst>
                <p:cond evt="onClick" delay="0">
                  <p:tgtEl>
                    <p:spTgt spid="9"/>
                  </p:tgtEl>
                </p:cond>
              </p:nextCondLst>
            </p:seq>
          </p:childTnLst>
        </p:cTn>
      </p:par>
    </p:tnLst>
    <p:bldLst>
      <p:bldP spid="3" grpId="0"/>
      <p:bldP spid="8" grpId="0"/>
      <p:bldP spid="11" grpId="0"/>
      <p:bldP spid="13" grpId="0"/>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90B054E-B6AE-14CB-111F-0FBA1645B82B}"/>
              </a:ext>
            </a:extLst>
          </p:cNvPr>
          <p:cNvSpPr txBox="1"/>
          <p:nvPr/>
        </p:nvSpPr>
        <p:spPr>
          <a:xfrm>
            <a:off x="2441005" y="579780"/>
            <a:ext cx="8163440"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TÌM HIỂU VỀ SỰ CHUYỂN THỂ CỦA NƯỚC</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8" name="TextBox 7">
            <a:extLst>
              <a:ext uri="{FF2B5EF4-FFF2-40B4-BE49-F238E27FC236}">
                <a16:creationId xmlns="" xmlns:a16="http://schemas.microsoft.com/office/drawing/2014/main" id="{E202D27E-6A30-AD2D-47BF-71FDDBF608D3}"/>
              </a:ext>
            </a:extLst>
          </p:cNvPr>
          <p:cNvSpPr txBox="1"/>
          <p:nvPr/>
        </p:nvSpPr>
        <p:spPr>
          <a:xfrm>
            <a:off x="5472679" y="4966971"/>
            <a:ext cx="2433410" cy="1200329"/>
          </a:xfrm>
          <a:prstGeom prst="rect">
            <a:avLst/>
          </a:prstGeom>
          <a:noFill/>
        </p:spPr>
        <p:txBody>
          <a:bodyPr wrap="square" rtlCol="0">
            <a:spAutoFit/>
          </a:bodyPr>
          <a:lstStyle/>
          <a:p>
            <a:pPr lvl="0" algn="ctr">
              <a:defRPr/>
            </a:pPr>
            <a:r>
              <a:rPr lang="vi-VN" sz="2400">
                <a:solidFill>
                  <a:srgbClr val="002060"/>
                </a:solidFill>
                <a:latin typeface="Roboto" panose="02000000000000000000" pitchFamily="2" charset="0"/>
                <a:ea typeface="Roboto" panose="02000000000000000000" pitchFamily="2" charset="0"/>
              </a:rPr>
              <a:t>Khay nước đ</a:t>
            </a:r>
            <a:r>
              <a:rPr lang="en-US" sz="2400">
                <a:solidFill>
                  <a:srgbClr val="002060"/>
                </a:solidFill>
                <a:latin typeface="Roboto" panose="02000000000000000000" pitchFamily="2" charset="0"/>
                <a:ea typeface="Roboto" panose="02000000000000000000" pitchFamily="2" charset="0"/>
              </a:rPr>
              <a:t>á</a:t>
            </a:r>
            <a:r>
              <a:rPr lang="vi-VN" sz="2400">
                <a:solidFill>
                  <a:srgbClr val="002060"/>
                </a:solidFill>
                <a:latin typeface="Roboto" panose="02000000000000000000" pitchFamily="2" charset="0"/>
                <a:ea typeface="Roboto" panose="02000000000000000000" pitchFamily="2" charset="0"/>
              </a:rPr>
              <a:t> để bên ngoài môi trường</a:t>
            </a:r>
          </a:p>
        </p:txBody>
      </p:sp>
      <p:sp>
        <p:nvSpPr>
          <p:cNvPr id="15" name="TextBox 14">
            <a:extLst>
              <a:ext uri="{FF2B5EF4-FFF2-40B4-BE49-F238E27FC236}">
                <a16:creationId xmlns="" xmlns:a16="http://schemas.microsoft.com/office/drawing/2014/main" id="{E202D27E-6A30-AD2D-47BF-71FDDBF608D3}"/>
              </a:ext>
            </a:extLst>
          </p:cNvPr>
          <p:cNvSpPr txBox="1"/>
          <p:nvPr/>
        </p:nvSpPr>
        <p:spPr>
          <a:xfrm>
            <a:off x="941753" y="3808610"/>
            <a:ext cx="1847850" cy="461665"/>
          </a:xfrm>
          <a:prstGeom prst="rect">
            <a:avLst/>
          </a:prstGeom>
          <a:noFill/>
        </p:spPr>
        <p:txBody>
          <a:bodyPr wrap="square" rtlCol="0">
            <a:spAutoFit/>
          </a:bodyPr>
          <a:lstStyle/>
          <a:p>
            <a:pPr lvl="0" algn="ctr">
              <a:defRPr/>
            </a:pPr>
            <a:r>
              <a:rPr lang="en-US" sz="2400">
                <a:solidFill>
                  <a:srgbClr val="FF0000"/>
                </a:solidFill>
                <a:latin typeface="Roboto" panose="02000000000000000000" pitchFamily="2" charset="0"/>
                <a:ea typeface="Roboto" panose="02000000000000000000" pitchFamily="2" charset="0"/>
              </a:rPr>
              <a:t>Dạng đặc</a:t>
            </a:r>
          </a:p>
        </p:txBody>
      </p:sp>
      <p:sp>
        <p:nvSpPr>
          <p:cNvPr id="16" name="TextBox 15">
            <a:extLst>
              <a:ext uri="{FF2B5EF4-FFF2-40B4-BE49-F238E27FC236}">
                <a16:creationId xmlns="" xmlns:a16="http://schemas.microsoft.com/office/drawing/2014/main" id="{E202D27E-6A30-AD2D-47BF-71FDDBF608D3}"/>
              </a:ext>
            </a:extLst>
          </p:cNvPr>
          <p:cNvSpPr txBox="1"/>
          <p:nvPr/>
        </p:nvSpPr>
        <p:spPr>
          <a:xfrm>
            <a:off x="8753015" y="2325745"/>
            <a:ext cx="1902627" cy="461665"/>
          </a:xfrm>
          <a:prstGeom prst="rect">
            <a:avLst/>
          </a:prstGeom>
          <a:noFill/>
        </p:spPr>
        <p:txBody>
          <a:bodyPr wrap="square" rtlCol="0">
            <a:spAutoFit/>
          </a:bodyPr>
          <a:lstStyle/>
          <a:p>
            <a:pPr lvl="0" algn="ctr">
              <a:defRPr/>
            </a:pPr>
            <a:r>
              <a:rPr lang="en-US" sz="2400">
                <a:solidFill>
                  <a:srgbClr val="FF0000"/>
                </a:solidFill>
                <a:latin typeface="Roboto" panose="02000000000000000000" pitchFamily="2" charset="0"/>
                <a:ea typeface="Roboto" panose="02000000000000000000" pitchFamily="2" charset="0"/>
              </a:rPr>
              <a:t>Lỏng</a:t>
            </a:r>
          </a:p>
        </p:txBody>
      </p:sp>
      <p:pic>
        <p:nvPicPr>
          <p:cNvPr id="7" name="Picture 6"/>
          <p:cNvPicPr>
            <a:picLocks noChangeAspect="1"/>
          </p:cNvPicPr>
          <p:nvPr/>
        </p:nvPicPr>
        <p:blipFill>
          <a:blip r:embed="rId4"/>
          <a:stretch>
            <a:fillRect/>
          </a:stretch>
        </p:blipFill>
        <p:spPr>
          <a:xfrm>
            <a:off x="850536" y="2359368"/>
            <a:ext cx="1847850" cy="1181100"/>
          </a:xfrm>
          <a:prstGeom prst="roundRect">
            <a:avLst/>
          </a:prstGeom>
        </p:spPr>
      </p:pic>
      <p:pic>
        <p:nvPicPr>
          <p:cNvPr id="12" name="Picture 11"/>
          <p:cNvPicPr>
            <a:picLocks noChangeAspect="1"/>
          </p:cNvPicPr>
          <p:nvPr/>
        </p:nvPicPr>
        <p:blipFill>
          <a:blip r:embed="rId5"/>
          <a:stretch>
            <a:fillRect/>
          </a:stretch>
        </p:blipFill>
        <p:spPr>
          <a:xfrm>
            <a:off x="2851677" y="3326742"/>
            <a:ext cx="1771650" cy="1152525"/>
          </a:xfrm>
          <a:prstGeom prst="roundRect">
            <a:avLst/>
          </a:prstGeom>
        </p:spPr>
      </p:pic>
      <p:pic>
        <p:nvPicPr>
          <p:cNvPr id="18" name="Picture 17"/>
          <p:cNvPicPr>
            <a:picLocks noChangeAspect="1"/>
          </p:cNvPicPr>
          <p:nvPr/>
        </p:nvPicPr>
        <p:blipFill>
          <a:blip r:embed="rId6"/>
          <a:stretch>
            <a:fillRect/>
          </a:stretch>
        </p:blipFill>
        <p:spPr>
          <a:xfrm>
            <a:off x="5886154" y="3501613"/>
            <a:ext cx="2019300" cy="1343025"/>
          </a:xfrm>
          <a:prstGeom prst="roundRect">
            <a:avLst/>
          </a:prstGeom>
        </p:spPr>
      </p:pic>
      <p:pic>
        <p:nvPicPr>
          <p:cNvPr id="19" name="Picture 18"/>
          <p:cNvPicPr>
            <a:picLocks noChangeAspect="1"/>
          </p:cNvPicPr>
          <p:nvPr/>
        </p:nvPicPr>
        <p:blipFill>
          <a:blip r:embed="rId7"/>
          <a:stretch>
            <a:fillRect/>
          </a:stretch>
        </p:blipFill>
        <p:spPr>
          <a:xfrm>
            <a:off x="8623245" y="3000004"/>
            <a:ext cx="1981200" cy="1314450"/>
          </a:xfrm>
          <a:prstGeom prst="roundRect">
            <a:avLst/>
          </a:prstGeom>
        </p:spPr>
      </p:pic>
      <p:sp>
        <p:nvSpPr>
          <p:cNvPr id="22" name="TextBox 21">
            <a:extLst>
              <a:ext uri="{FF2B5EF4-FFF2-40B4-BE49-F238E27FC236}">
                <a16:creationId xmlns="" xmlns:a16="http://schemas.microsoft.com/office/drawing/2014/main" id="{E202D27E-6A30-AD2D-47BF-71FDDBF608D3}"/>
              </a:ext>
            </a:extLst>
          </p:cNvPr>
          <p:cNvSpPr txBox="1"/>
          <p:nvPr/>
        </p:nvSpPr>
        <p:spPr>
          <a:xfrm>
            <a:off x="2698386" y="2153922"/>
            <a:ext cx="4870911" cy="830997"/>
          </a:xfrm>
          <a:prstGeom prst="rect">
            <a:avLst/>
          </a:prstGeom>
          <a:noFill/>
        </p:spPr>
        <p:txBody>
          <a:bodyPr wrap="square" rtlCol="0">
            <a:spAutoFit/>
          </a:bodyPr>
          <a:lstStyle/>
          <a:p>
            <a:pPr lvl="0">
              <a:defRPr/>
            </a:pPr>
            <a:r>
              <a:rPr lang="vi-VN" sz="2400">
                <a:solidFill>
                  <a:srgbClr val="002060"/>
                </a:solidFill>
                <a:latin typeface="Roboto" panose="02000000000000000000" pitchFamily="2" charset="0"/>
                <a:ea typeface="Roboto" panose="02000000000000000000" pitchFamily="2" charset="0"/>
              </a:rPr>
              <a:t>Đặt khay nước vào ngăn đá tủ lạnh</a:t>
            </a:r>
            <a:endParaRPr lang="en-US" sz="2400">
              <a:solidFill>
                <a:srgbClr val="002060"/>
              </a:solidFill>
              <a:latin typeface="Roboto" panose="02000000000000000000" pitchFamily="2" charset="0"/>
              <a:ea typeface="Roboto" panose="02000000000000000000" pitchFamily="2" charset="0"/>
            </a:endParaRPr>
          </a:p>
          <a:p>
            <a:pPr lvl="0">
              <a:defRPr/>
            </a:pPr>
            <a:r>
              <a:rPr lang="vi-VN" sz="2400">
                <a:solidFill>
                  <a:srgbClr val="002060"/>
                </a:solidFill>
                <a:latin typeface="Roboto" panose="02000000000000000000" pitchFamily="2" charset="0"/>
                <a:ea typeface="Roboto" panose="02000000000000000000" pitchFamily="2" charset="0"/>
              </a:rPr>
              <a:t>Sau vài giờ, lấy khay nước ra</a:t>
            </a:r>
          </a:p>
        </p:txBody>
      </p:sp>
      <p:sp>
        <p:nvSpPr>
          <p:cNvPr id="23" name="TextBox 22">
            <a:extLst>
              <a:ext uri="{FF2B5EF4-FFF2-40B4-BE49-F238E27FC236}">
                <a16:creationId xmlns="" xmlns:a16="http://schemas.microsoft.com/office/drawing/2014/main" id="{E202D27E-6A30-AD2D-47BF-71FDDBF608D3}"/>
              </a:ext>
            </a:extLst>
          </p:cNvPr>
          <p:cNvSpPr txBox="1"/>
          <p:nvPr/>
        </p:nvSpPr>
        <p:spPr>
          <a:xfrm>
            <a:off x="8455835" y="4520964"/>
            <a:ext cx="3048532" cy="1200329"/>
          </a:xfrm>
          <a:prstGeom prst="rect">
            <a:avLst/>
          </a:prstGeom>
          <a:noFill/>
        </p:spPr>
        <p:txBody>
          <a:bodyPr wrap="square" rtlCol="0">
            <a:spAutoFit/>
          </a:bodyPr>
          <a:lstStyle/>
          <a:p>
            <a:pPr lvl="0" algn="ctr">
              <a:defRPr/>
            </a:pPr>
            <a:r>
              <a:rPr lang="vi-VN" sz="2400">
                <a:solidFill>
                  <a:srgbClr val="002060"/>
                </a:solidFill>
                <a:latin typeface="Roboto" panose="02000000000000000000" pitchFamily="2" charset="0"/>
                <a:ea typeface="Roboto" panose="02000000000000000000" pitchFamily="2" charset="0"/>
              </a:rPr>
              <a:t>Khay nước đá để bên ngoài môi trường sau thời gian dài</a:t>
            </a:r>
          </a:p>
        </p:txBody>
      </p:sp>
      <p:sp>
        <p:nvSpPr>
          <p:cNvPr id="24" name="TextBox 23">
            <a:extLst>
              <a:ext uri="{FF2B5EF4-FFF2-40B4-BE49-F238E27FC236}">
                <a16:creationId xmlns="" xmlns:a16="http://schemas.microsoft.com/office/drawing/2014/main" id="{E202D27E-6A30-AD2D-47BF-71FDDBF608D3}"/>
              </a:ext>
            </a:extLst>
          </p:cNvPr>
          <p:cNvSpPr txBox="1"/>
          <p:nvPr/>
        </p:nvSpPr>
        <p:spPr>
          <a:xfrm>
            <a:off x="2108950" y="1324255"/>
            <a:ext cx="6644065"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Gọi tên các thể của nước trong các hình sau</a:t>
            </a:r>
            <a:endParaRPr lang="vi-VN" sz="2400">
              <a:solidFill>
                <a:srgbClr val="002060"/>
              </a:solidFill>
              <a:latin typeface="Roboto" panose="02000000000000000000" pitchFamily="2" charset="0"/>
              <a:ea typeface="Roboto" panose="02000000000000000000" pitchFamily="2" charset="0"/>
            </a:endParaRPr>
          </a:p>
        </p:txBody>
      </p:sp>
      <p:sp>
        <p:nvSpPr>
          <p:cNvPr id="25" name="Oval 24"/>
          <p:cNvSpPr/>
          <p:nvPr/>
        </p:nvSpPr>
        <p:spPr>
          <a:xfrm>
            <a:off x="2730303" y="3046980"/>
            <a:ext cx="486547" cy="486547"/>
          </a:xfrm>
          <a:prstGeom prst="ellipse">
            <a:avLst/>
          </a:prstGeom>
          <a:solidFill>
            <a:srgbClr val="6F4E3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Roboto Black" panose="02000000000000000000" pitchFamily="2" charset="0"/>
                <a:ea typeface="Roboto Black" panose="02000000000000000000" pitchFamily="2" charset="0"/>
              </a:rPr>
              <a:t>1</a:t>
            </a:r>
          </a:p>
        </p:txBody>
      </p:sp>
      <p:sp>
        <p:nvSpPr>
          <p:cNvPr id="26" name="Oval 25"/>
          <p:cNvSpPr/>
          <p:nvPr/>
        </p:nvSpPr>
        <p:spPr>
          <a:xfrm>
            <a:off x="5229405" y="5323861"/>
            <a:ext cx="486547" cy="486547"/>
          </a:xfrm>
          <a:prstGeom prst="ellipse">
            <a:avLst/>
          </a:prstGeom>
          <a:solidFill>
            <a:srgbClr val="6F4E3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Roboto Black" panose="02000000000000000000" pitchFamily="2" charset="0"/>
                <a:ea typeface="Roboto Black" panose="02000000000000000000" pitchFamily="2" charset="0"/>
              </a:rPr>
              <a:t>2</a:t>
            </a:r>
          </a:p>
        </p:txBody>
      </p:sp>
      <p:sp>
        <p:nvSpPr>
          <p:cNvPr id="27" name="Oval 26"/>
          <p:cNvSpPr/>
          <p:nvPr/>
        </p:nvSpPr>
        <p:spPr>
          <a:xfrm>
            <a:off x="8266469" y="5015053"/>
            <a:ext cx="486547" cy="486547"/>
          </a:xfrm>
          <a:prstGeom prst="ellipse">
            <a:avLst/>
          </a:prstGeom>
          <a:solidFill>
            <a:srgbClr val="6F4E3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Roboto Black" panose="02000000000000000000" pitchFamily="2" charset="0"/>
                <a:ea typeface="Roboto Black" panose="02000000000000000000" pitchFamily="2" charset="0"/>
              </a:rPr>
              <a:t>3</a:t>
            </a:r>
          </a:p>
        </p:txBody>
      </p:sp>
      <p:sp>
        <p:nvSpPr>
          <p:cNvPr id="29" name="Arc 28"/>
          <p:cNvSpPr/>
          <p:nvPr/>
        </p:nvSpPr>
        <p:spPr>
          <a:xfrm rot="3127159" flipV="1">
            <a:off x="1811758" y="2714604"/>
            <a:ext cx="1541477" cy="972590"/>
          </a:xfrm>
          <a:prstGeom prst="arc">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Arc 16"/>
          <p:cNvSpPr/>
          <p:nvPr/>
        </p:nvSpPr>
        <p:spPr>
          <a:xfrm rot="18060397">
            <a:off x="7456893" y="3464403"/>
            <a:ext cx="1618216" cy="1192327"/>
          </a:xfrm>
          <a:prstGeom prst="arc">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 xmlns:a16="http://schemas.microsoft.com/office/drawing/2014/main" id="{E202D27E-6A30-AD2D-47BF-71FDDBF608D3}"/>
              </a:ext>
            </a:extLst>
          </p:cNvPr>
          <p:cNvSpPr txBox="1"/>
          <p:nvPr/>
        </p:nvSpPr>
        <p:spPr>
          <a:xfrm>
            <a:off x="5648030" y="2998391"/>
            <a:ext cx="2495548" cy="461665"/>
          </a:xfrm>
          <a:prstGeom prst="rect">
            <a:avLst/>
          </a:prstGeom>
          <a:noFill/>
        </p:spPr>
        <p:txBody>
          <a:bodyPr wrap="square" rtlCol="0">
            <a:spAutoFit/>
          </a:bodyPr>
          <a:lstStyle/>
          <a:p>
            <a:pPr lvl="0" algn="ctr">
              <a:defRPr/>
            </a:pPr>
            <a:r>
              <a:rPr lang="en-US" sz="2400">
                <a:solidFill>
                  <a:srgbClr val="FF0000"/>
                </a:solidFill>
                <a:latin typeface="Roboto" panose="02000000000000000000" pitchFamily="2" charset="0"/>
                <a:ea typeface="Roboto" panose="02000000000000000000" pitchFamily="2" charset="0"/>
              </a:rPr>
              <a:t>Lỏng và rắn</a:t>
            </a:r>
          </a:p>
        </p:txBody>
      </p:sp>
    </p:spTree>
    <p:extLst>
      <p:ext uri="{BB962C8B-B14F-4D97-AF65-F5344CB8AC3E}">
        <p14:creationId xmlns:p14="http://schemas.microsoft.com/office/powerpoint/2010/main" val="352791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randombar(horizontal)">
                                      <p:cBhvr>
                                        <p:cTn id="15" dur="500"/>
                                        <p:tgtEl>
                                          <p:spTgt spid="2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randombar(horizontal)">
                                      <p:cBhvr>
                                        <p:cTn id="18" dur="500"/>
                                        <p:tgtEl>
                                          <p:spTgt spid="22"/>
                                        </p:tgtEl>
                                      </p:cBhvr>
                                    </p:animEffect>
                                  </p:childTnLst>
                                </p:cTn>
                              </p:par>
                              <p:par>
                                <p:cTn id="19" presetID="14" presetClass="entr" presetSubtype="1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randombar(horizontal)">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randombar(horizontal)">
                                      <p:cBhvr>
                                        <p:cTn id="36" dur="500"/>
                                        <p:tgtEl>
                                          <p:spTgt spid="26"/>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horizontal)">
                                      <p:cBhvr>
                                        <p:cTn id="39" dur="500"/>
                                        <p:tgtEl>
                                          <p:spTgt spid="8"/>
                                        </p:tgtEl>
                                      </p:cBhvr>
                                    </p:animEffect>
                                  </p:childTnLst>
                                </p:cTn>
                              </p:par>
                              <p:par>
                                <p:cTn id="40" presetID="14" presetClass="entr" presetSubtype="1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randombar(horizont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randombar(horizontal)">
                                      <p:cBhvr>
                                        <p:cTn id="54" dur="500"/>
                                        <p:tgtEl>
                                          <p:spTgt spid="17"/>
                                        </p:tgtEl>
                                      </p:cBhvr>
                                    </p:animEffect>
                                  </p:childTnLst>
                                </p:cTn>
                              </p:par>
                              <p:par>
                                <p:cTn id="55" presetID="14" presetClass="entr" presetSubtype="1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randombar(horizontal)">
                                      <p:cBhvr>
                                        <p:cTn id="57" dur="500"/>
                                        <p:tgtEl>
                                          <p:spTgt spid="19"/>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randombar(horizontal)">
                                      <p:cBhvr>
                                        <p:cTn id="60" dur="500"/>
                                        <p:tgtEl>
                                          <p:spTgt spid="23"/>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randombar(horizontal)">
                                      <p:cBhvr>
                                        <p:cTn id="63" dur="500"/>
                                        <p:tgtEl>
                                          <p:spTgt spid="27"/>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500" fill="hold"/>
                                        <p:tgtEl>
                                          <p:spTgt spid="16"/>
                                        </p:tgtEl>
                                        <p:attrNameLst>
                                          <p:attrName>ppt_w</p:attrName>
                                        </p:attrNameLst>
                                      </p:cBhvr>
                                      <p:tavLst>
                                        <p:tav tm="0">
                                          <p:val>
                                            <p:fltVal val="0"/>
                                          </p:val>
                                        </p:tav>
                                        <p:tav tm="100000">
                                          <p:val>
                                            <p:strVal val="#ppt_w"/>
                                          </p:val>
                                        </p:tav>
                                      </p:tavLst>
                                    </p:anim>
                                    <p:anim calcmode="lin" valueType="num">
                                      <p:cBhvr>
                                        <p:cTn id="69" dur="500" fill="hold"/>
                                        <p:tgtEl>
                                          <p:spTgt spid="16"/>
                                        </p:tgtEl>
                                        <p:attrNameLst>
                                          <p:attrName>ppt_h</p:attrName>
                                        </p:attrNameLst>
                                      </p:cBhvr>
                                      <p:tavLst>
                                        <p:tav tm="0">
                                          <p:val>
                                            <p:fltVal val="0"/>
                                          </p:val>
                                        </p:tav>
                                        <p:tav tm="100000">
                                          <p:val>
                                            <p:strVal val="#ppt_h"/>
                                          </p:val>
                                        </p:tav>
                                      </p:tavLst>
                                    </p:anim>
                                    <p:animEffect transition="in" filter="fade">
                                      <p:cBhvr>
                                        <p:cTn id="7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5" grpId="0"/>
      <p:bldP spid="16" grpId="0"/>
      <p:bldP spid="22" grpId="0"/>
      <p:bldP spid="23" grpId="0"/>
      <p:bldP spid="25" grpId="0" animBg="1"/>
      <p:bldP spid="26" grpId="0" animBg="1"/>
      <p:bldP spid="27" grpId="0" animBg="1"/>
      <p:bldP spid="29" grpId="0" animBg="1"/>
      <p:bldP spid="17"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E202D27E-6A30-AD2D-47BF-71FDDBF608D3}"/>
              </a:ext>
            </a:extLst>
          </p:cNvPr>
          <p:cNvSpPr txBox="1"/>
          <p:nvPr/>
        </p:nvSpPr>
        <p:spPr>
          <a:xfrm>
            <a:off x="2450179" y="870391"/>
            <a:ext cx="7975969" cy="830997"/>
          </a:xfrm>
          <a:prstGeom prst="rect">
            <a:avLst/>
          </a:prstGeom>
          <a:noFill/>
        </p:spPr>
        <p:txBody>
          <a:bodyPr wrap="square" rtlCol="0">
            <a:spAutoFit/>
          </a:bodyPr>
          <a:lstStyle/>
          <a:p>
            <a:pPr lvl="0" algn="ctr">
              <a:defRPr/>
            </a:pPr>
            <a:r>
              <a:rPr lang="vi-VN" sz="2400">
                <a:solidFill>
                  <a:srgbClr val="002060"/>
                </a:solidFill>
                <a:latin typeface="Roboto" panose="02000000000000000000" pitchFamily="2" charset="0"/>
                <a:ea typeface="Roboto" panose="02000000000000000000" pitchFamily="2" charset="0"/>
              </a:rPr>
              <a:t>Làm thí nghiệm theo hướng dẫn và ghi chép lại hiện tượng xảy ra với thể của nước ở trong cốc</a:t>
            </a:r>
            <a:endParaRPr lang="en-US" altLang="zh-CN" sz="3200" dirty="0">
              <a:solidFill>
                <a:srgbClr val="002060"/>
              </a:solidFill>
              <a:latin typeface="Roboto" panose="02000000000000000000" pitchFamily="2" charset="0"/>
              <a:ea typeface="Roboto" panose="02000000000000000000" pitchFamily="2" charset="0"/>
            </a:endParaRPr>
          </a:p>
        </p:txBody>
      </p:sp>
      <p:pic>
        <p:nvPicPr>
          <p:cNvPr id="6" name="Picture 5">
            <a:extLst>
              <a:ext uri="{FF2B5EF4-FFF2-40B4-BE49-F238E27FC236}">
                <a16:creationId xmlns="" xmlns:a16="http://schemas.microsoft.com/office/drawing/2014/main" id="{3977851C-5B4D-4AD5-C307-2B5E4CE70B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642" y="2388010"/>
            <a:ext cx="2802391" cy="2724879"/>
          </a:xfrm>
          <a:prstGeom prst="roundRect">
            <a:avLst/>
          </a:prstGeom>
          <a:effectLst>
            <a:outerShdw blurRad="63500" sx="102000" sy="102000" algn="ctr" rotWithShape="0">
              <a:prstClr val="black">
                <a:alpha val="40000"/>
              </a:prstClr>
            </a:outerShdw>
          </a:effectLst>
        </p:spPr>
      </p:pic>
      <p:pic>
        <p:nvPicPr>
          <p:cNvPr id="10" name="Picture 9">
            <a:extLst>
              <a:ext uri="{FF2B5EF4-FFF2-40B4-BE49-F238E27FC236}">
                <a16:creationId xmlns="" xmlns:a16="http://schemas.microsoft.com/office/drawing/2014/main" id="{B80DD754-24C5-79FF-FA33-ECF2B66ADC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5185" y="2338843"/>
            <a:ext cx="2781626" cy="2739205"/>
          </a:xfrm>
          <a:prstGeom prst="roundRect">
            <a:avLst/>
          </a:prstGeom>
          <a:effectLst>
            <a:outerShdw blurRad="63500" sx="102000" sy="102000" algn="ctr" rotWithShape="0">
              <a:prstClr val="black">
                <a:alpha val="40000"/>
              </a:prstClr>
            </a:outerShdw>
          </a:effectLst>
        </p:spPr>
      </p:pic>
      <p:pic>
        <p:nvPicPr>
          <p:cNvPr id="9" name="Picture 8">
            <a:extLst>
              <a:ext uri="{FF2B5EF4-FFF2-40B4-BE49-F238E27FC236}">
                <a16:creationId xmlns="" xmlns:a16="http://schemas.microsoft.com/office/drawing/2014/main" id="{B80DD754-24C5-79FF-FA33-ECF2B66ADC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69165" y="2326748"/>
            <a:ext cx="2617847" cy="2739205"/>
          </a:xfrm>
          <a:prstGeom prst="roundRect">
            <a:avLst/>
          </a:prstGeom>
          <a:effectLst>
            <a:outerShdw blurRad="63500" sx="102000" sy="102000" algn="ctr" rotWithShape="0">
              <a:prstClr val="black">
                <a:alpha val="40000"/>
              </a:prstClr>
            </a:outerShdw>
          </a:effectLst>
        </p:spPr>
      </p:pic>
      <p:sp>
        <p:nvSpPr>
          <p:cNvPr id="11" name="TextBox 10">
            <a:extLst>
              <a:ext uri="{FF2B5EF4-FFF2-40B4-BE49-F238E27FC236}">
                <a16:creationId xmlns="" xmlns:a16="http://schemas.microsoft.com/office/drawing/2014/main" id="{E202D27E-6A30-AD2D-47BF-71FDDBF608D3}"/>
              </a:ext>
            </a:extLst>
          </p:cNvPr>
          <p:cNvSpPr txBox="1"/>
          <p:nvPr/>
        </p:nvSpPr>
        <p:spPr>
          <a:xfrm>
            <a:off x="2294234" y="2589807"/>
            <a:ext cx="1407910" cy="461665"/>
          </a:xfrm>
          <a:prstGeom prst="rect">
            <a:avLst/>
          </a:prstGeom>
          <a:noFill/>
        </p:spPr>
        <p:txBody>
          <a:bodyPr wrap="square" rtlCol="0">
            <a:spAutoFit/>
          </a:bodyPr>
          <a:lstStyle/>
          <a:p>
            <a:pPr lvl="0" algn="ctr">
              <a:defRPr/>
            </a:pPr>
            <a:r>
              <a:rPr lang="en-US" sz="2400">
                <a:solidFill>
                  <a:schemeClr val="bg1"/>
                </a:solidFill>
                <a:latin typeface="Roboto" panose="02000000000000000000" pitchFamily="2" charset="0"/>
                <a:ea typeface="Roboto" panose="02000000000000000000" pitchFamily="2" charset="0"/>
              </a:rPr>
              <a:t>Bay hơi</a:t>
            </a:r>
            <a:endParaRPr lang="en-US" altLang="zh-CN" sz="3200" dirty="0">
              <a:solidFill>
                <a:schemeClr val="bg1"/>
              </a:solidFill>
              <a:latin typeface="Roboto" panose="02000000000000000000" pitchFamily="2" charset="0"/>
              <a:ea typeface="Roboto" panose="02000000000000000000" pitchFamily="2" charset="0"/>
            </a:endParaRPr>
          </a:p>
        </p:txBody>
      </p:sp>
      <p:sp>
        <p:nvSpPr>
          <p:cNvPr id="14" name="TextBox 13">
            <a:extLst>
              <a:ext uri="{FF2B5EF4-FFF2-40B4-BE49-F238E27FC236}">
                <a16:creationId xmlns="" xmlns:a16="http://schemas.microsoft.com/office/drawing/2014/main" id="{E202D27E-6A30-AD2D-47BF-71FDDBF608D3}"/>
              </a:ext>
            </a:extLst>
          </p:cNvPr>
          <p:cNvSpPr txBox="1"/>
          <p:nvPr/>
        </p:nvSpPr>
        <p:spPr>
          <a:xfrm>
            <a:off x="9741820" y="2475015"/>
            <a:ext cx="1707113" cy="461665"/>
          </a:xfrm>
          <a:prstGeom prst="rect">
            <a:avLst/>
          </a:prstGeom>
          <a:noFill/>
        </p:spPr>
        <p:txBody>
          <a:bodyPr wrap="square" rtlCol="0">
            <a:spAutoFit/>
          </a:bodyPr>
          <a:lstStyle/>
          <a:p>
            <a:pPr lvl="0" algn="ctr">
              <a:defRPr/>
            </a:pPr>
            <a:r>
              <a:rPr lang="en-US" sz="2400">
                <a:solidFill>
                  <a:schemeClr val="bg1"/>
                </a:solidFill>
                <a:latin typeface="Roboto" panose="02000000000000000000" pitchFamily="2" charset="0"/>
                <a:ea typeface="Roboto" panose="02000000000000000000" pitchFamily="2" charset="0"/>
              </a:rPr>
              <a:t>Ngưng tụ</a:t>
            </a:r>
            <a:endParaRPr lang="en-US" altLang="zh-CN" sz="3200" dirty="0">
              <a:solidFill>
                <a:schemeClr val="bg1"/>
              </a:solidFill>
              <a:latin typeface="Roboto" panose="02000000000000000000" pitchFamily="2" charset="0"/>
              <a:ea typeface="Roboto" panose="02000000000000000000" pitchFamily="2" charset="0"/>
            </a:endParaRPr>
          </a:p>
        </p:txBody>
      </p:sp>
      <p:sp>
        <p:nvSpPr>
          <p:cNvPr id="15" name="TextBox 14">
            <a:extLst>
              <a:ext uri="{FF2B5EF4-FFF2-40B4-BE49-F238E27FC236}">
                <a16:creationId xmlns="" xmlns:a16="http://schemas.microsoft.com/office/drawing/2014/main" id="{E202D27E-6A30-AD2D-47BF-71FDDBF608D3}"/>
              </a:ext>
            </a:extLst>
          </p:cNvPr>
          <p:cNvSpPr txBox="1"/>
          <p:nvPr/>
        </p:nvSpPr>
        <p:spPr>
          <a:xfrm>
            <a:off x="400348" y="5249770"/>
            <a:ext cx="3301796" cy="461665"/>
          </a:xfrm>
          <a:prstGeom prst="rect">
            <a:avLst/>
          </a:prstGeom>
          <a:noFill/>
        </p:spPr>
        <p:txBody>
          <a:bodyPr wrap="square" rtlCol="0">
            <a:spAutoFit/>
          </a:bodyPr>
          <a:lstStyle/>
          <a:p>
            <a:pPr lvl="0" algn="ctr">
              <a:defRPr/>
            </a:pPr>
            <a:r>
              <a:rPr lang="vi-VN" sz="2400">
                <a:solidFill>
                  <a:srgbClr val="002060"/>
                </a:solidFill>
                <a:latin typeface="Roboto" panose="02000000000000000000" pitchFamily="2" charset="0"/>
                <a:ea typeface="Roboto" panose="02000000000000000000" pitchFamily="2" charset="0"/>
              </a:rPr>
              <a:t>Đổ nước nóng vào cốc</a:t>
            </a:r>
          </a:p>
        </p:txBody>
      </p:sp>
      <p:sp>
        <p:nvSpPr>
          <p:cNvPr id="16" name="TextBox 15">
            <a:extLst>
              <a:ext uri="{FF2B5EF4-FFF2-40B4-BE49-F238E27FC236}">
                <a16:creationId xmlns="" xmlns:a16="http://schemas.microsoft.com/office/drawing/2014/main" id="{E202D27E-6A30-AD2D-47BF-71FDDBF608D3}"/>
              </a:ext>
            </a:extLst>
          </p:cNvPr>
          <p:cNvSpPr txBox="1"/>
          <p:nvPr/>
        </p:nvSpPr>
        <p:spPr>
          <a:xfrm>
            <a:off x="4781829" y="5249770"/>
            <a:ext cx="2829735" cy="830997"/>
          </a:xfrm>
          <a:prstGeom prst="rect">
            <a:avLst/>
          </a:prstGeom>
          <a:noFill/>
        </p:spPr>
        <p:txBody>
          <a:bodyPr wrap="square" rtlCol="0">
            <a:spAutoFit/>
          </a:bodyPr>
          <a:lstStyle/>
          <a:p>
            <a:pPr lvl="0" algn="ctr">
              <a:defRPr/>
            </a:pPr>
            <a:r>
              <a:rPr lang="vi-VN" sz="2400">
                <a:solidFill>
                  <a:srgbClr val="002060"/>
                </a:solidFill>
                <a:latin typeface="Roboto" panose="02000000000000000000" pitchFamily="2" charset="0"/>
                <a:ea typeface="Roboto" panose="02000000000000000000" pitchFamily="2" charset="0"/>
              </a:rPr>
              <a:t>Úp chiếc đĩa lên cốc nước</a:t>
            </a:r>
            <a:endParaRPr lang="en-US" altLang="zh-CN" sz="3200" dirty="0">
              <a:solidFill>
                <a:srgbClr val="002060"/>
              </a:solidFill>
              <a:latin typeface="Roboto" panose="02000000000000000000" pitchFamily="2" charset="0"/>
              <a:ea typeface="Roboto" panose="02000000000000000000" pitchFamily="2" charset="0"/>
            </a:endParaRPr>
          </a:p>
        </p:txBody>
      </p:sp>
      <p:sp>
        <p:nvSpPr>
          <p:cNvPr id="17" name="TextBox 16">
            <a:extLst>
              <a:ext uri="{FF2B5EF4-FFF2-40B4-BE49-F238E27FC236}">
                <a16:creationId xmlns="" xmlns:a16="http://schemas.microsoft.com/office/drawing/2014/main" id="{E202D27E-6A30-AD2D-47BF-71FDDBF608D3}"/>
              </a:ext>
            </a:extLst>
          </p:cNvPr>
          <p:cNvSpPr txBox="1"/>
          <p:nvPr/>
        </p:nvSpPr>
        <p:spPr>
          <a:xfrm>
            <a:off x="8209722" y="5210321"/>
            <a:ext cx="3478695" cy="830997"/>
          </a:xfrm>
          <a:prstGeom prst="rect">
            <a:avLst/>
          </a:prstGeom>
          <a:noFill/>
        </p:spPr>
        <p:txBody>
          <a:bodyPr wrap="square" rtlCol="0">
            <a:spAutoFit/>
          </a:bodyPr>
          <a:lstStyle/>
          <a:p>
            <a:pPr lvl="0" algn="ctr">
              <a:defRPr/>
            </a:pPr>
            <a:r>
              <a:rPr lang="vi-VN" altLang="zh-CN" sz="2400">
                <a:solidFill>
                  <a:srgbClr val="002060"/>
                </a:solidFill>
                <a:latin typeface="Roboto" panose="02000000000000000000" pitchFamily="2" charset="0"/>
                <a:ea typeface="Roboto" panose="02000000000000000000" pitchFamily="2" charset="0"/>
              </a:rPr>
              <a:t>Sau vài phút nhấc chiếc đĩa ra khỏi cốc nước</a:t>
            </a:r>
            <a:endParaRPr lang="en-US" altLang="zh-CN" sz="3200" dirty="0">
              <a:solidFill>
                <a:srgbClr val="002060"/>
              </a:solidFill>
              <a:latin typeface="Roboto" panose="02000000000000000000" pitchFamily="2" charset="0"/>
              <a:ea typeface="Roboto" panose="02000000000000000000" pitchFamily="2" charset="0"/>
            </a:endParaRPr>
          </a:p>
        </p:txBody>
      </p:sp>
      <p:sp>
        <p:nvSpPr>
          <p:cNvPr id="18" name="Oval 17"/>
          <p:cNvSpPr/>
          <p:nvPr/>
        </p:nvSpPr>
        <p:spPr>
          <a:xfrm>
            <a:off x="2933380" y="4496708"/>
            <a:ext cx="486547" cy="486547"/>
          </a:xfrm>
          <a:prstGeom prst="ellipse">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Roboto Black" panose="02000000000000000000" pitchFamily="2" charset="0"/>
                <a:ea typeface="Roboto Black" panose="02000000000000000000" pitchFamily="2" charset="0"/>
              </a:rPr>
              <a:t>1</a:t>
            </a:r>
          </a:p>
        </p:txBody>
      </p:sp>
      <p:sp>
        <p:nvSpPr>
          <p:cNvPr id="19" name="Oval 18"/>
          <p:cNvSpPr/>
          <p:nvPr/>
        </p:nvSpPr>
        <p:spPr>
          <a:xfrm>
            <a:off x="6904583" y="4434089"/>
            <a:ext cx="486547" cy="486547"/>
          </a:xfrm>
          <a:prstGeom prst="ellipse">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Roboto Black" panose="02000000000000000000" pitchFamily="2" charset="0"/>
                <a:ea typeface="Roboto Black" panose="02000000000000000000" pitchFamily="2" charset="0"/>
              </a:rPr>
              <a:t>2</a:t>
            </a:r>
          </a:p>
        </p:txBody>
      </p:sp>
      <p:sp>
        <p:nvSpPr>
          <p:cNvPr id="20" name="Oval 19"/>
          <p:cNvSpPr/>
          <p:nvPr/>
        </p:nvSpPr>
        <p:spPr>
          <a:xfrm>
            <a:off x="10797323" y="4339193"/>
            <a:ext cx="486547" cy="486547"/>
          </a:xfrm>
          <a:prstGeom prst="ellipse">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Roboto Black" panose="02000000000000000000" pitchFamily="2" charset="0"/>
                <a:ea typeface="Roboto Black" panose="02000000000000000000" pitchFamily="2" charset="0"/>
              </a:rPr>
              <a:t>3</a:t>
            </a:r>
          </a:p>
        </p:txBody>
      </p:sp>
      <p:sp>
        <p:nvSpPr>
          <p:cNvPr id="21" name="TextBox 20">
            <a:extLst>
              <a:ext uri="{FF2B5EF4-FFF2-40B4-BE49-F238E27FC236}">
                <a16:creationId xmlns="" xmlns:a16="http://schemas.microsoft.com/office/drawing/2014/main" id="{590B054E-B6AE-14CB-111F-0FBA1645B82B}"/>
              </a:ext>
            </a:extLst>
          </p:cNvPr>
          <p:cNvSpPr txBox="1"/>
          <p:nvPr/>
        </p:nvSpPr>
        <p:spPr>
          <a:xfrm>
            <a:off x="2441005" y="331303"/>
            <a:ext cx="8163440"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TÌM HIỂU VỀ SỰ CHUYỂN THỂ CỦA NƯỚC</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46943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par>
                                <p:cTn id="23" presetID="14" presetClass="entr" presetSubtype="1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par>
                                <p:cTn id="43" presetID="14" presetClass="entr" presetSubtype="1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randombar(horizontal)">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randombar(horizontal)">
                                      <p:cBhvr>
                                        <p:cTn id="53" dur="500"/>
                                        <p:tgtEl>
                                          <p:spTgt spid="20"/>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
                                          </p:val>
                                        </p:tav>
                                        <p:tav tm="100000">
                                          <p:val>
                                            <p:strVal val="#ppt_x"/>
                                          </p:val>
                                        </p:tav>
                                      </p:tavLst>
                                    </p:anim>
                                    <p:anim calcmode="lin" valueType="num">
                                      <p:cBhvr>
                                        <p:cTn id="6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4" grpId="0"/>
      <p:bldP spid="15" grpId="0"/>
      <p:bldP spid="16" grpId="0"/>
      <p:bldP spid="17" grpId="0"/>
      <p:bldP spid="18" grpId="0" animBg="1"/>
      <p:bldP spid="19" grpId="0" animBg="1"/>
      <p:bldP spid="20"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E202D27E-6A30-AD2D-47BF-71FDDBF608D3}"/>
              </a:ext>
            </a:extLst>
          </p:cNvPr>
          <p:cNvSpPr txBox="1"/>
          <p:nvPr/>
        </p:nvSpPr>
        <p:spPr>
          <a:xfrm>
            <a:off x="2294234" y="1278004"/>
            <a:ext cx="7975969" cy="461665"/>
          </a:xfrm>
          <a:prstGeom prst="rect">
            <a:avLst/>
          </a:prstGeom>
          <a:noFill/>
        </p:spPr>
        <p:txBody>
          <a:bodyPr wrap="square" rtlCol="0">
            <a:spAutoFit/>
          </a:bodyPr>
          <a:lstStyle/>
          <a:p>
            <a:pPr lvl="0" algn="ctr">
              <a:defRPr/>
            </a:pPr>
            <a:r>
              <a:rPr lang="vi-VN" sz="2400">
                <a:solidFill>
                  <a:srgbClr val="002060"/>
                </a:solidFill>
                <a:latin typeface="Roboto" panose="02000000000000000000" pitchFamily="2" charset="0"/>
                <a:ea typeface="Roboto" panose="02000000000000000000" pitchFamily="2" charset="0"/>
              </a:rPr>
              <a:t>Trình bày sự chuyển thể của nước trong thí nghiệm</a:t>
            </a:r>
            <a:endParaRPr lang="en-US" altLang="zh-CN" sz="3200" dirty="0">
              <a:solidFill>
                <a:srgbClr val="002060"/>
              </a:solidFill>
              <a:latin typeface="Roboto" panose="02000000000000000000" pitchFamily="2" charset="0"/>
              <a:ea typeface="Roboto" panose="02000000000000000000" pitchFamily="2" charset="0"/>
            </a:endParaRPr>
          </a:p>
        </p:txBody>
      </p:sp>
      <p:pic>
        <p:nvPicPr>
          <p:cNvPr id="6" name="Picture 5">
            <a:extLst>
              <a:ext uri="{FF2B5EF4-FFF2-40B4-BE49-F238E27FC236}">
                <a16:creationId xmlns="" xmlns:a16="http://schemas.microsoft.com/office/drawing/2014/main" id="{3977851C-5B4D-4AD5-C307-2B5E4CE70B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3671" y="1739669"/>
            <a:ext cx="1828471" cy="1777897"/>
          </a:xfrm>
          <a:prstGeom prst="roundRect">
            <a:avLst/>
          </a:prstGeom>
          <a:effectLst>
            <a:outerShdw blurRad="63500" sx="102000" sy="102000" algn="ctr" rotWithShape="0">
              <a:prstClr val="black">
                <a:alpha val="40000"/>
              </a:prstClr>
            </a:outerShdw>
          </a:effectLst>
        </p:spPr>
      </p:pic>
      <p:pic>
        <p:nvPicPr>
          <p:cNvPr id="10" name="Picture 9">
            <a:extLst>
              <a:ext uri="{FF2B5EF4-FFF2-40B4-BE49-F238E27FC236}">
                <a16:creationId xmlns="" xmlns:a16="http://schemas.microsoft.com/office/drawing/2014/main" id="{B80DD754-24C5-79FF-FA33-ECF2B66ADC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96271" y="2477924"/>
            <a:ext cx="1868804" cy="1840304"/>
          </a:xfrm>
          <a:prstGeom prst="roundRect">
            <a:avLst/>
          </a:prstGeom>
          <a:effectLst>
            <a:outerShdw blurRad="63500" sx="102000" sy="102000" algn="ctr" rotWithShape="0">
              <a:prstClr val="black">
                <a:alpha val="40000"/>
              </a:prstClr>
            </a:outerShdw>
          </a:effectLst>
        </p:spPr>
      </p:pic>
      <p:pic>
        <p:nvPicPr>
          <p:cNvPr id="9" name="Picture 8">
            <a:extLst>
              <a:ext uri="{FF2B5EF4-FFF2-40B4-BE49-F238E27FC236}">
                <a16:creationId xmlns="" xmlns:a16="http://schemas.microsoft.com/office/drawing/2014/main" id="{B80DD754-24C5-79FF-FA33-ECF2B66ADC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96271" y="4443499"/>
            <a:ext cx="1937958" cy="1882199"/>
          </a:xfrm>
          <a:prstGeom prst="roundRect">
            <a:avLst/>
          </a:prstGeom>
          <a:effectLst>
            <a:outerShdw blurRad="63500" sx="102000" sy="102000" algn="ctr" rotWithShape="0">
              <a:prstClr val="black">
                <a:alpha val="40000"/>
              </a:prstClr>
            </a:outerShdw>
          </a:effectLst>
        </p:spPr>
      </p:pic>
      <p:sp>
        <p:nvSpPr>
          <p:cNvPr id="17" name="TextBox 16">
            <a:extLst>
              <a:ext uri="{FF2B5EF4-FFF2-40B4-BE49-F238E27FC236}">
                <a16:creationId xmlns="" xmlns:a16="http://schemas.microsoft.com/office/drawing/2014/main" id="{E202D27E-6A30-AD2D-47BF-71FDDBF608D3}"/>
              </a:ext>
            </a:extLst>
          </p:cNvPr>
          <p:cNvSpPr txBox="1"/>
          <p:nvPr/>
        </p:nvSpPr>
        <p:spPr>
          <a:xfrm>
            <a:off x="2983630" y="4356141"/>
            <a:ext cx="5315962" cy="461665"/>
          </a:xfrm>
          <a:prstGeom prst="rect">
            <a:avLst/>
          </a:prstGeom>
          <a:noFill/>
        </p:spPr>
        <p:txBody>
          <a:bodyPr wrap="square" rtlCol="0">
            <a:spAutoFit/>
          </a:bodyPr>
          <a:lstStyle/>
          <a:p>
            <a:pPr lvl="0" algn="ctr">
              <a:defRPr/>
            </a:pPr>
            <a:r>
              <a:rPr lang="en-US" altLang="zh-CN" sz="2400">
                <a:solidFill>
                  <a:srgbClr val="002060"/>
                </a:solidFill>
                <a:latin typeface="Roboto" panose="02000000000000000000" pitchFamily="2" charset="0"/>
                <a:ea typeface="Roboto" panose="02000000000000000000" pitchFamily="2" charset="0"/>
              </a:rPr>
              <a:t>Nước chuyển từ thể khí sang thể lỏng</a:t>
            </a:r>
            <a:endParaRPr lang="en-US" altLang="zh-CN" sz="3200" dirty="0">
              <a:solidFill>
                <a:srgbClr val="002060"/>
              </a:solidFill>
              <a:latin typeface="Roboto" panose="02000000000000000000" pitchFamily="2" charset="0"/>
              <a:ea typeface="Roboto" panose="02000000000000000000" pitchFamily="2" charset="0"/>
            </a:endParaRPr>
          </a:p>
        </p:txBody>
      </p:sp>
      <p:sp>
        <p:nvSpPr>
          <p:cNvPr id="18" name="Oval 17"/>
          <p:cNvSpPr/>
          <p:nvPr/>
        </p:nvSpPr>
        <p:spPr>
          <a:xfrm>
            <a:off x="2139931" y="2911529"/>
            <a:ext cx="486547" cy="486547"/>
          </a:xfrm>
          <a:prstGeom prst="ellipse">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Roboto Black" panose="02000000000000000000" pitchFamily="2" charset="0"/>
                <a:ea typeface="Roboto Black" panose="02000000000000000000" pitchFamily="2" charset="0"/>
              </a:rPr>
              <a:t>1</a:t>
            </a:r>
          </a:p>
        </p:txBody>
      </p:sp>
      <p:sp>
        <p:nvSpPr>
          <p:cNvPr id="19" name="Oval 18"/>
          <p:cNvSpPr/>
          <p:nvPr/>
        </p:nvSpPr>
        <p:spPr>
          <a:xfrm>
            <a:off x="9890741" y="3739482"/>
            <a:ext cx="486547" cy="486547"/>
          </a:xfrm>
          <a:prstGeom prst="ellipse">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Roboto Black" panose="02000000000000000000" pitchFamily="2" charset="0"/>
                <a:ea typeface="Roboto Black" panose="02000000000000000000" pitchFamily="2" charset="0"/>
              </a:rPr>
              <a:t>2</a:t>
            </a:r>
          </a:p>
        </p:txBody>
      </p:sp>
      <p:sp>
        <p:nvSpPr>
          <p:cNvPr id="20" name="Oval 19"/>
          <p:cNvSpPr/>
          <p:nvPr/>
        </p:nvSpPr>
        <p:spPr>
          <a:xfrm>
            <a:off x="9954692" y="5666925"/>
            <a:ext cx="486547" cy="486547"/>
          </a:xfrm>
          <a:prstGeom prst="ellipse">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Roboto Black" panose="02000000000000000000" pitchFamily="2" charset="0"/>
                <a:ea typeface="Roboto Black" panose="02000000000000000000" pitchFamily="2" charset="0"/>
              </a:rPr>
              <a:t>3</a:t>
            </a:r>
          </a:p>
        </p:txBody>
      </p:sp>
      <p:sp>
        <p:nvSpPr>
          <p:cNvPr id="21" name="TextBox 20">
            <a:extLst>
              <a:ext uri="{FF2B5EF4-FFF2-40B4-BE49-F238E27FC236}">
                <a16:creationId xmlns="" xmlns:a16="http://schemas.microsoft.com/office/drawing/2014/main" id="{E202D27E-6A30-AD2D-47BF-71FDDBF608D3}"/>
              </a:ext>
            </a:extLst>
          </p:cNvPr>
          <p:cNvSpPr txBox="1"/>
          <p:nvPr/>
        </p:nvSpPr>
        <p:spPr>
          <a:xfrm>
            <a:off x="2794203" y="2127066"/>
            <a:ext cx="5415519"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Nước từ thể lỏng chuyển sang thể khí</a:t>
            </a:r>
            <a:endParaRPr lang="vi-VN" sz="2400">
              <a:solidFill>
                <a:srgbClr val="002060"/>
              </a:solidFill>
              <a:latin typeface="Roboto" panose="02000000000000000000" pitchFamily="2" charset="0"/>
              <a:ea typeface="Roboto" panose="02000000000000000000" pitchFamily="2" charset="0"/>
            </a:endParaRPr>
          </a:p>
        </p:txBody>
      </p:sp>
      <p:sp>
        <p:nvSpPr>
          <p:cNvPr id="12" name="TextBox 11">
            <a:extLst>
              <a:ext uri="{FF2B5EF4-FFF2-40B4-BE49-F238E27FC236}">
                <a16:creationId xmlns="" xmlns:a16="http://schemas.microsoft.com/office/drawing/2014/main" id="{590B054E-B6AE-14CB-111F-0FBA1645B82B}"/>
              </a:ext>
            </a:extLst>
          </p:cNvPr>
          <p:cNvSpPr txBox="1"/>
          <p:nvPr/>
        </p:nvSpPr>
        <p:spPr>
          <a:xfrm>
            <a:off x="2441005" y="420754"/>
            <a:ext cx="8163440"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TÌM HIỂU VỀ SỰ CHUYỂN THỂ CỦA NƯỚC</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127142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randombar(horizontal)">
                                      <p:cBhvr>
                                        <p:cTn id="35" dur="500"/>
                                        <p:tgtEl>
                                          <p:spTgt spid="19"/>
                                        </p:tgtEl>
                                      </p:cBhvr>
                                    </p:animEffect>
                                  </p:childTnLst>
                                </p:cTn>
                              </p:par>
                              <p:par>
                                <p:cTn id="36" presetID="10" presetClass="entr" presetSubtype="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randombar(horizontal)">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anim calcmode="lin" valueType="num">
                                      <p:cBhvr>
                                        <p:cTn id="47" dur="1000" fill="hold"/>
                                        <p:tgtEl>
                                          <p:spTgt spid="17"/>
                                        </p:tgtEl>
                                        <p:attrNameLst>
                                          <p:attrName>ppt_x</p:attrName>
                                        </p:attrNameLst>
                                      </p:cBhvr>
                                      <p:tavLst>
                                        <p:tav tm="0">
                                          <p:val>
                                            <p:strVal val="#ppt_x"/>
                                          </p:val>
                                        </p:tav>
                                        <p:tav tm="100000">
                                          <p:val>
                                            <p:strVal val="#ppt_x"/>
                                          </p:val>
                                        </p:tav>
                                      </p:tavLst>
                                    </p:anim>
                                    <p:anim calcmode="lin" valueType="num">
                                      <p:cBhvr>
                                        <p:cTn id="4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18" grpId="0" animBg="1"/>
      <p:bldP spid="19" grpId="0" animBg="1"/>
      <p:bldP spid="20" grpId="0" animBg="1"/>
      <p:bldP spid="21" grpId="0"/>
      <p:bldP spid="1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3338</TotalTime>
  <Words>555</Words>
  <Application>Microsoft Office PowerPoint</Application>
  <PresentationFormat>Custom</PresentationFormat>
  <Paragraphs>68</Paragraphs>
  <Slides>7</Slides>
  <Notes>6</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Arial</vt:lpstr>
      <vt:lpstr>Calibri Light</vt:lpstr>
      <vt:lpstr>Roboto</vt:lpstr>
      <vt:lpstr>Times New Roman</vt:lpstr>
      <vt:lpstr>Calibri</vt:lpstr>
      <vt:lpstr>Roboto Black</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saocodon</cp:lastModifiedBy>
  <cp:revision>154</cp:revision>
  <dcterms:created xsi:type="dcterms:W3CDTF">2023-04-01T23:44:56Z</dcterms:created>
  <dcterms:modified xsi:type="dcterms:W3CDTF">2026-04-09T08:35:08Z</dcterms:modified>
</cp:coreProperties>
</file>