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Noto Serif Bold" panose="02020800060500020200" pitchFamily="18" charset="0"/>
      <p:regular r:id="rId10"/>
      <p:bold r:id="rId11"/>
    </p:embeddedFont>
    <p:embeddedFont>
      <p:font typeface="Noto Serif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0593"/>
            <a:ext cx="18466825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>
              <a:defRPr/>
            </a:pPr>
            <a:r>
              <a:rPr lang="en-US" sz="32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UỶ BAN NHÂN DÂN PHƯỜNG BỒ ĐỀ</a:t>
            </a:r>
          </a:p>
          <a:p>
            <a:pPr algn="ctr">
              <a:defRPr/>
            </a:pPr>
            <a:r>
              <a:rPr lang="en-US" sz="32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TRƯỜNG MẦM NON NGỌC THUỴ</a:t>
            </a:r>
          </a:p>
          <a:p>
            <a:pPr algn="ctr">
              <a:defRPr/>
            </a:pPr>
            <a:endParaRPr lang="en-US" sz="32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defRPr/>
            </a:pPr>
            <a:endParaRPr lang="en-US" sz="32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spcBef>
                <a:spcPct val="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Lĩnh vực phát triển ngôn ngữ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Lứa tuổi: 4 - 5 tuổi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Thời gian: 25– 30 phút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CHU THỊ CHÂM</a:t>
            </a:r>
          </a:p>
          <a:p>
            <a:pPr algn="ctr">
              <a:defRPr/>
            </a:pPr>
            <a:r>
              <a:rPr lang="en-US" sz="3200" b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/>
                <a:ea typeface="Times New Roman" panose="02020603050405020304"/>
              </a:rPr>
              <a:t>         </a:t>
            </a:r>
          </a:p>
          <a:p>
            <a:pPr algn="ctr">
              <a:defRPr/>
            </a:pPr>
            <a:endParaRPr lang="en-US" sz="32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defRPr/>
            </a:pPr>
            <a:endParaRPr lang="en-US" sz="3200" b="1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ctr">
              <a:defRPr/>
            </a:pP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148440" y="4773991"/>
            <a:ext cx="5066696" cy="5438314"/>
          </a:xfrm>
          <a:custGeom>
            <a:avLst/>
            <a:gdLst/>
            <a:ahLst/>
            <a:cxnLst/>
            <a:rect l="l" t="t" r="r" b="b"/>
            <a:pathLst>
              <a:path w="5066696" h="5438314">
                <a:moveTo>
                  <a:pt x="0" y="0"/>
                </a:moveTo>
                <a:lnTo>
                  <a:pt x="5066696" y="0"/>
                </a:lnTo>
                <a:lnTo>
                  <a:pt x="5066696" y="5438314"/>
                </a:lnTo>
                <a:lnTo>
                  <a:pt x="0" y="54383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762001" y="2324100"/>
            <a:ext cx="7696199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30"/>
              </a:lnSpc>
            </a:pPr>
            <a:endParaRPr lang="en-US" sz="11466">
              <a:solidFill>
                <a:srgbClr val="8B3333">
                  <a:alpha val="69804"/>
                </a:srgbClr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  <a:p>
            <a:pPr algn="ctr">
              <a:lnSpc>
                <a:spcPts val="13530"/>
              </a:lnSpc>
            </a:pPr>
            <a:r>
              <a:rPr lang="en-US" sz="11466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Thơ</a:t>
            </a:r>
          </a:p>
          <a:p>
            <a:pPr algn="ctr">
              <a:lnSpc>
                <a:spcPts val="13530"/>
              </a:lnSpc>
            </a:pPr>
            <a:r>
              <a:rPr lang="en-US" sz="11466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Yêu mẹ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55658" y="3856331"/>
            <a:ext cx="4938802" cy="50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sz="3344">
                <a:solidFill>
                  <a:srgbClr val="8B3333">
                    <a:alpha val="69804"/>
                  </a:srgbClr>
                </a:solidFill>
                <a:latin typeface="Noto Serif Bold Italics"/>
                <a:ea typeface="Noto Serif Bold Italics"/>
                <a:cs typeface="Noto Serif Bold Italics"/>
                <a:sym typeface="Noto Serif Bold Italics"/>
              </a:rPr>
              <a:t>Tác giả:  Nguyễn Bao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6328447-84C6-9AD5-A175-553A9DD844E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r>
              <a:rPr lang="vi-VN" sz="4800" b="1">
                <a:latin typeface="+mj-lt"/>
              </a:rPr>
              <a:t>1. Kiến thức:</a:t>
            </a:r>
            <a:endParaRPr lang="vi-VN" sz="4800">
              <a:latin typeface="+mj-lt"/>
            </a:endParaRPr>
          </a:p>
          <a:p>
            <a:r>
              <a:rPr lang="vi-VN" sz="4800">
                <a:latin typeface="+mj-lt"/>
              </a:rPr>
              <a:t>-</a:t>
            </a:r>
            <a:r>
              <a:rPr lang="vi-VN" sz="4800" b="1">
                <a:latin typeface="+mj-lt"/>
              </a:rPr>
              <a:t> </a:t>
            </a:r>
            <a:r>
              <a:rPr lang="vi-VN" sz="4800">
                <a:latin typeface="+mj-lt"/>
              </a:rPr>
              <a:t>Trẻ biết tên bài thơ “Yêu mẹ”.</a:t>
            </a:r>
            <a:endParaRPr lang="en-US" sz="4800">
              <a:latin typeface="+mj-lt"/>
            </a:endParaRPr>
          </a:p>
          <a:p>
            <a:pPr marL="685800" indent="-685800">
              <a:buFontTx/>
              <a:buChar char="-"/>
            </a:pPr>
            <a:r>
              <a:rPr lang="vi-VN" sz="4800">
                <a:latin typeface="+mj-lt"/>
              </a:rPr>
              <a:t>Trẻ hiểu nội dung bài thơ.</a:t>
            </a:r>
            <a:endParaRPr lang="en-US" sz="4800">
              <a:latin typeface="+mj-lt"/>
            </a:endParaRPr>
          </a:p>
          <a:p>
            <a:r>
              <a:rPr lang="en-US" sz="4800">
                <a:latin typeface="+mj-lt"/>
              </a:rPr>
              <a:t>- </a:t>
            </a:r>
            <a:r>
              <a:rPr lang="vi-VN" sz="4800">
                <a:latin typeface="+mj-lt"/>
              </a:rPr>
              <a:t> Trẻ đọc thuộc bài thơ “Yêu mẹ” với sự giúp đỡ của cô.</a:t>
            </a:r>
          </a:p>
          <a:p>
            <a:r>
              <a:rPr lang="vi-VN" sz="4800" b="1">
                <a:latin typeface="+mj-lt"/>
              </a:rPr>
              <a:t>2. Kỹ năng:</a:t>
            </a:r>
            <a:endParaRPr lang="vi-VN" sz="4800">
              <a:latin typeface="+mj-lt"/>
            </a:endParaRPr>
          </a:p>
          <a:p>
            <a:pPr marL="685800" indent="-685800">
              <a:buFontTx/>
              <a:buChar char="-"/>
            </a:pPr>
            <a:r>
              <a:rPr lang="vi-VN" sz="4800">
                <a:latin typeface="+mj-lt"/>
              </a:rPr>
              <a:t>Rèn kỹ năng đọc thơ diễn cảm.</a:t>
            </a:r>
            <a:endParaRPr lang="en-US" sz="4800">
              <a:latin typeface="+mj-lt"/>
            </a:endParaRPr>
          </a:p>
          <a:p>
            <a:r>
              <a:rPr lang="en-US" sz="4800">
                <a:latin typeface="+mj-lt"/>
              </a:rPr>
              <a:t>-  </a:t>
            </a:r>
            <a:r>
              <a:rPr lang="vi-VN" sz="4800">
                <a:latin typeface="+mj-lt"/>
              </a:rPr>
              <a:t> Phát triển khả năng ngôn ngữ của trẻ, rèn kỹ năng nói đựơc câu đơn.</a:t>
            </a:r>
          </a:p>
          <a:p>
            <a:r>
              <a:rPr lang="vi-VN" sz="4800" b="1">
                <a:latin typeface="+mj-lt"/>
              </a:rPr>
              <a:t>3. Thái độ:</a:t>
            </a:r>
            <a:endParaRPr lang="vi-VN" sz="4800">
              <a:latin typeface="+mj-lt"/>
            </a:endParaRPr>
          </a:p>
          <a:p>
            <a:r>
              <a:rPr lang="vi-VN" sz="4800">
                <a:latin typeface="+mj-lt"/>
              </a:rPr>
              <a:t>- Trẻ hứng thú tham gia vào hoạt động.</a:t>
            </a:r>
          </a:p>
          <a:p>
            <a:r>
              <a:rPr lang="vi-VN" sz="4800">
                <a:latin typeface="+mj-lt"/>
              </a:rPr>
              <a:t>- Giáo dục trẻ biết yêu thương, biết nghe lời, kính trọng ông bà, bố mẹ, cô giáo và người lớn</a:t>
            </a:r>
          </a:p>
        </p:txBody>
      </p:sp>
    </p:spTree>
    <p:extLst>
      <p:ext uri="{BB962C8B-B14F-4D97-AF65-F5344CB8AC3E}">
        <p14:creationId xmlns:p14="http://schemas.microsoft.com/office/powerpoint/2010/main" val="298431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552182" y="516250"/>
            <a:ext cx="15707118" cy="9100861"/>
            <a:chOff x="0" y="0"/>
            <a:chExt cx="1402806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806" cy="812800"/>
            </a:xfrm>
            <a:custGeom>
              <a:avLst/>
              <a:gdLst/>
              <a:ahLst/>
              <a:cxnLst/>
              <a:rect l="l" t="t" r="r" b="b"/>
              <a:pathLst>
                <a:path w="1402806" h="812800">
                  <a:moveTo>
                    <a:pt x="11337" y="0"/>
                  </a:moveTo>
                  <a:lnTo>
                    <a:pt x="1391470" y="0"/>
                  </a:lnTo>
                  <a:cubicBezTo>
                    <a:pt x="1394477" y="0"/>
                    <a:pt x="1397360" y="1194"/>
                    <a:pt x="1399486" y="3320"/>
                  </a:cubicBezTo>
                  <a:cubicBezTo>
                    <a:pt x="1401612" y="5446"/>
                    <a:pt x="1402806" y="8330"/>
                    <a:pt x="1402806" y="11337"/>
                  </a:cubicBezTo>
                  <a:lnTo>
                    <a:pt x="1402806" y="801463"/>
                  </a:lnTo>
                  <a:cubicBezTo>
                    <a:pt x="1402806" y="804470"/>
                    <a:pt x="1401612" y="807354"/>
                    <a:pt x="1399486" y="809480"/>
                  </a:cubicBezTo>
                  <a:cubicBezTo>
                    <a:pt x="1397360" y="811606"/>
                    <a:pt x="1394477" y="812800"/>
                    <a:pt x="1391470" y="812800"/>
                  </a:cubicBezTo>
                  <a:lnTo>
                    <a:pt x="11337" y="812800"/>
                  </a:lnTo>
                  <a:cubicBezTo>
                    <a:pt x="8330" y="812800"/>
                    <a:pt x="5446" y="811606"/>
                    <a:pt x="3320" y="809480"/>
                  </a:cubicBezTo>
                  <a:cubicBezTo>
                    <a:pt x="1194" y="807354"/>
                    <a:pt x="0" y="804470"/>
                    <a:pt x="0" y="801463"/>
                  </a:cubicBezTo>
                  <a:lnTo>
                    <a:pt x="0" y="11337"/>
                  </a:lnTo>
                  <a:cubicBezTo>
                    <a:pt x="0" y="8330"/>
                    <a:pt x="1194" y="5446"/>
                    <a:pt x="3320" y="3320"/>
                  </a:cubicBezTo>
                  <a:cubicBezTo>
                    <a:pt x="5446" y="1194"/>
                    <a:pt x="8330" y="0"/>
                    <a:pt x="11337" y="0"/>
                  </a:cubicBezTo>
                  <a:close/>
                </a:path>
              </a:pathLst>
            </a:custGeom>
            <a:blipFill>
              <a:blip r:embed="rId9"/>
              <a:stretch>
                <a:fillRect t="-8684" b="-22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010073" y="5360661"/>
            <a:ext cx="7029450" cy="8229600"/>
          </a:xfrm>
          <a:custGeom>
            <a:avLst/>
            <a:gdLst/>
            <a:ahLst/>
            <a:cxnLst/>
            <a:rect l="l" t="t" r="r" b="b"/>
            <a:pathLst>
              <a:path w="7029450" h="8229600">
                <a:moveTo>
                  <a:pt x="0" y="0"/>
                </a:moveTo>
                <a:lnTo>
                  <a:pt x="7029450" y="0"/>
                </a:lnTo>
                <a:lnTo>
                  <a:pt x="70294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766412" y="681266"/>
            <a:ext cx="10755176" cy="1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7220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5880" y="3084514"/>
            <a:ext cx="17117835" cy="1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7220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Bài thơ có tên là gì? Do ai sáng tác?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09103" y="3066018"/>
            <a:ext cx="9687778" cy="5451183"/>
          </a:xfrm>
          <a:custGeom>
            <a:avLst/>
            <a:gdLst/>
            <a:ahLst/>
            <a:cxnLst/>
            <a:rect l="l" t="t" r="r" b="b"/>
            <a:pathLst>
              <a:path w="9687778" h="5451183">
                <a:moveTo>
                  <a:pt x="0" y="0"/>
                </a:moveTo>
                <a:lnTo>
                  <a:pt x="9687778" y="0"/>
                </a:lnTo>
                <a:lnTo>
                  <a:pt x="9687778" y="5451183"/>
                </a:lnTo>
                <a:lnTo>
                  <a:pt x="0" y="54511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740746" y="133196"/>
            <a:ext cx="10755176" cy="1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7220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0863" y="1583351"/>
            <a:ext cx="16054941" cy="1149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7"/>
              </a:lnSpc>
            </a:pPr>
            <a:r>
              <a:rPr lang="en-US" sz="6253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Mẹ đã làm công việc gì từ sáng sớm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89676" y="8726751"/>
            <a:ext cx="5154324" cy="144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Mẹ đi làm</a:t>
            </a:r>
          </a:p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Từ sáng sớm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91650" y="8726751"/>
            <a:ext cx="5154324" cy="1445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Dậy thổi cơm</a:t>
            </a:r>
          </a:p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Mua thịt cá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183250" y="2732643"/>
            <a:ext cx="8313028" cy="5711476"/>
          </a:xfrm>
          <a:custGeom>
            <a:avLst/>
            <a:gdLst/>
            <a:ahLst/>
            <a:cxnLst/>
            <a:rect l="l" t="t" r="r" b="b"/>
            <a:pathLst>
              <a:path w="8313028" h="5711476">
                <a:moveTo>
                  <a:pt x="0" y="0"/>
                </a:moveTo>
                <a:lnTo>
                  <a:pt x="8313027" y="0"/>
                </a:lnTo>
                <a:lnTo>
                  <a:pt x="8313027" y="5711476"/>
                </a:lnTo>
                <a:lnTo>
                  <a:pt x="0" y="57114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128" t="-79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740746" y="133196"/>
            <a:ext cx="10755176" cy="1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7220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Đàm thoại - Trích dẫn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0863" y="1415868"/>
            <a:ext cx="16054941" cy="1149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7"/>
              </a:lnSpc>
            </a:pPr>
            <a:r>
              <a:rPr lang="en-US" sz="6253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+ Em bé đã làm gì với mẹ của mình?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89676" y="8726751"/>
            <a:ext cx="5154324" cy="144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Em kề má</a:t>
            </a:r>
          </a:p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Được mẹ yêu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806253" y="8730553"/>
            <a:ext cx="5154324" cy="1449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Ơi mẹ ơi</a:t>
            </a:r>
          </a:p>
          <a:p>
            <a:pPr algn="ctr">
              <a:lnSpc>
                <a:spcPts val="5852"/>
              </a:lnSpc>
            </a:pPr>
            <a:r>
              <a:rPr lang="en-US" sz="3825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Con yêu mẹ lắm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135509" y="133196"/>
            <a:ext cx="10755176" cy="131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7220">
                <a:solidFill>
                  <a:srgbClr val="8B3333">
                    <a:alpha val="69804"/>
                  </a:srgbClr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Trẻ đọc thơ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081013" y="2117318"/>
            <a:ext cx="11201551" cy="6490290"/>
            <a:chOff x="0" y="0"/>
            <a:chExt cx="1402806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2806" cy="812800"/>
            </a:xfrm>
            <a:custGeom>
              <a:avLst/>
              <a:gdLst/>
              <a:ahLst/>
              <a:cxnLst/>
              <a:rect l="l" t="t" r="r" b="b"/>
              <a:pathLst>
                <a:path w="1402806" h="812800">
                  <a:moveTo>
                    <a:pt x="15896" y="0"/>
                  </a:moveTo>
                  <a:lnTo>
                    <a:pt x="1386910" y="0"/>
                  </a:lnTo>
                  <a:cubicBezTo>
                    <a:pt x="1391126" y="0"/>
                    <a:pt x="1395169" y="1675"/>
                    <a:pt x="1398151" y="4656"/>
                  </a:cubicBezTo>
                  <a:cubicBezTo>
                    <a:pt x="1401132" y="7637"/>
                    <a:pt x="1402806" y="11680"/>
                    <a:pt x="1402806" y="15896"/>
                  </a:cubicBezTo>
                  <a:lnTo>
                    <a:pt x="1402806" y="796904"/>
                  </a:lnTo>
                  <a:cubicBezTo>
                    <a:pt x="1402806" y="805683"/>
                    <a:pt x="1395689" y="812800"/>
                    <a:pt x="1386910" y="812800"/>
                  </a:cubicBezTo>
                  <a:lnTo>
                    <a:pt x="15896" y="812800"/>
                  </a:lnTo>
                  <a:cubicBezTo>
                    <a:pt x="7117" y="812800"/>
                    <a:pt x="0" y="805683"/>
                    <a:pt x="0" y="796904"/>
                  </a:cubicBezTo>
                  <a:lnTo>
                    <a:pt x="0" y="15896"/>
                  </a:lnTo>
                  <a:cubicBezTo>
                    <a:pt x="0" y="7117"/>
                    <a:pt x="7117" y="0"/>
                    <a:pt x="15896" y="0"/>
                  </a:cubicBezTo>
                  <a:close/>
                </a:path>
              </a:pathLst>
            </a:custGeom>
            <a:blipFill>
              <a:blip r:embed="rId9"/>
              <a:stretch>
                <a:fillRect t="-8684" b="-22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algn="ctr">
              <a:lnSpc>
                <a:spcPts val="13530"/>
              </a:lnSpc>
            </a:pPr>
            <a:r>
              <a:rPr lang="en-US" sz="6000" b="1">
                <a:solidFill>
                  <a:srgbClr val="8B3333">
                    <a:alpha val="69804"/>
                  </a:srgbClr>
                </a:solidFill>
                <a:latin typeface="Times New Roman" panose="02020603050405020304" pitchFamily="18" charset="0"/>
                <a:ea typeface="Noto Serif Bold"/>
                <a:cs typeface="Times New Roman" panose="02020603050405020304" pitchFamily="18" charset="0"/>
                <a:sym typeface="Noto Serif Bold"/>
              </a:rPr>
              <a:t>Chúc các con</a:t>
            </a:r>
          </a:p>
          <a:p>
            <a:pPr algn="ctr">
              <a:lnSpc>
                <a:spcPts val="13530"/>
              </a:lnSpc>
            </a:pPr>
            <a:r>
              <a:rPr lang="en-US" sz="6000" b="1">
                <a:solidFill>
                  <a:srgbClr val="8B3333">
                    <a:alpha val="69804"/>
                  </a:srgbClr>
                </a:solidFill>
                <a:latin typeface="Times New Roman" panose="02020603050405020304" pitchFamily="18" charset="0"/>
                <a:ea typeface="Noto Serif Bold"/>
                <a:cs typeface="Times New Roman" panose="02020603050405020304" pitchFamily="18" charset="0"/>
                <a:sym typeface="Noto Serif Bold"/>
              </a:rPr>
              <a:t>một giờ học thú vị</a:t>
            </a:r>
          </a:p>
        </p:txBody>
      </p:sp>
      <p:sp>
        <p:nvSpPr>
          <p:cNvPr id="3" name="Freeform 3"/>
          <p:cNvSpPr/>
          <p:nvPr/>
        </p:nvSpPr>
        <p:spPr>
          <a:xfrm rot="2021483">
            <a:off x="-725727" y="5663000"/>
            <a:ext cx="3383215" cy="4930004"/>
          </a:xfrm>
          <a:custGeom>
            <a:avLst/>
            <a:gdLst/>
            <a:ahLst/>
            <a:cxnLst/>
            <a:rect l="l" t="t" r="r" b="b"/>
            <a:pathLst>
              <a:path w="3383215" h="4930004">
                <a:moveTo>
                  <a:pt x="0" y="0"/>
                </a:moveTo>
                <a:lnTo>
                  <a:pt x="3383215" y="0"/>
                </a:lnTo>
                <a:lnTo>
                  <a:pt x="3383215" y="4930004"/>
                </a:lnTo>
                <a:lnTo>
                  <a:pt x="0" y="493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105659">
            <a:off x="-430069" y="5113253"/>
            <a:ext cx="2056188" cy="4143451"/>
          </a:xfrm>
          <a:custGeom>
            <a:avLst/>
            <a:gdLst/>
            <a:ahLst/>
            <a:cxnLst/>
            <a:rect l="l" t="t" r="r" b="b"/>
            <a:pathLst>
              <a:path w="2056188" h="4143451">
                <a:moveTo>
                  <a:pt x="0" y="0"/>
                </a:moveTo>
                <a:lnTo>
                  <a:pt x="2056187" y="0"/>
                </a:lnTo>
                <a:lnTo>
                  <a:pt x="2056187" y="4143451"/>
                </a:lnTo>
                <a:lnTo>
                  <a:pt x="0" y="4143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388105" y="7493148"/>
            <a:ext cx="3151454" cy="3555942"/>
          </a:xfrm>
          <a:custGeom>
            <a:avLst/>
            <a:gdLst/>
            <a:ahLst/>
            <a:cxnLst/>
            <a:rect l="l" t="t" r="r" b="b"/>
            <a:pathLst>
              <a:path w="3151454" h="3555942">
                <a:moveTo>
                  <a:pt x="3151454" y="0"/>
                </a:moveTo>
                <a:lnTo>
                  <a:pt x="0" y="0"/>
                </a:lnTo>
                <a:lnTo>
                  <a:pt x="0" y="3555942"/>
                </a:lnTo>
                <a:lnTo>
                  <a:pt x="3151454" y="3555942"/>
                </a:lnTo>
                <a:lnTo>
                  <a:pt x="3151454" y="0"/>
                </a:lnTo>
                <a:close/>
              </a:path>
            </a:pathLst>
          </a:custGeom>
          <a:blipFill>
            <a:blip r:embed="rId6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058939" flipH="1">
            <a:off x="1059857" y="7921533"/>
            <a:ext cx="2843895" cy="3651871"/>
          </a:xfrm>
          <a:custGeom>
            <a:avLst/>
            <a:gdLst/>
            <a:ahLst/>
            <a:cxnLst/>
            <a:rect l="l" t="t" r="r" b="b"/>
            <a:pathLst>
              <a:path w="2843895" h="3651871">
                <a:moveTo>
                  <a:pt x="2843895" y="0"/>
                </a:moveTo>
                <a:lnTo>
                  <a:pt x="0" y="0"/>
                </a:lnTo>
                <a:lnTo>
                  <a:pt x="0" y="3651871"/>
                </a:lnTo>
                <a:lnTo>
                  <a:pt x="2843895" y="3651871"/>
                </a:lnTo>
                <a:lnTo>
                  <a:pt x="2843895" y="0"/>
                </a:lnTo>
                <a:close/>
              </a:path>
            </a:pathLst>
          </a:custGeom>
          <a:blipFill>
            <a:blip r:embed="rId7">
              <a:alphaModFix amt="7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83857" y="-1386891"/>
            <a:ext cx="5250460" cy="4574463"/>
          </a:xfrm>
          <a:custGeom>
            <a:avLst/>
            <a:gdLst/>
            <a:ahLst/>
            <a:cxnLst/>
            <a:rect l="l" t="t" r="r" b="b"/>
            <a:pathLst>
              <a:path w="5250460" h="4574463">
                <a:moveTo>
                  <a:pt x="0" y="0"/>
                </a:moveTo>
                <a:lnTo>
                  <a:pt x="5250460" y="0"/>
                </a:lnTo>
                <a:lnTo>
                  <a:pt x="5250460" y="4574464"/>
                </a:lnTo>
                <a:lnTo>
                  <a:pt x="0" y="45744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6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556052">
            <a:off x="16494327" y="73673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0" y="0"/>
                </a:moveTo>
                <a:lnTo>
                  <a:pt x="2232936" y="0"/>
                </a:lnTo>
                <a:lnTo>
                  <a:pt x="2232936" y="4499617"/>
                </a:lnTo>
                <a:lnTo>
                  <a:pt x="0" y="449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556052" flipH="1" flipV="1">
            <a:off x="-529104" y="-1851602"/>
            <a:ext cx="2232935" cy="4499618"/>
          </a:xfrm>
          <a:custGeom>
            <a:avLst/>
            <a:gdLst/>
            <a:ahLst/>
            <a:cxnLst/>
            <a:rect l="l" t="t" r="r" b="b"/>
            <a:pathLst>
              <a:path w="2232935" h="4499618">
                <a:moveTo>
                  <a:pt x="2232935" y="4499617"/>
                </a:moveTo>
                <a:lnTo>
                  <a:pt x="0" y="4499617"/>
                </a:lnTo>
                <a:lnTo>
                  <a:pt x="0" y="0"/>
                </a:lnTo>
                <a:lnTo>
                  <a:pt x="2232935" y="0"/>
                </a:lnTo>
                <a:lnTo>
                  <a:pt x="2232935" y="4499617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418214" y="5408845"/>
            <a:ext cx="5066696" cy="5438314"/>
          </a:xfrm>
          <a:custGeom>
            <a:avLst/>
            <a:gdLst/>
            <a:ahLst/>
            <a:cxnLst/>
            <a:rect l="l" t="t" r="r" b="b"/>
            <a:pathLst>
              <a:path w="5066696" h="5438314">
                <a:moveTo>
                  <a:pt x="0" y="0"/>
                </a:moveTo>
                <a:lnTo>
                  <a:pt x="5066696" y="0"/>
                </a:lnTo>
                <a:lnTo>
                  <a:pt x="5066696" y="5438314"/>
                </a:lnTo>
                <a:lnTo>
                  <a:pt x="0" y="54383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242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Noto Serif Bold</vt:lpstr>
      <vt:lpstr>Calibri</vt:lpstr>
      <vt:lpstr>Arial</vt:lpstr>
      <vt:lpstr>Noto Serif Bold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Thơ: Yêu mẹ</dc:title>
  <cp:lastModifiedBy>Administrator</cp:lastModifiedBy>
  <cp:revision>5</cp:revision>
  <dcterms:created xsi:type="dcterms:W3CDTF">2006-08-16T00:00:00Z</dcterms:created>
  <dcterms:modified xsi:type="dcterms:W3CDTF">2025-12-05T09:46:03Z</dcterms:modified>
  <dc:identifier>DAGOHkFjf3A</dc:identifier>
</cp:coreProperties>
</file>