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DejaVu Serif Bold" panose="020B0604020202020204" charset="0"/>
      <p:regular r:id="rId13"/>
    </p:embeddedFont>
    <p:embeddedFont>
      <p:font typeface="Lobster" panose="00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svg"/><Relationship Id="rId7" Type="http://schemas.openxmlformats.org/officeDocument/2006/relationships/image" Target="../media/image10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1.png"/><Relationship Id="rId12" Type="http://schemas.openxmlformats.org/officeDocument/2006/relationships/image" Target="../media/image14.svg"/><Relationship Id="rId2" Type="http://schemas.openxmlformats.org/officeDocument/2006/relationships/image" Target="../media/image19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hyperlink" Target="https://youtu.be/yIou7fdZrlA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svg"/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17" Type="http://schemas.openxmlformats.org/officeDocument/2006/relationships/image" Target="../media/image30.svg"/><Relationship Id="rId2" Type="http://schemas.openxmlformats.org/officeDocument/2006/relationships/image" Target="../media/image2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1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hyperlink" Target="https://youtu.be/OV6xjVYTu34?si=1EjIBurueDKfPW4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5" Type="http://schemas.openxmlformats.org/officeDocument/2006/relationships/image" Target="../media/image43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7434" y="1222124"/>
            <a:ext cx="12856971" cy="7842752"/>
          </a:xfrm>
          <a:custGeom>
            <a:avLst/>
            <a:gdLst/>
            <a:ahLst/>
            <a:cxnLst/>
            <a:rect l="l" t="t" r="r" b="b"/>
            <a:pathLst>
              <a:path w="12856971" h="7842752">
                <a:moveTo>
                  <a:pt x="0" y="0"/>
                </a:moveTo>
                <a:lnTo>
                  <a:pt x="12856971" y="0"/>
                </a:lnTo>
                <a:lnTo>
                  <a:pt x="12856971" y="7842752"/>
                </a:lnTo>
                <a:lnTo>
                  <a:pt x="0" y="7842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07937" y="1028700"/>
            <a:ext cx="3194413" cy="3194413"/>
          </a:xfrm>
          <a:custGeom>
            <a:avLst/>
            <a:gdLst/>
            <a:ahLst/>
            <a:cxnLst/>
            <a:rect l="l" t="t" r="r" b="b"/>
            <a:pathLst>
              <a:path w="3194413" h="3194413">
                <a:moveTo>
                  <a:pt x="0" y="0"/>
                </a:moveTo>
                <a:lnTo>
                  <a:pt x="3194414" y="0"/>
                </a:lnTo>
                <a:lnTo>
                  <a:pt x="3194414" y="3194413"/>
                </a:lnTo>
                <a:lnTo>
                  <a:pt x="0" y="3194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019358" y="6794043"/>
            <a:ext cx="3025519" cy="5095612"/>
          </a:xfrm>
          <a:custGeom>
            <a:avLst/>
            <a:gdLst/>
            <a:ahLst/>
            <a:cxnLst/>
            <a:rect l="l" t="t" r="r" b="b"/>
            <a:pathLst>
              <a:path w="3025519" h="5095612">
                <a:moveTo>
                  <a:pt x="0" y="0"/>
                </a:moveTo>
                <a:lnTo>
                  <a:pt x="3025519" y="0"/>
                </a:lnTo>
                <a:lnTo>
                  <a:pt x="3025519" y="5095611"/>
                </a:lnTo>
                <a:lnTo>
                  <a:pt x="0" y="5095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042324">
            <a:off x="12391559" y="2075916"/>
            <a:ext cx="1255597" cy="1508225"/>
          </a:xfrm>
          <a:custGeom>
            <a:avLst/>
            <a:gdLst/>
            <a:ahLst/>
            <a:cxnLst/>
            <a:rect l="l" t="t" r="r" b="b"/>
            <a:pathLst>
              <a:path w="1255597" h="1508225">
                <a:moveTo>
                  <a:pt x="0" y="0"/>
                </a:moveTo>
                <a:lnTo>
                  <a:pt x="1255597" y="0"/>
                </a:lnTo>
                <a:lnTo>
                  <a:pt x="1255597" y="1508225"/>
                </a:lnTo>
                <a:lnTo>
                  <a:pt x="0" y="15082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634580" y="7316999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3" y="0"/>
                </a:lnTo>
                <a:lnTo>
                  <a:pt x="2096163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087848" y="7956329"/>
            <a:ext cx="4175696" cy="4114800"/>
          </a:xfrm>
          <a:custGeom>
            <a:avLst/>
            <a:gdLst/>
            <a:ahLst/>
            <a:cxnLst/>
            <a:rect l="l" t="t" r="r" b="b"/>
            <a:pathLst>
              <a:path w="4175696" h="4114800">
                <a:moveTo>
                  <a:pt x="0" y="0"/>
                </a:moveTo>
                <a:lnTo>
                  <a:pt x="4175696" y="0"/>
                </a:lnTo>
                <a:lnTo>
                  <a:pt x="41756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91219" y="-1346306"/>
            <a:ext cx="3419380" cy="3419380"/>
          </a:xfrm>
          <a:custGeom>
            <a:avLst/>
            <a:gdLst/>
            <a:ahLst/>
            <a:cxnLst/>
            <a:rect l="l" t="t" r="r" b="b"/>
            <a:pathLst>
              <a:path w="3419380" h="3419380">
                <a:moveTo>
                  <a:pt x="0" y="0"/>
                </a:moveTo>
                <a:lnTo>
                  <a:pt x="3419380" y="0"/>
                </a:lnTo>
                <a:lnTo>
                  <a:pt x="3419380" y="3419380"/>
                </a:lnTo>
                <a:lnTo>
                  <a:pt x="0" y="34193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74564" y="4919957"/>
            <a:ext cx="913284" cy="913284"/>
          </a:xfrm>
          <a:custGeom>
            <a:avLst/>
            <a:gdLst/>
            <a:ahLst/>
            <a:cxnLst/>
            <a:rect l="l" t="t" r="r" b="b"/>
            <a:pathLst>
              <a:path w="913284" h="913284">
                <a:moveTo>
                  <a:pt x="0" y="0"/>
                </a:moveTo>
                <a:lnTo>
                  <a:pt x="913284" y="0"/>
                </a:lnTo>
                <a:lnTo>
                  <a:pt x="913284" y="913284"/>
                </a:lnTo>
                <a:lnTo>
                  <a:pt x="0" y="9132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386930" y="5149411"/>
            <a:ext cx="1367659" cy="1367659"/>
          </a:xfrm>
          <a:custGeom>
            <a:avLst/>
            <a:gdLst/>
            <a:ahLst/>
            <a:cxnLst/>
            <a:rect l="l" t="t" r="r" b="b"/>
            <a:pathLst>
              <a:path w="1367659" h="1367659">
                <a:moveTo>
                  <a:pt x="0" y="0"/>
                </a:moveTo>
                <a:lnTo>
                  <a:pt x="1367660" y="0"/>
                </a:lnTo>
                <a:lnTo>
                  <a:pt x="1367660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878796" y="5595094"/>
            <a:ext cx="6922677" cy="960802"/>
            <a:chOff x="0" y="0"/>
            <a:chExt cx="1823256" cy="2530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3257" cy="253051"/>
            </a:xfrm>
            <a:custGeom>
              <a:avLst/>
              <a:gdLst/>
              <a:ahLst/>
              <a:cxnLst/>
              <a:rect l="l" t="t" r="r" b="b"/>
              <a:pathLst>
                <a:path w="1823257" h="253051">
                  <a:moveTo>
                    <a:pt x="57035" y="0"/>
                  </a:moveTo>
                  <a:lnTo>
                    <a:pt x="1766221" y="0"/>
                  </a:lnTo>
                  <a:cubicBezTo>
                    <a:pt x="1781348" y="0"/>
                    <a:pt x="1795855" y="6009"/>
                    <a:pt x="1806551" y="16705"/>
                  </a:cubicBezTo>
                  <a:cubicBezTo>
                    <a:pt x="1817247" y="27402"/>
                    <a:pt x="1823257" y="41909"/>
                    <a:pt x="1823257" y="57035"/>
                  </a:cubicBezTo>
                  <a:lnTo>
                    <a:pt x="1823257" y="196015"/>
                  </a:lnTo>
                  <a:cubicBezTo>
                    <a:pt x="1823257" y="227515"/>
                    <a:pt x="1797721" y="253051"/>
                    <a:pt x="1766221" y="253051"/>
                  </a:cubicBezTo>
                  <a:lnTo>
                    <a:pt x="57035" y="253051"/>
                  </a:lnTo>
                  <a:cubicBezTo>
                    <a:pt x="41909" y="253051"/>
                    <a:pt x="27402" y="247042"/>
                    <a:pt x="16705" y="236345"/>
                  </a:cubicBezTo>
                  <a:cubicBezTo>
                    <a:pt x="6009" y="225649"/>
                    <a:pt x="0" y="211142"/>
                    <a:pt x="0" y="196015"/>
                  </a:cubicBezTo>
                  <a:lnTo>
                    <a:pt x="0" y="57035"/>
                  </a:lnTo>
                  <a:cubicBezTo>
                    <a:pt x="0" y="41909"/>
                    <a:pt x="6009" y="27402"/>
                    <a:pt x="16705" y="16705"/>
                  </a:cubicBezTo>
                  <a:cubicBezTo>
                    <a:pt x="27402" y="6009"/>
                    <a:pt x="41909" y="0"/>
                    <a:pt x="57035" y="0"/>
                  </a:cubicBezTo>
                  <a:close/>
                </a:path>
              </a:pathLst>
            </a:custGeom>
            <a:solidFill>
              <a:srgbClr val="219C9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23256" cy="291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28121" y="5721259"/>
            <a:ext cx="5811014" cy="56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3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sz="33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33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39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39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3399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8442" y="2332403"/>
            <a:ext cx="8371116" cy="297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5"/>
              </a:lnSpc>
            </a:pPr>
            <a:r>
              <a:rPr lang="en-US" sz="8525">
                <a:solidFill>
                  <a:srgbClr val="004AAD"/>
                </a:solidFill>
                <a:latin typeface="Lobster"/>
              </a:rPr>
              <a:t>Dạy trẻ </a:t>
            </a:r>
          </a:p>
          <a:p>
            <a:pPr algn="ctr">
              <a:lnSpc>
                <a:spcPts val="11935"/>
              </a:lnSpc>
            </a:pPr>
            <a:r>
              <a:rPr lang="en-US" sz="8525">
                <a:solidFill>
                  <a:srgbClr val="004AAD"/>
                </a:solidFill>
                <a:latin typeface="Lobster"/>
              </a:rPr>
              <a:t>biết chờ đến lượt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19D58-2A41-B880-D8C2-9DF87BAC6D4E}"/>
              </a:ext>
            </a:extLst>
          </p:cNvPr>
          <p:cNvSpPr txBox="1"/>
          <p:nvPr/>
        </p:nvSpPr>
        <p:spPr>
          <a:xfrm>
            <a:off x="3619500" y="350692"/>
            <a:ext cx="1104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UỶ BAN NHÂN DÂN PHƯỜNG BỒ ĐỀ</a:t>
            </a:r>
          </a:p>
          <a:p>
            <a:pPr algn="ctr">
              <a:defRPr/>
            </a:pPr>
            <a:r>
              <a:rPr lang="en-US" sz="28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TRƯỜNG MẦM NON NGỌC THUỴ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42324">
            <a:off x="15856091" y="1691823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7" y="0"/>
                </a:lnTo>
                <a:lnTo>
                  <a:pt x="1186117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067" y="236833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60094" y="265834"/>
            <a:ext cx="13317001" cy="8716667"/>
          </a:xfrm>
          <a:custGeom>
            <a:avLst/>
            <a:gdLst/>
            <a:ahLst/>
            <a:cxnLst/>
            <a:rect l="l" t="t" r="r" b="b"/>
            <a:pathLst>
              <a:path w="10141730" h="7547334">
                <a:moveTo>
                  <a:pt x="0" y="0"/>
                </a:moveTo>
                <a:lnTo>
                  <a:pt x="10141730" y="0"/>
                </a:lnTo>
                <a:lnTo>
                  <a:pt x="10141730" y="7547334"/>
                </a:lnTo>
                <a:lnTo>
                  <a:pt x="0" y="7547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05937" y="9153525"/>
            <a:ext cx="1554321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</a:rPr>
              <a:t>Bé hãy biết xếp hàng và chờ đến lượt nhé!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24400" y="1379053"/>
            <a:ext cx="10051547" cy="4484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84"/>
              </a:lnSpc>
            </a:pPr>
            <a:r>
              <a:rPr lang="en-US" sz="12988" dirty="0" err="1">
                <a:solidFill>
                  <a:srgbClr val="FFFFFF"/>
                </a:solidFill>
                <a:latin typeface="Lobster"/>
              </a:rPr>
              <a:t>Chúc</a:t>
            </a:r>
            <a:r>
              <a:rPr lang="en-US" sz="12988" dirty="0">
                <a:solidFill>
                  <a:srgbClr val="FFFFFF"/>
                </a:solidFill>
                <a:latin typeface="Lobster"/>
              </a:rPr>
              <a:t> bé </a:t>
            </a:r>
            <a:r>
              <a:rPr lang="en-US" sz="12988" dirty="0" err="1">
                <a:solidFill>
                  <a:srgbClr val="FFFFFF"/>
                </a:solidFill>
                <a:latin typeface="Lobster"/>
              </a:rPr>
              <a:t>những</a:t>
            </a:r>
            <a:r>
              <a:rPr lang="en-US" sz="12988" dirty="0">
                <a:solidFill>
                  <a:srgbClr val="FFFFFF"/>
                </a:solidFill>
                <a:latin typeface="Lobster"/>
              </a:rPr>
              <a:t> </a:t>
            </a:r>
            <a:r>
              <a:rPr lang="en-US" sz="12988" dirty="0" err="1">
                <a:solidFill>
                  <a:srgbClr val="FFFFFF"/>
                </a:solidFill>
                <a:latin typeface="Lobster"/>
              </a:rPr>
              <a:t>giơ</a:t>
            </a:r>
            <a:r>
              <a:rPr lang="en-US" sz="12988" dirty="0">
                <a:solidFill>
                  <a:srgbClr val="FFFFFF"/>
                </a:solidFill>
                <a:latin typeface="Lobster"/>
              </a:rPr>
              <a:t>̀ </a:t>
            </a:r>
            <a:r>
              <a:rPr lang="en-US" sz="12988" dirty="0" err="1">
                <a:solidFill>
                  <a:srgbClr val="FFFFFF"/>
                </a:solidFill>
                <a:latin typeface="Lobster"/>
              </a:rPr>
              <a:t>học</a:t>
            </a:r>
            <a:r>
              <a:rPr lang="en-US" sz="12988" dirty="0">
                <a:solidFill>
                  <a:srgbClr val="FFFFFF"/>
                </a:solidFill>
                <a:latin typeface="Lobster"/>
              </a:rPr>
              <a:t> </a:t>
            </a:r>
            <a:r>
              <a:rPr lang="en-US" sz="12988" dirty="0" err="1">
                <a:solidFill>
                  <a:srgbClr val="FFFFFF"/>
                </a:solidFill>
                <a:latin typeface="Lobster"/>
              </a:rPr>
              <a:t>thật</a:t>
            </a:r>
            <a:r>
              <a:rPr lang="en-US" sz="12988" dirty="0">
                <a:solidFill>
                  <a:srgbClr val="FFFFFF"/>
                </a:solidFill>
                <a:latin typeface="Lobster"/>
              </a:rPr>
              <a:t> </a:t>
            </a:r>
            <a:r>
              <a:rPr lang="en-US" sz="12988" dirty="0" err="1">
                <a:solidFill>
                  <a:srgbClr val="FFFFFF"/>
                </a:solidFill>
                <a:latin typeface="Lobster"/>
              </a:rPr>
              <a:t>vui</a:t>
            </a:r>
            <a:endParaRPr lang="en-US" sz="12988" dirty="0">
              <a:solidFill>
                <a:srgbClr val="FFFFFF"/>
              </a:solidFill>
              <a:latin typeface="Lobster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09985" y="5520359"/>
            <a:ext cx="3025519" cy="5095612"/>
          </a:xfrm>
          <a:custGeom>
            <a:avLst/>
            <a:gdLst/>
            <a:ahLst/>
            <a:cxnLst/>
            <a:rect l="l" t="t" r="r" b="b"/>
            <a:pathLst>
              <a:path w="3025519" h="5095612">
                <a:moveTo>
                  <a:pt x="0" y="0"/>
                </a:moveTo>
                <a:lnTo>
                  <a:pt x="3025519" y="0"/>
                </a:lnTo>
                <a:lnTo>
                  <a:pt x="3025519" y="5095612"/>
                </a:lnTo>
                <a:lnTo>
                  <a:pt x="0" y="5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852496" y="5520359"/>
            <a:ext cx="3025519" cy="5095612"/>
          </a:xfrm>
          <a:custGeom>
            <a:avLst/>
            <a:gdLst/>
            <a:ahLst/>
            <a:cxnLst/>
            <a:rect l="l" t="t" r="r" b="b"/>
            <a:pathLst>
              <a:path w="3025519" h="5095612">
                <a:moveTo>
                  <a:pt x="3025519" y="0"/>
                </a:moveTo>
                <a:lnTo>
                  <a:pt x="0" y="0"/>
                </a:lnTo>
                <a:lnTo>
                  <a:pt x="0" y="5095612"/>
                </a:lnTo>
                <a:lnTo>
                  <a:pt x="3025519" y="5095612"/>
                </a:lnTo>
                <a:lnTo>
                  <a:pt x="30255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042324">
            <a:off x="14771291" y="654249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8" y="0"/>
                </a:lnTo>
                <a:lnTo>
                  <a:pt x="1186118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8202" y="3301476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578310" y="-1058126"/>
            <a:ext cx="3419380" cy="3419380"/>
          </a:xfrm>
          <a:custGeom>
            <a:avLst/>
            <a:gdLst/>
            <a:ahLst/>
            <a:cxnLst/>
            <a:rect l="l" t="t" r="r" b="b"/>
            <a:pathLst>
              <a:path w="3419380" h="3419380">
                <a:moveTo>
                  <a:pt x="0" y="0"/>
                </a:moveTo>
                <a:lnTo>
                  <a:pt x="3419380" y="0"/>
                </a:lnTo>
                <a:lnTo>
                  <a:pt x="3419380" y="3419379"/>
                </a:lnTo>
                <a:lnTo>
                  <a:pt x="0" y="3419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573096" y="-1058126"/>
            <a:ext cx="3419380" cy="3419380"/>
          </a:xfrm>
          <a:custGeom>
            <a:avLst/>
            <a:gdLst/>
            <a:ahLst/>
            <a:cxnLst/>
            <a:rect l="l" t="t" r="r" b="b"/>
            <a:pathLst>
              <a:path w="3419380" h="3419380">
                <a:moveTo>
                  <a:pt x="0" y="0"/>
                </a:moveTo>
                <a:lnTo>
                  <a:pt x="3419380" y="0"/>
                </a:lnTo>
                <a:lnTo>
                  <a:pt x="3419380" y="3419379"/>
                </a:lnTo>
                <a:lnTo>
                  <a:pt x="0" y="3419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70087E-C48B-EBD2-4698-9C4E8AF5CC76}"/>
              </a:ext>
            </a:extLst>
          </p:cNvPr>
          <p:cNvSpPr/>
          <p:nvPr/>
        </p:nvSpPr>
        <p:spPr>
          <a:xfrm>
            <a:off x="-219972" y="-287937"/>
            <a:ext cx="19507200" cy="10744200"/>
          </a:xfrm>
          <a:custGeom>
            <a:avLst/>
            <a:gdLst/>
            <a:ahLst/>
            <a:cxnLst/>
            <a:rect l="l" t="t" r="r" b="b"/>
            <a:pathLst>
              <a:path w="12856971" h="7842752">
                <a:moveTo>
                  <a:pt x="0" y="0"/>
                </a:moveTo>
                <a:lnTo>
                  <a:pt x="12856971" y="0"/>
                </a:lnTo>
                <a:lnTo>
                  <a:pt x="12856971" y="7842752"/>
                </a:lnTo>
                <a:lnTo>
                  <a:pt x="0" y="7842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 sz="3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UỶ BAN NHÂN DÂN PHƯỜNG BỒ ĐỀ</a:t>
            </a:r>
          </a:p>
          <a:p>
            <a:pPr algn="ctr">
              <a:defRPr/>
            </a:pPr>
            <a:r>
              <a:rPr lang="en-US" sz="3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TRƯỜNG MẦM NON NGỌC THUỴ</a:t>
            </a:r>
          </a:p>
          <a:p>
            <a:pPr algn="ctr">
              <a:defRPr/>
            </a:pPr>
            <a:endParaRPr lang="en-US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0F10887-1689-AE7E-0C71-727805FDF4E7}"/>
              </a:ext>
            </a:extLst>
          </p:cNvPr>
          <p:cNvSpPr/>
          <p:nvPr/>
        </p:nvSpPr>
        <p:spPr>
          <a:xfrm rot="6042324">
            <a:off x="12367171" y="2046487"/>
            <a:ext cx="1315499" cy="1508225"/>
          </a:xfrm>
          <a:custGeom>
            <a:avLst/>
            <a:gdLst/>
            <a:ahLst/>
            <a:cxnLst/>
            <a:rect l="l" t="t" r="r" b="b"/>
            <a:pathLst>
              <a:path w="1255597" h="1508225">
                <a:moveTo>
                  <a:pt x="0" y="0"/>
                </a:moveTo>
                <a:lnTo>
                  <a:pt x="1255597" y="0"/>
                </a:lnTo>
                <a:lnTo>
                  <a:pt x="1255597" y="1508225"/>
                </a:lnTo>
                <a:lnTo>
                  <a:pt x="0" y="1508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D85AB0F-05FB-AD4E-02D1-088D415B0CFC}"/>
              </a:ext>
            </a:extLst>
          </p:cNvPr>
          <p:cNvSpPr/>
          <p:nvPr/>
        </p:nvSpPr>
        <p:spPr>
          <a:xfrm>
            <a:off x="4634580" y="7286498"/>
            <a:ext cx="2096164" cy="669831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3" y="0"/>
                </a:lnTo>
                <a:lnTo>
                  <a:pt x="2096163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D8F0ECA-A24E-4A58-260D-03391F9B8A8A}"/>
              </a:ext>
            </a:extLst>
          </p:cNvPr>
          <p:cNvSpPr/>
          <p:nvPr/>
        </p:nvSpPr>
        <p:spPr>
          <a:xfrm>
            <a:off x="1174564" y="4876386"/>
            <a:ext cx="913284" cy="956855"/>
          </a:xfrm>
          <a:custGeom>
            <a:avLst/>
            <a:gdLst/>
            <a:ahLst/>
            <a:cxnLst/>
            <a:rect l="l" t="t" r="r" b="b"/>
            <a:pathLst>
              <a:path w="913284" h="913284">
                <a:moveTo>
                  <a:pt x="0" y="0"/>
                </a:moveTo>
                <a:lnTo>
                  <a:pt x="913284" y="0"/>
                </a:lnTo>
                <a:lnTo>
                  <a:pt x="913284" y="913284"/>
                </a:lnTo>
                <a:lnTo>
                  <a:pt x="0" y="913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FCF830B6-F908-9825-709F-26E5B050979F}"/>
              </a:ext>
            </a:extLst>
          </p:cNvPr>
          <p:cNvSpPr/>
          <p:nvPr/>
        </p:nvSpPr>
        <p:spPr>
          <a:xfrm>
            <a:off x="16386930" y="5084163"/>
            <a:ext cx="1367659" cy="1432908"/>
          </a:xfrm>
          <a:custGeom>
            <a:avLst/>
            <a:gdLst/>
            <a:ahLst/>
            <a:cxnLst/>
            <a:rect l="l" t="t" r="r" b="b"/>
            <a:pathLst>
              <a:path w="1367659" h="1367659">
                <a:moveTo>
                  <a:pt x="0" y="0"/>
                </a:moveTo>
                <a:lnTo>
                  <a:pt x="1367660" y="0"/>
                </a:lnTo>
                <a:lnTo>
                  <a:pt x="1367660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D791D17C-153B-7298-90BC-F7CC7E4BE452}"/>
              </a:ext>
            </a:extLst>
          </p:cNvPr>
          <p:cNvSpPr txBox="1"/>
          <p:nvPr/>
        </p:nvSpPr>
        <p:spPr>
          <a:xfrm>
            <a:off x="838200" y="1028701"/>
            <a:ext cx="16611600" cy="6135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750"/>
              </a:spcAft>
            </a:pPr>
            <a:r>
              <a:rPr lang="vi-VN" sz="3200" b="1">
                <a:latin typeface="+mj-lt"/>
              </a:rPr>
              <a:t>1</a:t>
            </a:r>
            <a:r>
              <a:rPr lang="vi-VN" sz="3200" b="1" i="1">
                <a:solidFill>
                  <a:srgbClr val="333333"/>
                </a:solidFill>
                <a:latin typeface="+mj-lt"/>
              </a:rPr>
              <a:t>. Kiến thức.</a:t>
            </a:r>
            <a:endParaRPr lang="vi-VN" sz="320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750"/>
              </a:spcAft>
            </a:pPr>
            <a:r>
              <a:rPr lang="vi-VN" sz="3200" i="1">
                <a:solidFill>
                  <a:srgbClr val="333333"/>
                </a:solidFill>
                <a:latin typeface="+mj-lt"/>
              </a:rPr>
              <a:t> </a:t>
            </a:r>
            <a:r>
              <a:rPr lang="vi-VN" sz="3200">
                <a:solidFill>
                  <a:srgbClr val="333333"/>
                </a:solidFill>
                <a:latin typeface="+mj-lt"/>
              </a:rPr>
              <a:t>- Giúp trẻ tuân thủ các quy tắc xếp hàng và trải nghiệm những lợi ích của việc xếp hàng để chờ đến lượt</a:t>
            </a:r>
          </a:p>
          <a:p>
            <a:pPr>
              <a:spcAft>
                <a:spcPts val="750"/>
              </a:spcAft>
            </a:pPr>
            <a:r>
              <a:rPr lang="vi-VN" sz="3200">
                <a:solidFill>
                  <a:srgbClr val="333333"/>
                </a:solidFill>
                <a:latin typeface="+mj-lt"/>
              </a:rPr>
              <a:t>- Biết ở những nơi đông đúc (khi lên xe buýt, lên thang máy, chơi ở khu vui chơi, hay chơi trong sân trường,…) cần phải biết bình tĩnh, xếp hàng chờ đến lượt và nhắc nhở mọi người cùng thực hiện.</a:t>
            </a:r>
          </a:p>
          <a:p>
            <a:pPr>
              <a:spcAft>
                <a:spcPts val="750"/>
              </a:spcAft>
            </a:pPr>
            <a:r>
              <a:rPr lang="vi-VN" sz="3200">
                <a:solidFill>
                  <a:srgbClr val="333333"/>
                </a:solidFill>
                <a:latin typeface="+mj-lt"/>
              </a:rPr>
              <a:t>- Biết tác hại của việc chen lấy, xô đẩy ở những nơi đông người sẽ gây những hậu quả nghiêm trọng</a:t>
            </a:r>
          </a:p>
          <a:p>
            <a:pPr>
              <a:spcAft>
                <a:spcPts val="750"/>
              </a:spcAft>
            </a:pPr>
            <a:r>
              <a:rPr lang="vi-VN" sz="3200" b="1" i="1">
                <a:solidFill>
                  <a:srgbClr val="333333"/>
                </a:solidFill>
                <a:latin typeface="+mj-lt"/>
              </a:rPr>
              <a:t>2</a:t>
            </a:r>
            <a:r>
              <a:rPr lang="vi-VN" sz="3200" i="1">
                <a:solidFill>
                  <a:srgbClr val="333333"/>
                </a:solidFill>
                <a:latin typeface="+mj-lt"/>
              </a:rPr>
              <a:t>. </a:t>
            </a:r>
            <a:r>
              <a:rPr lang="vi-VN" sz="3200" b="1" i="1">
                <a:solidFill>
                  <a:srgbClr val="333333"/>
                </a:solidFill>
                <a:latin typeface="+mj-lt"/>
              </a:rPr>
              <a:t>Kỹ năng</a:t>
            </a:r>
            <a:r>
              <a:rPr lang="vi-VN" sz="3200" i="1">
                <a:solidFill>
                  <a:srgbClr val="333333"/>
                </a:solidFill>
                <a:latin typeface="+mj-lt"/>
              </a:rPr>
              <a:t>.</a:t>
            </a:r>
            <a:endParaRPr lang="vi-VN" sz="320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750"/>
              </a:spcAft>
            </a:pPr>
            <a:r>
              <a:rPr lang="vi-VN" sz="3200">
                <a:solidFill>
                  <a:srgbClr val="333333"/>
                </a:solidFill>
                <a:latin typeface="+mj-lt"/>
              </a:rPr>
              <a:t>- Rèn trẻ có thói quen kiên trì, nhẫn nại, không sốt ruột, không tranh dành và chen lấn khi tập trung nơi đông người.</a:t>
            </a:r>
          </a:p>
          <a:p>
            <a:pPr>
              <a:spcAft>
                <a:spcPts val="750"/>
              </a:spcAft>
            </a:pPr>
            <a:r>
              <a:rPr lang="vi-VN" sz="3200" b="1" i="1">
                <a:solidFill>
                  <a:srgbClr val="333333"/>
                </a:solidFill>
                <a:latin typeface="+mj-lt"/>
              </a:rPr>
              <a:t>3. Thái độ</a:t>
            </a:r>
            <a:endParaRPr lang="vi-VN" sz="320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750"/>
              </a:spcAft>
            </a:pPr>
            <a:r>
              <a:rPr lang="vi-VN" sz="3200">
                <a:solidFill>
                  <a:srgbClr val="333333"/>
                </a:solidFill>
                <a:latin typeface="+mj-lt"/>
              </a:rPr>
              <a:t>- Giúp trẻ có khả năng lắng nghe và tôn trọng lời nói của các bạn trong hoạt động giao tiếp.</a:t>
            </a:r>
          </a:p>
        </p:txBody>
      </p:sp>
    </p:spTree>
    <p:extLst>
      <p:ext uri="{BB962C8B-B14F-4D97-AF65-F5344CB8AC3E}">
        <p14:creationId xmlns:p14="http://schemas.microsoft.com/office/powerpoint/2010/main" val="28499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77504" y="1649730"/>
            <a:ext cx="12532991" cy="7608570"/>
          </a:xfrm>
          <a:custGeom>
            <a:avLst/>
            <a:gdLst/>
            <a:ahLst/>
            <a:cxnLst/>
            <a:rect l="l" t="t" r="r" b="b"/>
            <a:pathLst>
              <a:path w="12532991" h="7608570">
                <a:moveTo>
                  <a:pt x="0" y="0"/>
                </a:moveTo>
                <a:lnTo>
                  <a:pt x="12532992" y="0"/>
                </a:lnTo>
                <a:lnTo>
                  <a:pt x="12532992" y="7608570"/>
                </a:lnTo>
                <a:lnTo>
                  <a:pt x="0" y="760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82827" y="2149274"/>
            <a:ext cx="10807220" cy="401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endParaRPr/>
          </a:p>
          <a:p>
            <a:pPr algn="ctr">
              <a:lnSpc>
                <a:spcPts val="7920"/>
              </a:lnSpc>
            </a:pPr>
            <a:r>
              <a:rPr lang="en-US" sz="7200" u="sng">
                <a:solidFill>
                  <a:srgbClr val="FFFFFF"/>
                </a:solidFill>
                <a:latin typeface="Lobster"/>
                <a:hlinkClick r:id="rId4" tooltip="https://youtu.be/yIou7fdZrlA"/>
              </a:rPr>
              <a:t>Hát theo giai điệu bài hát: “Nào mình cùng lên xe buýt”.</a:t>
            </a:r>
          </a:p>
          <a:p>
            <a:pPr algn="ctr">
              <a:lnSpc>
                <a:spcPts val="7920"/>
              </a:lnSpc>
            </a:pPr>
            <a:endParaRPr lang="en-US" sz="7200" u="sng">
              <a:solidFill>
                <a:srgbClr val="FFFFFF"/>
              </a:solidFill>
              <a:latin typeface="Lobster"/>
              <a:hlinkClick r:id="rId4" tooltip="https://youtu.be/yIou7fdZrl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51647" y="4017643"/>
            <a:ext cx="2251714" cy="2251714"/>
          </a:xfrm>
          <a:custGeom>
            <a:avLst/>
            <a:gdLst/>
            <a:ahLst/>
            <a:cxnLst/>
            <a:rect l="l" t="t" r="r" b="b"/>
            <a:pathLst>
              <a:path w="2251714" h="2251714">
                <a:moveTo>
                  <a:pt x="0" y="0"/>
                </a:moveTo>
                <a:lnTo>
                  <a:pt x="2251714" y="0"/>
                </a:lnTo>
                <a:lnTo>
                  <a:pt x="2251714" y="2251714"/>
                </a:lnTo>
                <a:lnTo>
                  <a:pt x="0" y="22517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65700" y="5833241"/>
            <a:ext cx="3025519" cy="5095612"/>
          </a:xfrm>
          <a:custGeom>
            <a:avLst/>
            <a:gdLst/>
            <a:ahLst/>
            <a:cxnLst/>
            <a:rect l="l" t="t" r="r" b="b"/>
            <a:pathLst>
              <a:path w="3025519" h="5095612">
                <a:moveTo>
                  <a:pt x="0" y="0"/>
                </a:moveTo>
                <a:lnTo>
                  <a:pt x="3025519" y="0"/>
                </a:lnTo>
                <a:lnTo>
                  <a:pt x="3025519" y="5095611"/>
                </a:lnTo>
                <a:lnTo>
                  <a:pt x="0" y="50956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177964" y="1028700"/>
            <a:ext cx="2465062" cy="2465062"/>
          </a:xfrm>
          <a:custGeom>
            <a:avLst/>
            <a:gdLst/>
            <a:ahLst/>
            <a:cxnLst/>
            <a:rect l="l" t="t" r="r" b="b"/>
            <a:pathLst>
              <a:path w="2465062" h="2465062">
                <a:moveTo>
                  <a:pt x="0" y="0"/>
                </a:moveTo>
                <a:lnTo>
                  <a:pt x="2465063" y="0"/>
                </a:lnTo>
                <a:lnTo>
                  <a:pt x="2465063" y="2465062"/>
                </a:lnTo>
                <a:lnTo>
                  <a:pt x="0" y="24650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698230" y="7921966"/>
            <a:ext cx="289154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Lobster"/>
              </a:rPr>
              <a:t>1. Ổn định tổ chức</a:t>
            </a:r>
          </a:p>
        </p:txBody>
      </p:sp>
      <p:sp>
        <p:nvSpPr>
          <p:cNvPr id="8" name="Freeform 8"/>
          <p:cNvSpPr/>
          <p:nvPr/>
        </p:nvSpPr>
        <p:spPr>
          <a:xfrm>
            <a:off x="-1667732" y="8224861"/>
            <a:ext cx="3419380" cy="3419380"/>
          </a:xfrm>
          <a:custGeom>
            <a:avLst/>
            <a:gdLst/>
            <a:ahLst/>
            <a:cxnLst/>
            <a:rect l="l" t="t" r="r" b="b"/>
            <a:pathLst>
              <a:path w="3419380" h="3419380">
                <a:moveTo>
                  <a:pt x="0" y="0"/>
                </a:moveTo>
                <a:lnTo>
                  <a:pt x="3419379" y="0"/>
                </a:lnTo>
                <a:lnTo>
                  <a:pt x="3419379" y="3419380"/>
                </a:lnTo>
                <a:lnTo>
                  <a:pt x="0" y="34193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6042324">
            <a:off x="16631501" y="4758289"/>
            <a:ext cx="1255597" cy="1508225"/>
          </a:xfrm>
          <a:custGeom>
            <a:avLst/>
            <a:gdLst/>
            <a:ahLst/>
            <a:cxnLst/>
            <a:rect l="l" t="t" r="r" b="b"/>
            <a:pathLst>
              <a:path w="1255597" h="1508225">
                <a:moveTo>
                  <a:pt x="0" y="0"/>
                </a:moveTo>
                <a:lnTo>
                  <a:pt x="1255598" y="0"/>
                </a:lnTo>
                <a:lnTo>
                  <a:pt x="1255598" y="1508225"/>
                </a:lnTo>
                <a:lnTo>
                  <a:pt x="0" y="15082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44516" y="1433744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3" y="0"/>
                </a:lnTo>
                <a:lnTo>
                  <a:pt x="2096163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716" y="368995"/>
            <a:ext cx="16556206" cy="9310169"/>
          </a:xfrm>
          <a:custGeom>
            <a:avLst/>
            <a:gdLst/>
            <a:ahLst/>
            <a:cxnLst/>
            <a:rect l="l" t="t" r="r" b="b"/>
            <a:pathLst>
              <a:path w="13661212" h="8333339">
                <a:moveTo>
                  <a:pt x="0" y="0"/>
                </a:moveTo>
                <a:lnTo>
                  <a:pt x="13661212" y="0"/>
                </a:lnTo>
                <a:lnTo>
                  <a:pt x="13661212" y="8333340"/>
                </a:lnTo>
                <a:lnTo>
                  <a:pt x="0" y="833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13172" y="7312172"/>
            <a:ext cx="2974828" cy="2974828"/>
          </a:xfrm>
          <a:custGeom>
            <a:avLst/>
            <a:gdLst/>
            <a:ahLst/>
            <a:cxnLst/>
            <a:rect l="l" t="t" r="r" b="b"/>
            <a:pathLst>
              <a:path w="2974828" h="2974828">
                <a:moveTo>
                  <a:pt x="0" y="0"/>
                </a:moveTo>
                <a:lnTo>
                  <a:pt x="2974828" y="0"/>
                </a:lnTo>
                <a:lnTo>
                  <a:pt x="2974828" y="2974828"/>
                </a:lnTo>
                <a:lnTo>
                  <a:pt x="0" y="2974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087848" y="7956329"/>
            <a:ext cx="4175696" cy="4114800"/>
          </a:xfrm>
          <a:custGeom>
            <a:avLst/>
            <a:gdLst/>
            <a:ahLst/>
            <a:cxnLst/>
            <a:rect l="l" t="t" r="r" b="b"/>
            <a:pathLst>
              <a:path w="4175696" h="4114800">
                <a:moveTo>
                  <a:pt x="0" y="0"/>
                </a:moveTo>
                <a:lnTo>
                  <a:pt x="4175696" y="0"/>
                </a:lnTo>
                <a:lnTo>
                  <a:pt x="41756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6042324">
            <a:off x="16357694" y="484450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8" y="0"/>
                </a:lnTo>
                <a:lnTo>
                  <a:pt x="1186118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81600" y="4384750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3" y="0"/>
                </a:lnTo>
                <a:lnTo>
                  <a:pt x="2096163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6489" y="38576"/>
            <a:ext cx="1597661" cy="1597661"/>
          </a:xfrm>
          <a:custGeom>
            <a:avLst/>
            <a:gdLst/>
            <a:ahLst/>
            <a:cxnLst/>
            <a:rect l="l" t="t" r="r" b="b"/>
            <a:pathLst>
              <a:path w="1597661" h="1597661">
                <a:moveTo>
                  <a:pt x="0" y="0"/>
                </a:moveTo>
                <a:lnTo>
                  <a:pt x="1597661" y="0"/>
                </a:lnTo>
                <a:lnTo>
                  <a:pt x="1597661" y="1597661"/>
                </a:lnTo>
                <a:lnTo>
                  <a:pt x="0" y="15976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49150" y="5024080"/>
            <a:ext cx="1003207" cy="1003207"/>
          </a:xfrm>
          <a:custGeom>
            <a:avLst/>
            <a:gdLst/>
            <a:ahLst/>
            <a:cxnLst/>
            <a:rect l="l" t="t" r="r" b="b"/>
            <a:pathLst>
              <a:path w="1003207" h="1003207">
                <a:moveTo>
                  <a:pt x="0" y="0"/>
                </a:moveTo>
                <a:lnTo>
                  <a:pt x="1003206" y="0"/>
                </a:lnTo>
                <a:lnTo>
                  <a:pt x="1003206" y="1003206"/>
                </a:lnTo>
                <a:lnTo>
                  <a:pt x="0" y="1003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898432" y="2336925"/>
            <a:ext cx="11201952" cy="6044427"/>
          </a:xfrm>
          <a:custGeom>
            <a:avLst/>
            <a:gdLst/>
            <a:ahLst/>
            <a:cxnLst/>
            <a:rect l="l" t="t" r="r" b="b"/>
            <a:pathLst>
              <a:path w="8615887" h="5115683">
                <a:moveTo>
                  <a:pt x="0" y="0"/>
                </a:moveTo>
                <a:lnTo>
                  <a:pt x="8615887" y="0"/>
                </a:lnTo>
                <a:lnTo>
                  <a:pt x="8615887" y="5115683"/>
                </a:lnTo>
                <a:lnTo>
                  <a:pt x="0" y="51156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675514" y="1039113"/>
            <a:ext cx="9580786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004AAD"/>
                </a:solidFill>
                <a:latin typeface="Lobster"/>
              </a:rPr>
              <a:t>Xếp</a:t>
            </a:r>
            <a:r>
              <a:rPr lang="en-US" sz="8000" dirty="0">
                <a:solidFill>
                  <a:srgbClr val="004AAD"/>
                </a:solidFill>
                <a:latin typeface="Lobster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Lobster"/>
              </a:rPr>
              <a:t>hàng</a:t>
            </a:r>
            <a:r>
              <a:rPr lang="en-US" sz="8000" dirty="0">
                <a:solidFill>
                  <a:srgbClr val="004AAD"/>
                </a:solidFill>
                <a:latin typeface="Lobster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Lobster"/>
              </a:rPr>
              <a:t>lên</a:t>
            </a:r>
            <a:r>
              <a:rPr lang="en-US" sz="8000" dirty="0">
                <a:solidFill>
                  <a:srgbClr val="004AAD"/>
                </a:solidFill>
                <a:latin typeface="Lobster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Lobster"/>
              </a:rPr>
              <a:t>xe</a:t>
            </a:r>
            <a:r>
              <a:rPr lang="en-US" sz="8000" dirty="0">
                <a:solidFill>
                  <a:srgbClr val="004AAD"/>
                </a:solidFill>
                <a:latin typeface="Lobster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Lobster"/>
              </a:rPr>
              <a:t>buýt</a:t>
            </a:r>
            <a:endParaRPr lang="en-US" sz="8000" dirty="0">
              <a:solidFill>
                <a:srgbClr val="004AAD"/>
              </a:solidFill>
              <a:latin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83285" y="624250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949386" cy="2057400"/>
          </a:xfrm>
          <a:custGeom>
            <a:avLst/>
            <a:gdLst/>
            <a:ahLst/>
            <a:cxnLst/>
            <a:rect l="l" t="t" r="r" b="b"/>
            <a:pathLst>
              <a:path w="1949386" h="2057400">
                <a:moveTo>
                  <a:pt x="0" y="0"/>
                </a:moveTo>
                <a:lnTo>
                  <a:pt x="1949386" y="0"/>
                </a:lnTo>
                <a:lnTo>
                  <a:pt x="194938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58125" y="8289515"/>
            <a:ext cx="1751903" cy="1916788"/>
          </a:xfrm>
          <a:custGeom>
            <a:avLst/>
            <a:gdLst/>
            <a:ahLst/>
            <a:cxnLst/>
            <a:rect l="l" t="t" r="r" b="b"/>
            <a:pathLst>
              <a:path w="1751903" h="1916788">
                <a:moveTo>
                  <a:pt x="0" y="0"/>
                </a:moveTo>
                <a:lnTo>
                  <a:pt x="1751903" y="0"/>
                </a:lnTo>
                <a:lnTo>
                  <a:pt x="1751903" y="1916788"/>
                </a:lnTo>
                <a:lnTo>
                  <a:pt x="0" y="1916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74693" y="1714500"/>
            <a:ext cx="12482192" cy="7271839"/>
          </a:xfrm>
          <a:custGeom>
            <a:avLst/>
            <a:gdLst/>
            <a:ahLst/>
            <a:cxnLst/>
            <a:rect l="l" t="t" r="r" b="b"/>
            <a:pathLst>
              <a:path w="10826970" h="5427019">
                <a:moveTo>
                  <a:pt x="0" y="0"/>
                </a:moveTo>
                <a:lnTo>
                  <a:pt x="10826970" y="0"/>
                </a:lnTo>
                <a:lnTo>
                  <a:pt x="10826970" y="5427018"/>
                </a:lnTo>
                <a:lnTo>
                  <a:pt x="0" y="5427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03108" y="-197888"/>
            <a:ext cx="5594977" cy="3494440"/>
          </a:xfrm>
          <a:custGeom>
            <a:avLst/>
            <a:gdLst/>
            <a:ahLst/>
            <a:cxnLst/>
            <a:rect l="l" t="t" r="r" b="b"/>
            <a:pathLst>
              <a:path w="5594977" h="3494440">
                <a:moveTo>
                  <a:pt x="0" y="0"/>
                </a:moveTo>
                <a:lnTo>
                  <a:pt x="5594977" y="0"/>
                </a:lnTo>
                <a:lnTo>
                  <a:pt x="5594977" y="3494440"/>
                </a:lnTo>
                <a:lnTo>
                  <a:pt x="0" y="34944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701290" y="8681539"/>
            <a:ext cx="10418881" cy="1203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D83F31"/>
                </a:solidFill>
                <a:latin typeface="Lobster"/>
              </a:rPr>
              <a:t>Xếp hàng vào rạp chiếu phim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42324">
            <a:off x="-456705" y="562006"/>
            <a:ext cx="1255597" cy="1508225"/>
          </a:xfrm>
          <a:custGeom>
            <a:avLst/>
            <a:gdLst/>
            <a:ahLst/>
            <a:cxnLst/>
            <a:rect l="l" t="t" r="r" b="b"/>
            <a:pathLst>
              <a:path w="1255597" h="1508225">
                <a:moveTo>
                  <a:pt x="0" y="0"/>
                </a:moveTo>
                <a:lnTo>
                  <a:pt x="1255597" y="0"/>
                </a:lnTo>
                <a:lnTo>
                  <a:pt x="1255597" y="1508225"/>
                </a:lnTo>
                <a:lnTo>
                  <a:pt x="0" y="1508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63136" y="3685068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91219" y="-1346306"/>
            <a:ext cx="3419380" cy="3419380"/>
          </a:xfrm>
          <a:custGeom>
            <a:avLst/>
            <a:gdLst/>
            <a:ahLst/>
            <a:cxnLst/>
            <a:rect l="l" t="t" r="r" b="b"/>
            <a:pathLst>
              <a:path w="3419380" h="3419380">
                <a:moveTo>
                  <a:pt x="0" y="0"/>
                </a:moveTo>
                <a:lnTo>
                  <a:pt x="3419380" y="0"/>
                </a:lnTo>
                <a:lnTo>
                  <a:pt x="3419380" y="3419380"/>
                </a:lnTo>
                <a:lnTo>
                  <a:pt x="0" y="3419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75470" y="8753497"/>
            <a:ext cx="1367659" cy="1367659"/>
          </a:xfrm>
          <a:custGeom>
            <a:avLst/>
            <a:gdLst/>
            <a:ahLst/>
            <a:cxnLst/>
            <a:rect l="l" t="t" r="r" b="b"/>
            <a:pathLst>
              <a:path w="1367659" h="1367659">
                <a:moveTo>
                  <a:pt x="0" y="0"/>
                </a:moveTo>
                <a:lnTo>
                  <a:pt x="1367660" y="0"/>
                </a:lnTo>
                <a:lnTo>
                  <a:pt x="1367660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4870" y="162437"/>
            <a:ext cx="1367659" cy="1367659"/>
          </a:xfrm>
          <a:custGeom>
            <a:avLst/>
            <a:gdLst/>
            <a:ahLst/>
            <a:cxnLst/>
            <a:rect l="l" t="t" r="r" b="b"/>
            <a:pathLst>
              <a:path w="1367659" h="1367659">
                <a:moveTo>
                  <a:pt x="0" y="0"/>
                </a:moveTo>
                <a:lnTo>
                  <a:pt x="1367660" y="0"/>
                </a:lnTo>
                <a:lnTo>
                  <a:pt x="1367660" y="1367659"/>
                </a:lnTo>
                <a:lnTo>
                  <a:pt x="0" y="1367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13738" y="363384"/>
            <a:ext cx="10257842" cy="9757772"/>
          </a:xfrm>
          <a:custGeom>
            <a:avLst/>
            <a:gdLst/>
            <a:ahLst/>
            <a:cxnLst/>
            <a:rect l="l" t="t" r="r" b="b"/>
            <a:pathLst>
              <a:path w="10257842" h="9757772">
                <a:moveTo>
                  <a:pt x="0" y="0"/>
                </a:moveTo>
                <a:lnTo>
                  <a:pt x="10257843" y="0"/>
                </a:lnTo>
                <a:lnTo>
                  <a:pt x="10257843" y="9757772"/>
                </a:lnTo>
                <a:lnTo>
                  <a:pt x="0" y="97577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8285" y="6919594"/>
            <a:ext cx="3854679" cy="3046147"/>
          </a:xfrm>
          <a:custGeom>
            <a:avLst/>
            <a:gdLst/>
            <a:ahLst/>
            <a:cxnLst/>
            <a:rect l="l" t="t" r="r" b="b"/>
            <a:pathLst>
              <a:path w="2951039" h="2081824">
                <a:moveTo>
                  <a:pt x="0" y="0"/>
                </a:moveTo>
                <a:lnTo>
                  <a:pt x="2951039" y="0"/>
                </a:lnTo>
                <a:lnTo>
                  <a:pt x="2951039" y="2081824"/>
                </a:lnTo>
                <a:lnTo>
                  <a:pt x="0" y="2081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400505" y="5060159"/>
            <a:ext cx="6616545" cy="201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u="sng">
                <a:solidFill>
                  <a:srgbClr val="004AAD"/>
                </a:solidFill>
                <a:latin typeface="Lobster"/>
                <a:hlinkClick r:id="rId16" tooltip="https://youtu.be/OV6xjVYTu34?si=1EjIBurueDKfPW4f"/>
              </a:rPr>
              <a:t>Video: </a:t>
            </a:r>
          </a:p>
          <a:p>
            <a:pPr algn="ctr">
              <a:lnSpc>
                <a:spcPts val="8120"/>
              </a:lnSpc>
            </a:pPr>
            <a:r>
              <a:rPr lang="en-US" sz="5800" u="sng">
                <a:solidFill>
                  <a:srgbClr val="004AAD"/>
                </a:solidFill>
                <a:latin typeface="Lobster"/>
                <a:hlinkClick r:id="rId16" tooltip="https://youtu.be/OV6xjVYTu34?si=1EjIBurueDKfPW4f"/>
              </a:rPr>
              <a:t>Bé có ý thức xếp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33443" y="0"/>
            <a:ext cx="2251714" cy="2251714"/>
          </a:xfrm>
          <a:custGeom>
            <a:avLst/>
            <a:gdLst/>
            <a:ahLst/>
            <a:cxnLst/>
            <a:rect l="l" t="t" r="r" b="b"/>
            <a:pathLst>
              <a:path w="2251714" h="2251714">
                <a:moveTo>
                  <a:pt x="0" y="0"/>
                </a:moveTo>
                <a:lnTo>
                  <a:pt x="2251714" y="0"/>
                </a:lnTo>
                <a:lnTo>
                  <a:pt x="2251714" y="2251714"/>
                </a:lnTo>
                <a:lnTo>
                  <a:pt x="0" y="225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42324">
            <a:off x="15856091" y="1691823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7" y="0"/>
                </a:lnTo>
                <a:lnTo>
                  <a:pt x="1186117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067" y="236833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43000" y="1028701"/>
            <a:ext cx="8395587" cy="6464096"/>
          </a:xfrm>
          <a:custGeom>
            <a:avLst/>
            <a:gdLst/>
            <a:ahLst/>
            <a:cxnLst/>
            <a:rect l="l" t="t" r="r" b="b"/>
            <a:pathLst>
              <a:path w="6375653" h="4497733">
                <a:moveTo>
                  <a:pt x="0" y="0"/>
                </a:moveTo>
                <a:lnTo>
                  <a:pt x="6375653" y="0"/>
                </a:lnTo>
                <a:lnTo>
                  <a:pt x="6375653" y="4497733"/>
                </a:lnTo>
                <a:lnTo>
                  <a:pt x="0" y="449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668000" y="1181101"/>
            <a:ext cx="4232711" cy="6311696"/>
          </a:xfrm>
          <a:custGeom>
            <a:avLst/>
            <a:gdLst/>
            <a:ahLst/>
            <a:cxnLst/>
            <a:rect l="l" t="t" r="r" b="b"/>
            <a:pathLst>
              <a:path w="2842648" h="4698592">
                <a:moveTo>
                  <a:pt x="0" y="0"/>
                </a:moveTo>
                <a:lnTo>
                  <a:pt x="2842648" y="0"/>
                </a:lnTo>
                <a:lnTo>
                  <a:pt x="2842648" y="4698592"/>
                </a:lnTo>
                <a:lnTo>
                  <a:pt x="0" y="4698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05937" y="9153525"/>
            <a:ext cx="1554321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</a:rPr>
              <a:t>Bé hãy biết xếp hàng và chờ đến lượt nhé!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5426" y="1435646"/>
            <a:ext cx="13473573" cy="7415707"/>
          </a:xfrm>
          <a:custGeom>
            <a:avLst/>
            <a:gdLst/>
            <a:ahLst/>
            <a:cxnLst/>
            <a:rect l="l" t="t" r="r" b="b"/>
            <a:pathLst>
              <a:path w="13473573" h="7415707">
                <a:moveTo>
                  <a:pt x="0" y="0"/>
                </a:moveTo>
                <a:lnTo>
                  <a:pt x="13473573" y="0"/>
                </a:lnTo>
                <a:lnTo>
                  <a:pt x="13473573" y="7415708"/>
                </a:lnTo>
                <a:lnTo>
                  <a:pt x="0" y="7415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42324">
            <a:off x="15856091" y="1691823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7" y="0"/>
                </a:lnTo>
                <a:lnTo>
                  <a:pt x="1186117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5067" y="236833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05937" y="9153525"/>
            <a:ext cx="1554321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</a:rPr>
              <a:t>Bé hãy biết xếp hàng và chờ đến lượt nhé!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042324">
            <a:off x="15856091" y="1691823"/>
            <a:ext cx="1186118" cy="1424766"/>
          </a:xfrm>
          <a:custGeom>
            <a:avLst/>
            <a:gdLst/>
            <a:ahLst/>
            <a:cxnLst/>
            <a:rect l="l" t="t" r="r" b="b"/>
            <a:pathLst>
              <a:path w="1186118" h="1424766">
                <a:moveTo>
                  <a:pt x="0" y="0"/>
                </a:moveTo>
                <a:lnTo>
                  <a:pt x="1186117" y="0"/>
                </a:lnTo>
                <a:lnTo>
                  <a:pt x="1186117" y="1424766"/>
                </a:lnTo>
                <a:lnTo>
                  <a:pt x="0" y="1424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5067" y="236833"/>
            <a:ext cx="2096164" cy="639330"/>
          </a:xfrm>
          <a:custGeom>
            <a:avLst/>
            <a:gdLst/>
            <a:ahLst/>
            <a:cxnLst/>
            <a:rect l="l" t="t" r="r" b="b"/>
            <a:pathLst>
              <a:path w="2096164" h="639330">
                <a:moveTo>
                  <a:pt x="0" y="0"/>
                </a:moveTo>
                <a:lnTo>
                  <a:pt x="2096164" y="0"/>
                </a:lnTo>
                <a:lnTo>
                  <a:pt x="2096164" y="639330"/>
                </a:lnTo>
                <a:lnTo>
                  <a:pt x="0" y="63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61231" y="-220610"/>
            <a:ext cx="11465551" cy="9374135"/>
          </a:xfrm>
          <a:custGeom>
            <a:avLst/>
            <a:gdLst/>
            <a:ahLst/>
            <a:cxnLst/>
            <a:rect l="l" t="t" r="r" b="b"/>
            <a:pathLst>
              <a:path w="7774072" h="7774072">
                <a:moveTo>
                  <a:pt x="0" y="0"/>
                </a:moveTo>
                <a:lnTo>
                  <a:pt x="7774072" y="0"/>
                </a:lnTo>
                <a:lnTo>
                  <a:pt x="7774072" y="7774073"/>
                </a:lnTo>
                <a:lnTo>
                  <a:pt x="0" y="7774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05937" y="9153525"/>
            <a:ext cx="1554321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</a:rPr>
              <a:t>Bé hãy biết xếp hàng và chờ đến lượt nhé!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289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DejaVu Serif Bold</vt:lpstr>
      <vt:lpstr>Lobster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Dạy trẻ biết chờ đến lượt</dc:title>
  <cp:lastModifiedBy>Administrator</cp:lastModifiedBy>
  <cp:revision>5</cp:revision>
  <dcterms:created xsi:type="dcterms:W3CDTF">2006-08-16T00:00:00Z</dcterms:created>
  <dcterms:modified xsi:type="dcterms:W3CDTF">2026-03-17T01:15:00Z</dcterms:modified>
  <dc:identifier>DAGHXlB3tlA</dc:identifier>
</cp:coreProperties>
</file>