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2" r:id="rId4"/>
    <p:sldId id="259" r:id="rId5"/>
    <p:sldId id="267" r:id="rId6"/>
    <p:sldId id="268" r:id="rId7"/>
    <p:sldId id="269" r:id="rId8"/>
    <p:sldId id="270" r:id="rId9"/>
    <p:sldId id="271" r:id="rId10"/>
    <p:sldId id="263" r:id="rId11"/>
    <p:sldId id="264" r:id="rId12"/>
    <p:sldId id="265" r:id="rId13"/>
    <p:sldId id="266" r:id="rId14"/>
  </p:sldIdLst>
  <p:sldSz cx="18288000" cy="10287000"/>
  <p:notesSz cx="6858000" cy="9144000"/>
  <p:embeddedFontLst>
    <p:embeddedFont>
      <p:font typeface="DejaVu Serif Bold" panose="020B0604020202020204" charset="0"/>
      <p:regular r:id="rId16"/>
    </p:embeddedFont>
    <p:embeddedFont>
      <p:font typeface="Sigmar One" panose="020B0604020202020204" charset="0"/>
      <p:regular r:id="rId17"/>
    </p:embeddedFont>
    <p:embeddedFont>
      <p:font typeface="Sedgwick Ave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T Norms Bold" panose="020B0604020202020204" charset="0"/>
      <p:regular r:id="rId23"/>
    </p:embeddedFont>
    <p:embeddedFont>
      <p:font typeface="Caveat Brush" panose="020B0604020202020204" charset="0"/>
      <p:regular r:id="rId24"/>
    </p:embeddedFont>
    <p:embeddedFont>
      <p:font typeface="Dancing Script" panose="020B0604020202020204" charset="0"/>
      <p:regular r:id="rId25"/>
    </p:embeddedFont>
    <p:embeddedFont>
      <p:font typeface="TT Norms" panose="020B0604020202020204" charset="0"/>
      <p:regular r:id="rId26"/>
    </p:embeddedFont>
    <p:embeddedFont>
      <p:font typeface="Paytone On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37F"/>
    <a:srgbClr val="F21E60"/>
    <a:srgbClr val="E90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35" autoAdjust="0"/>
  </p:normalViewPr>
  <p:slideViewPr>
    <p:cSldViewPr>
      <p:cViewPr varScale="1">
        <p:scale>
          <a:sx n="58" d="100"/>
          <a:sy n="58" d="100"/>
        </p:scale>
        <p:origin x="126" y="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4EDFE-891D-4103-B964-CF8AA7869FA6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D1C2C-71BA-429B-A1E6-23E51878D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9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2.svg"/><Relationship Id="rId10" Type="http://schemas.openxmlformats.org/officeDocument/2006/relationships/image" Target="../media/image22.sv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.svg"/><Relationship Id="rId1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svg"/><Relationship Id="rId12" Type="http://schemas.openxmlformats.org/officeDocument/2006/relationships/image" Target="../media/image39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.svg"/><Relationship Id="rId1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6.svg"/><Relationship Id="rId1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5" Type="http://schemas.openxmlformats.org/officeDocument/2006/relationships/image" Target="../media/image1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6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2.sv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2.svg"/><Relationship Id="rId1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56552" y="5776817"/>
            <a:ext cx="3726538" cy="4510183"/>
          </a:xfrm>
          <a:custGeom>
            <a:avLst/>
            <a:gdLst/>
            <a:ahLst/>
            <a:cxnLst/>
            <a:rect l="l" t="t" r="r" b="b"/>
            <a:pathLst>
              <a:path w="3726538" h="4510183">
                <a:moveTo>
                  <a:pt x="0" y="0"/>
                </a:moveTo>
                <a:lnTo>
                  <a:pt x="3726538" y="0"/>
                </a:lnTo>
                <a:lnTo>
                  <a:pt x="3726538" y="4510183"/>
                </a:lnTo>
                <a:lnTo>
                  <a:pt x="0" y="4510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542329" y="5059427"/>
            <a:ext cx="4977898" cy="6341272"/>
          </a:xfrm>
          <a:custGeom>
            <a:avLst/>
            <a:gdLst/>
            <a:ahLst/>
            <a:cxnLst/>
            <a:rect l="l" t="t" r="r" b="b"/>
            <a:pathLst>
              <a:path w="4977898" h="6341272">
                <a:moveTo>
                  <a:pt x="4977898" y="0"/>
                </a:moveTo>
                <a:lnTo>
                  <a:pt x="0" y="0"/>
                </a:lnTo>
                <a:lnTo>
                  <a:pt x="0" y="6341272"/>
                </a:lnTo>
                <a:lnTo>
                  <a:pt x="4977898" y="6341272"/>
                </a:lnTo>
                <a:lnTo>
                  <a:pt x="497789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93052">
            <a:off x="2002950" y="817655"/>
            <a:ext cx="1247209" cy="1723260"/>
          </a:xfrm>
          <a:custGeom>
            <a:avLst/>
            <a:gdLst/>
            <a:ahLst/>
            <a:cxnLst/>
            <a:rect l="l" t="t" r="r" b="b"/>
            <a:pathLst>
              <a:path w="1247209" h="1723260">
                <a:moveTo>
                  <a:pt x="0" y="0"/>
                </a:moveTo>
                <a:lnTo>
                  <a:pt x="1247209" y="0"/>
                </a:lnTo>
                <a:lnTo>
                  <a:pt x="1247209" y="1723260"/>
                </a:lnTo>
                <a:lnTo>
                  <a:pt x="0" y="17232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83954">
            <a:off x="15801811" y="1016023"/>
            <a:ext cx="1436019" cy="1326522"/>
          </a:xfrm>
          <a:custGeom>
            <a:avLst/>
            <a:gdLst/>
            <a:ahLst/>
            <a:cxnLst/>
            <a:rect l="l" t="t" r="r" b="b"/>
            <a:pathLst>
              <a:path w="1436019" h="1326522">
                <a:moveTo>
                  <a:pt x="0" y="0"/>
                </a:moveTo>
                <a:lnTo>
                  <a:pt x="1436019" y="0"/>
                </a:lnTo>
                <a:lnTo>
                  <a:pt x="1436019" y="1326523"/>
                </a:lnTo>
                <a:lnTo>
                  <a:pt x="0" y="1326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09786">
            <a:off x="5990881" y="7316801"/>
            <a:ext cx="709745" cy="1430216"/>
          </a:xfrm>
          <a:custGeom>
            <a:avLst/>
            <a:gdLst/>
            <a:ahLst/>
            <a:cxnLst/>
            <a:rect l="l" t="t" r="r" b="b"/>
            <a:pathLst>
              <a:path w="709745" h="1430216">
                <a:moveTo>
                  <a:pt x="0" y="0"/>
                </a:moveTo>
                <a:lnTo>
                  <a:pt x="709744" y="0"/>
                </a:lnTo>
                <a:lnTo>
                  <a:pt x="709744" y="1430216"/>
                </a:lnTo>
                <a:lnTo>
                  <a:pt x="0" y="1430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83553" y="212324"/>
            <a:ext cx="1689782" cy="1632752"/>
          </a:xfrm>
          <a:custGeom>
            <a:avLst/>
            <a:gdLst/>
            <a:ahLst/>
            <a:cxnLst/>
            <a:rect l="l" t="t" r="r" b="b"/>
            <a:pathLst>
              <a:path w="1689782" h="1632752">
                <a:moveTo>
                  <a:pt x="0" y="0"/>
                </a:moveTo>
                <a:lnTo>
                  <a:pt x="1689782" y="0"/>
                </a:lnTo>
                <a:lnTo>
                  <a:pt x="1689782" y="1632752"/>
                </a:lnTo>
                <a:lnTo>
                  <a:pt x="0" y="16327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69272">
            <a:off x="12849638" y="7108010"/>
            <a:ext cx="929499" cy="1484231"/>
          </a:xfrm>
          <a:custGeom>
            <a:avLst/>
            <a:gdLst/>
            <a:ahLst/>
            <a:cxnLst/>
            <a:rect l="l" t="t" r="r" b="b"/>
            <a:pathLst>
              <a:path w="929499" h="1484231">
                <a:moveTo>
                  <a:pt x="0" y="0"/>
                </a:moveTo>
                <a:lnTo>
                  <a:pt x="929499" y="0"/>
                </a:lnTo>
                <a:lnTo>
                  <a:pt x="929499" y="1484230"/>
                </a:lnTo>
                <a:lnTo>
                  <a:pt x="0" y="14842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44952">
            <a:off x="8860430" y="6864239"/>
            <a:ext cx="1392563" cy="1971771"/>
          </a:xfrm>
          <a:custGeom>
            <a:avLst/>
            <a:gdLst/>
            <a:ahLst/>
            <a:cxnLst/>
            <a:rect l="l" t="t" r="r" b="b"/>
            <a:pathLst>
              <a:path w="1392563" h="1971771">
                <a:moveTo>
                  <a:pt x="0" y="0"/>
                </a:moveTo>
                <a:lnTo>
                  <a:pt x="1392563" y="0"/>
                </a:lnTo>
                <a:lnTo>
                  <a:pt x="1392563" y="1971771"/>
                </a:lnTo>
                <a:lnTo>
                  <a:pt x="0" y="19717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99036" y="583799"/>
            <a:ext cx="7515352" cy="231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94"/>
              </a:lnSpc>
              <a:spcBef>
                <a:spcPct val="0"/>
              </a:spcBef>
            </a:pPr>
            <a:r>
              <a:rPr lang="en-US" sz="17647">
                <a:solidFill>
                  <a:srgbClr val="324474"/>
                </a:solidFill>
                <a:latin typeface="Caveat Brush"/>
                <a:ea typeface="Caveat Brush"/>
                <a:cs typeface="Caveat Brush"/>
                <a:sym typeface="Caveat Brush"/>
              </a:rPr>
              <a:t>LQVT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87814" y="2919326"/>
            <a:ext cx="13060691" cy="2382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90"/>
              </a:lnSpc>
            </a:pPr>
            <a:r>
              <a:rPr lang="en-US" sz="6500" spc="169" dirty="0">
                <a:solidFill>
                  <a:srgbClr val="EB437F"/>
                </a:solidFill>
                <a:latin typeface="Sigmar One"/>
                <a:ea typeface="Sigmar One"/>
                <a:cs typeface="Sigmar One"/>
                <a:sym typeface="Sigmar One"/>
              </a:rPr>
              <a:t>NHẬN BIẾT CHỮ SỐ VÀ SỐ LƯỢNG TRONG PHẠM VI 3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82191" y="5486270"/>
            <a:ext cx="12949041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0000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Lứa tuổi: MGN 4-5tuổi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6429" y="-1036503"/>
            <a:ext cx="8115300" cy="16312161"/>
          </a:xfrm>
          <a:custGeom>
            <a:avLst/>
            <a:gdLst/>
            <a:ahLst/>
            <a:cxnLst/>
            <a:rect l="l" t="t" r="r" b="b"/>
            <a:pathLst>
              <a:path w="8115300" h="16312161">
                <a:moveTo>
                  <a:pt x="0" y="0"/>
                </a:moveTo>
                <a:lnTo>
                  <a:pt x="8115300" y="0"/>
                </a:lnTo>
                <a:lnTo>
                  <a:pt x="8115300" y="16312161"/>
                </a:lnTo>
                <a:lnTo>
                  <a:pt x="0" y="16312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4999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803063" y="1028700"/>
            <a:ext cx="4354593" cy="8752951"/>
          </a:xfrm>
          <a:custGeom>
            <a:avLst/>
            <a:gdLst/>
            <a:ahLst/>
            <a:cxnLst/>
            <a:rect l="l" t="t" r="r" b="b"/>
            <a:pathLst>
              <a:path w="4354593" h="8752951">
                <a:moveTo>
                  <a:pt x="0" y="0"/>
                </a:moveTo>
                <a:lnTo>
                  <a:pt x="4354593" y="0"/>
                </a:lnTo>
                <a:lnTo>
                  <a:pt x="4354593" y="8752951"/>
                </a:lnTo>
                <a:lnTo>
                  <a:pt x="0" y="8752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34578" y="7206043"/>
            <a:ext cx="1292922" cy="2052257"/>
          </a:xfrm>
          <a:custGeom>
            <a:avLst/>
            <a:gdLst/>
            <a:ahLst/>
            <a:cxnLst/>
            <a:rect l="l" t="t" r="r" b="b"/>
            <a:pathLst>
              <a:path w="1292922" h="2052257">
                <a:moveTo>
                  <a:pt x="0" y="0"/>
                </a:moveTo>
                <a:lnTo>
                  <a:pt x="1292922" y="0"/>
                </a:lnTo>
                <a:lnTo>
                  <a:pt x="1292922" y="2052257"/>
                </a:lnTo>
                <a:lnTo>
                  <a:pt x="0" y="2052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02540">
            <a:off x="16043700" y="8011530"/>
            <a:ext cx="2431201" cy="2493539"/>
          </a:xfrm>
          <a:custGeom>
            <a:avLst/>
            <a:gdLst/>
            <a:ahLst/>
            <a:cxnLst/>
            <a:rect l="l" t="t" r="r" b="b"/>
            <a:pathLst>
              <a:path w="2431201" h="2493539">
                <a:moveTo>
                  <a:pt x="0" y="0"/>
                </a:moveTo>
                <a:lnTo>
                  <a:pt x="2431200" y="0"/>
                </a:lnTo>
                <a:lnTo>
                  <a:pt x="2431200" y="2493540"/>
                </a:lnTo>
                <a:lnTo>
                  <a:pt x="0" y="2493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23846" y="455558"/>
            <a:ext cx="1176620" cy="1584674"/>
          </a:xfrm>
          <a:custGeom>
            <a:avLst/>
            <a:gdLst/>
            <a:ahLst/>
            <a:cxnLst/>
            <a:rect l="l" t="t" r="r" b="b"/>
            <a:pathLst>
              <a:path w="1176620" h="1584674">
                <a:moveTo>
                  <a:pt x="0" y="0"/>
                </a:moveTo>
                <a:lnTo>
                  <a:pt x="1176620" y="0"/>
                </a:lnTo>
                <a:lnTo>
                  <a:pt x="1176620" y="1584674"/>
                </a:lnTo>
                <a:lnTo>
                  <a:pt x="0" y="15846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144000" y="1553182"/>
            <a:ext cx="8557664" cy="103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44"/>
              </a:lnSpc>
              <a:spcBef>
                <a:spcPct val="0"/>
              </a:spcBef>
            </a:pPr>
            <a:r>
              <a:rPr lang="en-US" sz="7800" b="1" spc="1045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 CHƠI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08733" y="2847439"/>
            <a:ext cx="10479267" cy="159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970"/>
              </a:lnSpc>
              <a:spcBef>
                <a:spcPct val="0"/>
              </a:spcBef>
            </a:pPr>
            <a:r>
              <a:rPr lang="en-US" sz="12215">
                <a:solidFill>
                  <a:srgbClr val="324474"/>
                </a:solidFill>
                <a:latin typeface="Caveat Brush"/>
                <a:ea typeface="Caveat Brush"/>
                <a:cs typeface="Caveat Brush"/>
                <a:sym typeface="Caveat Brush"/>
              </a:rPr>
              <a:t>Thi xem ai nhanh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81039" y="4515642"/>
            <a:ext cx="10934656" cy="3253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8"/>
              </a:lnSpc>
            </a:pP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đúng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đồ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đồ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chơi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đặt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quanh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lớp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lượng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8" b="1" dirty="0" err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6098" b="1" dirty="0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</a:t>
            </a:r>
          </a:p>
        </p:txBody>
      </p:sp>
      <p:pic>
        <p:nvPicPr>
          <p:cNvPr id="12" name="(72) Những Bản Nhạc Không Lời Vui Nhộn Dành Cho Bé Yêu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99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4090" y="10447661"/>
            <a:ext cx="928489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8473" y="937534"/>
            <a:ext cx="1576578" cy="1852074"/>
          </a:xfrm>
          <a:custGeom>
            <a:avLst/>
            <a:gdLst/>
            <a:ahLst/>
            <a:cxnLst/>
            <a:rect l="l" t="t" r="r" b="b"/>
            <a:pathLst>
              <a:path w="1576578" h="1852074">
                <a:moveTo>
                  <a:pt x="0" y="0"/>
                </a:moveTo>
                <a:lnTo>
                  <a:pt x="1576578" y="0"/>
                </a:lnTo>
                <a:lnTo>
                  <a:pt x="1576578" y="1852074"/>
                </a:lnTo>
                <a:lnTo>
                  <a:pt x="0" y="1852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306870"/>
            <a:ext cx="1674249" cy="2969843"/>
          </a:xfrm>
          <a:custGeom>
            <a:avLst/>
            <a:gdLst/>
            <a:ahLst/>
            <a:cxnLst/>
            <a:rect l="l" t="t" r="r" b="b"/>
            <a:pathLst>
              <a:path w="1674249" h="2969843">
                <a:moveTo>
                  <a:pt x="0" y="0"/>
                </a:moveTo>
                <a:lnTo>
                  <a:pt x="1674249" y="0"/>
                </a:lnTo>
                <a:lnTo>
                  <a:pt x="1674249" y="2969844"/>
                </a:lnTo>
                <a:lnTo>
                  <a:pt x="0" y="2969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52738" y="1238250"/>
            <a:ext cx="8269428" cy="9800803"/>
          </a:xfrm>
          <a:custGeom>
            <a:avLst/>
            <a:gdLst/>
            <a:ahLst/>
            <a:cxnLst/>
            <a:rect l="l" t="t" r="r" b="b"/>
            <a:pathLst>
              <a:path w="8269428" h="9800803">
                <a:moveTo>
                  <a:pt x="0" y="0"/>
                </a:moveTo>
                <a:lnTo>
                  <a:pt x="8269428" y="0"/>
                </a:lnTo>
                <a:lnTo>
                  <a:pt x="8269428" y="9800803"/>
                </a:lnTo>
                <a:lnTo>
                  <a:pt x="0" y="9800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092927" y="708015"/>
            <a:ext cx="1562377" cy="2062543"/>
          </a:xfrm>
          <a:custGeom>
            <a:avLst/>
            <a:gdLst/>
            <a:ahLst/>
            <a:cxnLst/>
            <a:rect l="l" t="t" r="r" b="b"/>
            <a:pathLst>
              <a:path w="1562377" h="2062543">
                <a:moveTo>
                  <a:pt x="0" y="0"/>
                </a:moveTo>
                <a:lnTo>
                  <a:pt x="1562376" y="0"/>
                </a:lnTo>
                <a:lnTo>
                  <a:pt x="1562376" y="2062543"/>
                </a:lnTo>
                <a:lnTo>
                  <a:pt x="0" y="20625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00458" y="5562185"/>
            <a:ext cx="1815017" cy="1744685"/>
          </a:xfrm>
          <a:custGeom>
            <a:avLst/>
            <a:gdLst/>
            <a:ahLst/>
            <a:cxnLst/>
            <a:rect l="l" t="t" r="r" b="b"/>
            <a:pathLst>
              <a:path w="1815017" h="1744685">
                <a:moveTo>
                  <a:pt x="0" y="0"/>
                </a:moveTo>
                <a:lnTo>
                  <a:pt x="1815017" y="0"/>
                </a:lnTo>
                <a:lnTo>
                  <a:pt x="1815017" y="1744684"/>
                </a:lnTo>
                <a:lnTo>
                  <a:pt x="0" y="17446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12811" y="5235491"/>
            <a:ext cx="9152658" cy="2986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Mỗi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bạn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có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1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tấm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vé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ký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hiệu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là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2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hoặc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3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hình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vuông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,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hoặc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hình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tròn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,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sau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khi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có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hiệu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lệnh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tìm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nhà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,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phải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về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đúng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ngôi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nhà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có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số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lượng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tương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ứng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với</a:t>
            </a:r>
            <a:r>
              <a:rPr lang="en-US" sz="480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480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T Norms"/>
                <a:ea typeface="TT Norms"/>
                <a:cs typeface="TT Norms"/>
                <a:sym typeface="TT Norms"/>
              </a:rPr>
              <a:t>mình</a:t>
            </a:r>
            <a:endParaRPr lang="en-US" sz="4800" u="none" strike="noStrik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14781" y="1238250"/>
            <a:ext cx="7363947" cy="1369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71"/>
              </a:lnSpc>
              <a:spcBef>
                <a:spcPct val="0"/>
              </a:spcBef>
            </a:pPr>
            <a:r>
              <a:rPr lang="en-US" sz="10277" b="1">
                <a:solidFill>
                  <a:srgbClr val="32447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Trò chơi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264932"/>
            <a:ext cx="10479267" cy="1589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1970"/>
              </a:lnSpc>
              <a:spcBef>
                <a:spcPct val="0"/>
              </a:spcBef>
            </a:pPr>
            <a:r>
              <a:rPr lang="en-US" sz="12215">
                <a:solidFill>
                  <a:srgbClr val="324474"/>
                </a:solidFill>
                <a:latin typeface="Sedgwick Ave"/>
                <a:ea typeface="Sedgwick Ave"/>
                <a:cs typeface="Sedgwick Ave"/>
                <a:sym typeface="Sedgwick Ave"/>
              </a:rPr>
              <a:t>Về đúng nhà</a:t>
            </a:r>
          </a:p>
        </p:txBody>
      </p:sp>
      <p:pic>
        <p:nvPicPr>
          <p:cNvPr id="12" name="(72) Những Bản Nhạc Không Lời Vui Nhộn Dành Cho Bé Yêu - YouTub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62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26943" y="103245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8473" y="937534"/>
            <a:ext cx="1576578" cy="1852074"/>
          </a:xfrm>
          <a:custGeom>
            <a:avLst/>
            <a:gdLst/>
            <a:ahLst/>
            <a:cxnLst/>
            <a:rect l="l" t="t" r="r" b="b"/>
            <a:pathLst>
              <a:path w="1576578" h="1852074">
                <a:moveTo>
                  <a:pt x="0" y="0"/>
                </a:moveTo>
                <a:lnTo>
                  <a:pt x="1576578" y="0"/>
                </a:lnTo>
                <a:lnTo>
                  <a:pt x="1576578" y="1852074"/>
                </a:lnTo>
                <a:lnTo>
                  <a:pt x="0" y="1852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306870"/>
            <a:ext cx="1674249" cy="2969843"/>
          </a:xfrm>
          <a:custGeom>
            <a:avLst/>
            <a:gdLst/>
            <a:ahLst/>
            <a:cxnLst/>
            <a:rect l="l" t="t" r="r" b="b"/>
            <a:pathLst>
              <a:path w="1674249" h="2969843">
                <a:moveTo>
                  <a:pt x="0" y="0"/>
                </a:moveTo>
                <a:lnTo>
                  <a:pt x="1674249" y="0"/>
                </a:lnTo>
                <a:lnTo>
                  <a:pt x="1674249" y="2969844"/>
                </a:lnTo>
                <a:lnTo>
                  <a:pt x="0" y="2969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261002"/>
            <a:ext cx="8283981" cy="10025998"/>
          </a:xfrm>
          <a:custGeom>
            <a:avLst/>
            <a:gdLst/>
            <a:ahLst/>
            <a:cxnLst/>
            <a:rect l="l" t="t" r="r" b="b"/>
            <a:pathLst>
              <a:path w="8283981" h="10025998">
                <a:moveTo>
                  <a:pt x="0" y="0"/>
                </a:moveTo>
                <a:lnTo>
                  <a:pt x="8283981" y="0"/>
                </a:lnTo>
                <a:lnTo>
                  <a:pt x="8283981" y="10025998"/>
                </a:lnTo>
                <a:lnTo>
                  <a:pt x="0" y="10025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78112" y="1863571"/>
            <a:ext cx="1562377" cy="2062543"/>
          </a:xfrm>
          <a:custGeom>
            <a:avLst/>
            <a:gdLst/>
            <a:ahLst/>
            <a:cxnLst/>
            <a:rect l="l" t="t" r="r" b="b"/>
            <a:pathLst>
              <a:path w="1562377" h="2062543">
                <a:moveTo>
                  <a:pt x="0" y="0"/>
                </a:moveTo>
                <a:lnTo>
                  <a:pt x="1562376" y="0"/>
                </a:lnTo>
                <a:lnTo>
                  <a:pt x="1562376" y="2062543"/>
                </a:lnTo>
                <a:lnTo>
                  <a:pt x="0" y="20625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18670" y="5562186"/>
            <a:ext cx="1815017" cy="1744685"/>
          </a:xfrm>
          <a:custGeom>
            <a:avLst/>
            <a:gdLst/>
            <a:ahLst/>
            <a:cxnLst/>
            <a:rect l="l" t="t" r="r" b="b"/>
            <a:pathLst>
              <a:path w="1815017" h="1744685">
                <a:moveTo>
                  <a:pt x="0" y="0"/>
                </a:moveTo>
                <a:lnTo>
                  <a:pt x="1815017" y="0"/>
                </a:lnTo>
                <a:lnTo>
                  <a:pt x="1815017" y="1744684"/>
                </a:lnTo>
                <a:lnTo>
                  <a:pt x="0" y="17446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2414" y="4114379"/>
            <a:ext cx="10295979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559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Hát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“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Anh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nông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dân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cây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rau</a:t>
            </a:r>
            <a:r>
              <a:rPr lang="en-US" sz="54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5494" y="2844989"/>
            <a:ext cx="9063406" cy="137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252"/>
              </a:lnSpc>
              <a:spcBef>
                <a:spcPct val="0"/>
              </a:spcBef>
            </a:pPr>
            <a:r>
              <a:rPr lang="en-US" sz="10461">
                <a:solidFill>
                  <a:srgbClr val="324474"/>
                </a:solidFill>
                <a:latin typeface="Paytone One"/>
                <a:ea typeface="Paytone One"/>
                <a:cs typeface="Paytone One"/>
                <a:sym typeface="Paytone One"/>
              </a:rPr>
              <a:t>Kết thúc </a:t>
            </a:r>
          </a:p>
        </p:txBody>
      </p:sp>
      <p:pic>
        <p:nvPicPr>
          <p:cNvPr id="11" name="Bài hát ANH NÔNG DÂN VÀ CÂY RAU (Hình minh họa theo lời bài há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798147" y="962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42242" y="3714325"/>
            <a:ext cx="6317627" cy="7646144"/>
          </a:xfrm>
          <a:custGeom>
            <a:avLst/>
            <a:gdLst/>
            <a:ahLst/>
            <a:cxnLst/>
            <a:rect l="l" t="t" r="r" b="b"/>
            <a:pathLst>
              <a:path w="6317627" h="7646144">
                <a:moveTo>
                  <a:pt x="0" y="0"/>
                </a:moveTo>
                <a:lnTo>
                  <a:pt x="6317626" y="0"/>
                </a:lnTo>
                <a:lnTo>
                  <a:pt x="6317626" y="7646144"/>
                </a:lnTo>
                <a:lnTo>
                  <a:pt x="0" y="7646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344550" y="3714325"/>
            <a:ext cx="6002223" cy="7646144"/>
          </a:xfrm>
          <a:custGeom>
            <a:avLst/>
            <a:gdLst/>
            <a:ahLst/>
            <a:cxnLst/>
            <a:rect l="l" t="t" r="r" b="b"/>
            <a:pathLst>
              <a:path w="6002223" h="7646144">
                <a:moveTo>
                  <a:pt x="6002224" y="0"/>
                </a:moveTo>
                <a:lnTo>
                  <a:pt x="0" y="0"/>
                </a:lnTo>
                <a:lnTo>
                  <a:pt x="0" y="7646144"/>
                </a:lnTo>
                <a:lnTo>
                  <a:pt x="6002224" y="7646144"/>
                </a:lnTo>
                <a:lnTo>
                  <a:pt x="60022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3950" y="1265274"/>
            <a:ext cx="1155350" cy="1471783"/>
          </a:xfrm>
          <a:custGeom>
            <a:avLst/>
            <a:gdLst/>
            <a:ahLst/>
            <a:cxnLst/>
            <a:rect l="l" t="t" r="r" b="b"/>
            <a:pathLst>
              <a:path w="1155350" h="1471783">
                <a:moveTo>
                  <a:pt x="0" y="0"/>
                </a:moveTo>
                <a:lnTo>
                  <a:pt x="1155350" y="0"/>
                </a:lnTo>
                <a:lnTo>
                  <a:pt x="1155350" y="1471783"/>
                </a:lnTo>
                <a:lnTo>
                  <a:pt x="0" y="1471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93052">
            <a:off x="2002950" y="817655"/>
            <a:ext cx="1247209" cy="1723260"/>
          </a:xfrm>
          <a:custGeom>
            <a:avLst/>
            <a:gdLst/>
            <a:ahLst/>
            <a:cxnLst/>
            <a:rect l="l" t="t" r="r" b="b"/>
            <a:pathLst>
              <a:path w="1247209" h="1723260">
                <a:moveTo>
                  <a:pt x="0" y="0"/>
                </a:moveTo>
                <a:lnTo>
                  <a:pt x="1247209" y="0"/>
                </a:lnTo>
                <a:lnTo>
                  <a:pt x="1247209" y="1723260"/>
                </a:lnTo>
                <a:lnTo>
                  <a:pt x="0" y="17232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583954">
            <a:off x="12324232" y="6653464"/>
            <a:ext cx="1436019" cy="1326522"/>
          </a:xfrm>
          <a:custGeom>
            <a:avLst/>
            <a:gdLst/>
            <a:ahLst/>
            <a:cxnLst/>
            <a:rect l="l" t="t" r="r" b="b"/>
            <a:pathLst>
              <a:path w="1436019" h="1326522">
                <a:moveTo>
                  <a:pt x="0" y="0"/>
                </a:moveTo>
                <a:lnTo>
                  <a:pt x="1436019" y="0"/>
                </a:lnTo>
                <a:lnTo>
                  <a:pt x="1436019" y="1326522"/>
                </a:lnTo>
                <a:lnTo>
                  <a:pt x="0" y="13265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33424" y="5514457"/>
            <a:ext cx="882263" cy="1777859"/>
          </a:xfrm>
          <a:custGeom>
            <a:avLst/>
            <a:gdLst/>
            <a:ahLst/>
            <a:cxnLst/>
            <a:rect l="l" t="t" r="r" b="b"/>
            <a:pathLst>
              <a:path w="882263" h="1777859">
                <a:moveTo>
                  <a:pt x="0" y="0"/>
                </a:moveTo>
                <a:lnTo>
                  <a:pt x="882262" y="0"/>
                </a:lnTo>
                <a:lnTo>
                  <a:pt x="882262" y="1777859"/>
                </a:lnTo>
                <a:lnTo>
                  <a:pt x="0" y="1777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87491" y="0"/>
            <a:ext cx="2012866" cy="1944931"/>
          </a:xfrm>
          <a:custGeom>
            <a:avLst/>
            <a:gdLst/>
            <a:ahLst/>
            <a:cxnLst/>
            <a:rect l="l" t="t" r="r" b="b"/>
            <a:pathLst>
              <a:path w="2012866" h="1944931">
                <a:moveTo>
                  <a:pt x="0" y="0"/>
                </a:moveTo>
                <a:lnTo>
                  <a:pt x="2012865" y="0"/>
                </a:lnTo>
                <a:lnTo>
                  <a:pt x="2012865" y="1944931"/>
                </a:lnTo>
                <a:lnTo>
                  <a:pt x="0" y="19449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04483" y="2850860"/>
            <a:ext cx="8337759" cy="5783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275"/>
              </a:lnSpc>
            </a:pPr>
            <a:r>
              <a:rPr lang="en-US" sz="27993">
                <a:solidFill>
                  <a:srgbClr val="324474"/>
                </a:solidFill>
                <a:latin typeface="Caveat Brush"/>
                <a:ea typeface="Caveat Brush"/>
                <a:cs typeface="Caveat Brush"/>
                <a:sym typeface="Caveat Brush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98774" y="1028700"/>
            <a:ext cx="6926148" cy="8823119"/>
          </a:xfrm>
          <a:custGeom>
            <a:avLst/>
            <a:gdLst/>
            <a:ahLst/>
            <a:cxnLst/>
            <a:rect l="l" t="t" r="r" b="b"/>
            <a:pathLst>
              <a:path w="6926148" h="8823119">
                <a:moveTo>
                  <a:pt x="6926148" y="0"/>
                </a:moveTo>
                <a:lnTo>
                  <a:pt x="0" y="0"/>
                </a:lnTo>
                <a:lnTo>
                  <a:pt x="0" y="8823119"/>
                </a:lnTo>
                <a:lnTo>
                  <a:pt x="6926148" y="8823119"/>
                </a:lnTo>
                <a:lnTo>
                  <a:pt x="692614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57470" y="6737627"/>
            <a:ext cx="1611362" cy="2062543"/>
          </a:xfrm>
          <a:custGeom>
            <a:avLst/>
            <a:gdLst/>
            <a:ahLst/>
            <a:cxnLst/>
            <a:rect l="l" t="t" r="r" b="b"/>
            <a:pathLst>
              <a:path w="1611362" h="2062543">
                <a:moveTo>
                  <a:pt x="0" y="0"/>
                </a:moveTo>
                <a:lnTo>
                  <a:pt x="1611362" y="0"/>
                </a:lnTo>
                <a:lnTo>
                  <a:pt x="1611362" y="2062543"/>
                </a:lnTo>
                <a:lnTo>
                  <a:pt x="0" y="20625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2239" y="1014104"/>
            <a:ext cx="1292922" cy="2052257"/>
          </a:xfrm>
          <a:custGeom>
            <a:avLst/>
            <a:gdLst/>
            <a:ahLst/>
            <a:cxnLst/>
            <a:rect l="l" t="t" r="r" b="b"/>
            <a:pathLst>
              <a:path w="1292922" h="2052257">
                <a:moveTo>
                  <a:pt x="0" y="0"/>
                </a:moveTo>
                <a:lnTo>
                  <a:pt x="1292922" y="0"/>
                </a:lnTo>
                <a:lnTo>
                  <a:pt x="1292922" y="2052256"/>
                </a:lnTo>
                <a:lnTo>
                  <a:pt x="0" y="2052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02540">
            <a:off x="16043700" y="8011530"/>
            <a:ext cx="2431201" cy="2493539"/>
          </a:xfrm>
          <a:custGeom>
            <a:avLst/>
            <a:gdLst/>
            <a:ahLst/>
            <a:cxnLst/>
            <a:rect l="l" t="t" r="r" b="b"/>
            <a:pathLst>
              <a:path w="2431201" h="2493539">
                <a:moveTo>
                  <a:pt x="0" y="0"/>
                </a:moveTo>
                <a:lnTo>
                  <a:pt x="2431200" y="0"/>
                </a:lnTo>
                <a:lnTo>
                  <a:pt x="2431200" y="2493540"/>
                </a:lnTo>
                <a:lnTo>
                  <a:pt x="0" y="2493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59741" y="218322"/>
            <a:ext cx="1203411" cy="1620755"/>
          </a:xfrm>
          <a:custGeom>
            <a:avLst/>
            <a:gdLst/>
            <a:ahLst/>
            <a:cxnLst/>
            <a:rect l="l" t="t" r="r" b="b"/>
            <a:pathLst>
              <a:path w="1203411" h="1620755">
                <a:moveTo>
                  <a:pt x="0" y="0"/>
                </a:moveTo>
                <a:lnTo>
                  <a:pt x="1203410" y="0"/>
                </a:lnTo>
                <a:lnTo>
                  <a:pt x="1203410" y="1620756"/>
                </a:lnTo>
                <a:lnTo>
                  <a:pt x="0" y="1620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905263" y="441624"/>
            <a:ext cx="9229064" cy="211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307"/>
              </a:lnSpc>
              <a:spcBef>
                <a:spcPct val="0"/>
              </a:spcBef>
            </a:pPr>
            <a:r>
              <a:rPr lang="en-US" sz="5415" dirty="0" err="1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Bé</a:t>
            </a:r>
            <a:r>
              <a:rPr lang="en-US" sz="5415" dirty="0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415" dirty="0" err="1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làm</a:t>
            </a:r>
            <a:r>
              <a:rPr lang="en-US" sz="5415" dirty="0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415" dirty="0" err="1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bao</a:t>
            </a:r>
            <a:r>
              <a:rPr lang="en-US" sz="5415" dirty="0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415" dirty="0" err="1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nhiêu</a:t>
            </a:r>
            <a:r>
              <a:rPr lang="en-US" sz="5415" dirty="0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415" dirty="0" err="1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nghề</a:t>
            </a:r>
            <a:r>
              <a:rPr lang="en-US" sz="5415" dirty="0">
                <a:solidFill>
                  <a:srgbClr val="324474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48120" y="1366860"/>
            <a:ext cx="6143349" cy="7579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chơi làm thợ nề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Xây nên bao nhà cửa.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chơi làm thợ mỏ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Đào lên thật nhiều than.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chơi làm thợ hàn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Nối nhịp cầu đất nước.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chơi làm thầy thuốc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Chữa bệnh cho mọi người.    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chơi làm cô nuôi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Xúc cơm cho cháu bé.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Một ngày ở nhà trẻ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“ làm” bao nhiêu nghề</a:t>
            </a:r>
          </a:p>
          <a:p>
            <a:pPr algn="ctr">
              <a:lnSpc>
                <a:spcPts val="4339"/>
              </a:lnSpc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Chiều mẹ đến đón về</a:t>
            </a:r>
          </a:p>
          <a:p>
            <a:pPr marL="0" lvl="1" indent="0" algn="ctr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Bé lại là… cái Cún.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48900" y="0"/>
            <a:ext cx="10215997" cy="10276714"/>
          </a:xfrm>
          <a:custGeom>
            <a:avLst/>
            <a:gdLst/>
            <a:ahLst/>
            <a:cxnLst/>
            <a:rect l="l" t="t" r="r" b="b"/>
            <a:pathLst>
              <a:path w="10215997" h="10276714">
                <a:moveTo>
                  <a:pt x="0" y="0"/>
                </a:moveTo>
                <a:lnTo>
                  <a:pt x="10215997" y="0"/>
                </a:lnTo>
                <a:lnTo>
                  <a:pt x="10215997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814" y="0"/>
            <a:ext cx="10276714" cy="10276714"/>
          </a:xfrm>
          <a:custGeom>
            <a:avLst/>
            <a:gdLst/>
            <a:ahLst/>
            <a:cxnLst/>
            <a:rect l="l" t="t" r="r" b="b"/>
            <a:pathLst>
              <a:path w="10276714" h="10276714">
                <a:moveTo>
                  <a:pt x="0" y="0"/>
                </a:moveTo>
                <a:lnTo>
                  <a:pt x="10276714" y="0"/>
                </a:lnTo>
                <a:lnTo>
                  <a:pt x="10276714" y="10276714"/>
                </a:lnTo>
                <a:lnTo>
                  <a:pt x="0" y="1027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35163" y="5138357"/>
            <a:ext cx="5799729" cy="6049261"/>
          </a:xfrm>
          <a:custGeom>
            <a:avLst/>
            <a:gdLst/>
            <a:ahLst/>
            <a:cxnLst/>
            <a:rect l="l" t="t" r="r" b="b"/>
            <a:pathLst>
              <a:path w="5799729" h="6049261">
                <a:moveTo>
                  <a:pt x="0" y="0"/>
                </a:moveTo>
                <a:lnTo>
                  <a:pt x="5799729" y="0"/>
                </a:lnTo>
                <a:lnTo>
                  <a:pt x="5799729" y="6049261"/>
                </a:lnTo>
                <a:lnTo>
                  <a:pt x="0" y="6049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75942" y="495023"/>
            <a:ext cx="1166716" cy="1584674"/>
          </a:xfrm>
          <a:custGeom>
            <a:avLst/>
            <a:gdLst/>
            <a:ahLst/>
            <a:cxnLst/>
            <a:rect l="l" t="t" r="r" b="b"/>
            <a:pathLst>
              <a:path w="1166716" h="1584674">
                <a:moveTo>
                  <a:pt x="0" y="0"/>
                </a:moveTo>
                <a:lnTo>
                  <a:pt x="1166716" y="0"/>
                </a:lnTo>
                <a:lnTo>
                  <a:pt x="1166716" y="1584674"/>
                </a:lnTo>
                <a:lnTo>
                  <a:pt x="0" y="15846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2239" y="1014104"/>
            <a:ext cx="1292922" cy="2052257"/>
          </a:xfrm>
          <a:custGeom>
            <a:avLst/>
            <a:gdLst/>
            <a:ahLst/>
            <a:cxnLst/>
            <a:rect l="l" t="t" r="r" b="b"/>
            <a:pathLst>
              <a:path w="1292922" h="2052257">
                <a:moveTo>
                  <a:pt x="0" y="0"/>
                </a:moveTo>
                <a:lnTo>
                  <a:pt x="1292922" y="0"/>
                </a:lnTo>
                <a:lnTo>
                  <a:pt x="1292922" y="2052256"/>
                </a:lnTo>
                <a:lnTo>
                  <a:pt x="0" y="2052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02540">
            <a:off x="16026710" y="8043209"/>
            <a:ext cx="2431201" cy="2493539"/>
          </a:xfrm>
          <a:custGeom>
            <a:avLst/>
            <a:gdLst/>
            <a:ahLst/>
            <a:cxnLst/>
            <a:rect l="l" t="t" r="r" b="b"/>
            <a:pathLst>
              <a:path w="2431201" h="2493539">
                <a:moveTo>
                  <a:pt x="0" y="0"/>
                </a:moveTo>
                <a:lnTo>
                  <a:pt x="2431200" y="0"/>
                </a:lnTo>
                <a:lnTo>
                  <a:pt x="2431200" y="2493540"/>
                </a:lnTo>
                <a:lnTo>
                  <a:pt x="0" y="249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00" y="4685103"/>
            <a:ext cx="792510" cy="1067353"/>
          </a:xfrm>
          <a:custGeom>
            <a:avLst/>
            <a:gdLst/>
            <a:ahLst/>
            <a:cxnLst/>
            <a:rect l="l" t="t" r="r" b="b"/>
            <a:pathLst>
              <a:path w="792510" h="1067353">
                <a:moveTo>
                  <a:pt x="0" y="0"/>
                </a:moveTo>
                <a:lnTo>
                  <a:pt x="792510" y="0"/>
                </a:lnTo>
                <a:lnTo>
                  <a:pt x="792510" y="1067353"/>
                </a:lnTo>
                <a:lnTo>
                  <a:pt x="0" y="10673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23327" y="2098965"/>
            <a:ext cx="12861793" cy="4422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Chơi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trò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chơi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: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siêu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thị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(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Mỗi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trẻ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mua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từ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1-2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đồ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dùng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).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Cô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cho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trẻ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mua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được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1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đồ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dùng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đứng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về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tay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phải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, 2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đồ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dùng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đứng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về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tay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trái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của</a:t>
            </a:r>
            <a:r>
              <a:rPr lang="en-US" sz="6200" u="none" strike="noStrike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200" u="none" strike="noStrike" dirty="0" err="1" smtClean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cô</a:t>
            </a:r>
            <a:endParaRPr lang="en-US" sz="6200" u="none" strike="noStrike" dirty="0" smtClean="0">
              <a:solidFill>
                <a:srgbClr val="000000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23327" y="647423"/>
            <a:ext cx="12864926" cy="94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056"/>
              </a:lnSpc>
              <a:spcBef>
                <a:spcPct val="0"/>
              </a:spcBef>
            </a:pPr>
            <a:r>
              <a:rPr lang="en-US" sz="7200">
                <a:solidFill>
                  <a:srgbClr val="324474"/>
                </a:solidFill>
                <a:latin typeface="Paytone One"/>
                <a:ea typeface="Paytone One"/>
                <a:cs typeface="Paytone One"/>
                <a:sym typeface="Paytone One"/>
              </a:rPr>
              <a:t>Ôn nhận biết số lượng 1;2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37252" y="6527799"/>
            <a:ext cx="13570872" cy="1530229"/>
          </a:xfrm>
          <a:prstGeom prst="rect">
            <a:avLst/>
          </a:prstGeom>
        </p:spPr>
      </p:pic>
      <p:pic>
        <p:nvPicPr>
          <p:cNvPr id="12" name="(72) Những Bản Nhạc Không Lời Vui Nhộn Dành Cho Bé Yêu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36288" y="8263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43630" y="2384022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43400" y="5219699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30094" y="1614311"/>
            <a:ext cx="12227714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Trẻ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lấy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rổ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đồ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dùng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về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vị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trí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ngồi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chữ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04578" y="-2186559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05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05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056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7056"/>
              </a:lnSpc>
              <a:spcBef>
                <a:spcPct val="0"/>
              </a:spcBef>
            </a:pPr>
            <a:r>
              <a:rPr lang="en-US" sz="7200" u="none" strike="noStrike">
                <a:solidFill>
                  <a:srgbClr val="324474"/>
                </a:solidFill>
                <a:latin typeface="Paytone One"/>
                <a:ea typeface="Paytone One"/>
                <a:cs typeface="Paytone One"/>
                <a:sym typeface="Paytone One"/>
              </a:rPr>
              <a:t>Đếm đến 3 và nhận biết chữ số 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71506" y="8509415"/>
            <a:ext cx="12944890" cy="156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Trẻ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lấy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3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bông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,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xếp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ra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thành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1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hàng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ngang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đếm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từ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trái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qua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phải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5600" y="8494305"/>
            <a:ext cx="12227714" cy="1560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Trẻ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lấy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2 con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,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xếp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ra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thành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1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hàng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ngang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đếm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từ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trái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qua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phải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</p:txBody>
      </p:sp>
      <p:sp>
        <p:nvSpPr>
          <p:cNvPr id="8" name="Freeform 2"/>
          <p:cNvSpPr/>
          <p:nvPr/>
        </p:nvSpPr>
        <p:spPr>
          <a:xfrm>
            <a:off x="4501424" y="2380428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2385836" y="2380427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8285606" y="5219698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43630" y="2384022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43400" y="5219699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4578" y="-2186559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Đếm đến 3 và nhận biết chữ số 3</a:t>
            </a:r>
          </a:p>
        </p:txBody>
      </p:sp>
      <p:sp>
        <p:nvSpPr>
          <p:cNvPr id="8" name="Freeform 2"/>
          <p:cNvSpPr/>
          <p:nvPr/>
        </p:nvSpPr>
        <p:spPr>
          <a:xfrm>
            <a:off x="4501424" y="2380428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2385836" y="2380427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8285606" y="5219698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1" name="TextBox 4"/>
          <p:cNvSpPr txBox="1"/>
          <p:nvPr/>
        </p:nvSpPr>
        <p:spPr>
          <a:xfrm>
            <a:off x="2895600" y="8020579"/>
            <a:ext cx="12944988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Có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bao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nhiêu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bông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Bao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nhiêu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con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2895600" y="8848236"/>
            <a:ext cx="12944890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Nhóm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nhóm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như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thế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nào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với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nhau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822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0" y="1443609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81770" y="4279286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4578" y="-2186559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Đếm đến 3 và nhận biết chữ số 3</a:t>
            </a:r>
          </a:p>
        </p:txBody>
      </p:sp>
      <p:sp>
        <p:nvSpPr>
          <p:cNvPr id="8" name="Freeform 2"/>
          <p:cNvSpPr/>
          <p:nvPr/>
        </p:nvSpPr>
        <p:spPr>
          <a:xfrm>
            <a:off x="4439794" y="1440015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2324206" y="1440014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8223976" y="4279285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3" name="TextBox 7"/>
          <p:cNvSpPr txBox="1"/>
          <p:nvPr/>
        </p:nvSpPr>
        <p:spPr>
          <a:xfrm>
            <a:off x="1327645" y="7080166"/>
            <a:ext cx="1659416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Muốn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bằng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nhau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thì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phải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làm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như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thế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nào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828800" y="8120467"/>
            <a:ext cx="154686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=&gt;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Lấy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thêm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1 con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xếp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tương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ứng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cho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bông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thừa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</p:txBody>
      </p:sp>
      <p:sp>
        <p:nvSpPr>
          <p:cNvPr id="15" name="Freeform 3"/>
          <p:cNvSpPr/>
          <p:nvPr/>
        </p:nvSpPr>
        <p:spPr>
          <a:xfrm>
            <a:off x="12245194" y="4244490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</p:spTree>
    <p:extLst>
      <p:ext uri="{BB962C8B-B14F-4D97-AF65-F5344CB8AC3E}">
        <p14:creationId xmlns:p14="http://schemas.microsoft.com/office/powerpoint/2010/main" val="329943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2000" y="1443609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81770" y="4279286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4578" y="-2186559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nhận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biết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chữ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số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</a:t>
            </a:r>
          </a:p>
        </p:txBody>
      </p:sp>
      <p:sp>
        <p:nvSpPr>
          <p:cNvPr id="8" name="Freeform 2"/>
          <p:cNvSpPr/>
          <p:nvPr/>
        </p:nvSpPr>
        <p:spPr>
          <a:xfrm>
            <a:off x="4439794" y="1440015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2324206" y="1440014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8223976" y="4279285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2671457" y="7215963"/>
            <a:ext cx="12944988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Bây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giờ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như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thế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nào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với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nhau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71457" y="8217834"/>
            <a:ext cx="12944988" cy="76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Có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bao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nhiêu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bông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Bao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nhiêu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con </a:t>
            </a:r>
            <a:r>
              <a:rPr lang="en-US" sz="4497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5" name="Freeform 3"/>
          <p:cNvSpPr/>
          <p:nvPr/>
        </p:nvSpPr>
        <p:spPr>
          <a:xfrm>
            <a:off x="12245194" y="4279284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6" name="TextBox 6"/>
          <p:cNvSpPr txBox="1"/>
          <p:nvPr/>
        </p:nvSpPr>
        <p:spPr>
          <a:xfrm>
            <a:off x="1683156" y="9011623"/>
            <a:ext cx="1560186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=&gt; 2 con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ta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thêm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1 con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ta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được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3 con </a:t>
            </a:r>
            <a:r>
              <a:rPr lang="en-US" sz="4497" b="1" dirty="0" err="1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r>
              <a:rPr lang="en-US" sz="4497" b="1" dirty="0">
                <a:solidFill>
                  <a:srgbClr val="FF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4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286000" y="-1815084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nhận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biết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chữ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số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1600200" y="2324100"/>
            <a:ext cx="15601864" cy="85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Để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biểu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thị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số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3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cô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có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thẻ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số</a:t>
            </a:r>
            <a:r>
              <a:rPr lang="en-US" sz="6600" dirty="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 3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1562" y="3924300"/>
            <a:ext cx="4114800" cy="457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2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57438" y="2326342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57208" y="5162019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04578" y="-1574123"/>
            <a:ext cx="14640305" cy="36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705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đến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nhận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biết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chữ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số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24474"/>
                </a:solidFill>
                <a:effectLst/>
                <a:uLnTx/>
                <a:uFillTx/>
                <a:latin typeface="Paytone One"/>
                <a:ea typeface="Paytone One"/>
                <a:cs typeface="Paytone One"/>
                <a:sym typeface="Paytone One"/>
              </a:rPr>
              <a:t> 3</a:t>
            </a:r>
          </a:p>
        </p:txBody>
      </p:sp>
      <p:sp>
        <p:nvSpPr>
          <p:cNvPr id="8" name="Freeform 2"/>
          <p:cNvSpPr/>
          <p:nvPr/>
        </p:nvSpPr>
        <p:spPr>
          <a:xfrm>
            <a:off x="2415232" y="2322748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9" name="Freeform 2"/>
          <p:cNvSpPr/>
          <p:nvPr/>
        </p:nvSpPr>
        <p:spPr>
          <a:xfrm>
            <a:off x="10299644" y="2322747"/>
            <a:ext cx="2362200" cy="3457837"/>
          </a:xfrm>
          <a:custGeom>
            <a:avLst/>
            <a:gdLst/>
            <a:ahLst/>
            <a:cxnLst/>
            <a:rect l="l" t="t" r="r" b="b"/>
            <a:pathLst>
              <a:path w="2241176" h="3361765">
                <a:moveTo>
                  <a:pt x="0" y="0"/>
                </a:moveTo>
                <a:lnTo>
                  <a:pt x="2241176" y="0"/>
                </a:lnTo>
                <a:lnTo>
                  <a:pt x="2241176" y="3361765"/>
                </a:lnTo>
                <a:lnTo>
                  <a:pt x="0" y="3361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739" t="-43066" r="-46397" b="-41259"/>
            </a:stretch>
          </a:blipFill>
        </p:spPr>
      </p:sp>
      <p:sp>
        <p:nvSpPr>
          <p:cNvPr id="10" name="Freeform 3"/>
          <p:cNvSpPr/>
          <p:nvPr/>
        </p:nvSpPr>
        <p:spPr>
          <a:xfrm>
            <a:off x="6199414" y="5162018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5" name="Freeform 3"/>
          <p:cNvSpPr/>
          <p:nvPr/>
        </p:nvSpPr>
        <p:spPr>
          <a:xfrm>
            <a:off x="10220632" y="5162017"/>
            <a:ext cx="2520224" cy="2800881"/>
          </a:xfrm>
          <a:custGeom>
            <a:avLst/>
            <a:gdLst/>
            <a:ahLst/>
            <a:cxnLst/>
            <a:rect l="l" t="t" r="r" b="b"/>
            <a:pathLst>
              <a:path w="2420471" h="2465294">
                <a:moveTo>
                  <a:pt x="0" y="0"/>
                </a:moveTo>
                <a:lnTo>
                  <a:pt x="2420471" y="0"/>
                </a:lnTo>
                <a:lnTo>
                  <a:pt x="2420471" y="2465294"/>
                </a:lnTo>
                <a:lnTo>
                  <a:pt x="0" y="2465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11" t="-65606" r="-35618" b="-45299"/>
            </a:stretch>
          </a:blipFill>
        </p:spPr>
      </p:sp>
      <p:sp>
        <p:nvSpPr>
          <p:cNvPr id="13" name="TextBox 8"/>
          <p:cNvSpPr txBox="1"/>
          <p:nvPr/>
        </p:nvSpPr>
        <p:spPr>
          <a:xfrm>
            <a:off x="1343019" y="8343900"/>
            <a:ext cx="1560186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6"/>
              </a:lnSpc>
              <a:spcBef>
                <a:spcPct val="0"/>
              </a:spcBef>
            </a:pP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Cho </a:t>
            </a:r>
            <a:r>
              <a:rPr lang="en-US" sz="4497" b="1" u="none" strike="noStrike" dirty="0" err="1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trẻ</a:t>
            </a:r>
            <a:r>
              <a:rPr lang="en-US" sz="4497" b="1" u="none" strike="noStrike" dirty="0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đếm</a:t>
            </a:r>
            <a:r>
              <a:rPr lang="en-US" sz="4497" b="1" u="none" strike="noStrike" dirty="0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lại</a:t>
            </a:r>
            <a:r>
              <a:rPr lang="en-US" sz="4497" b="1" u="none" strike="noStrike" dirty="0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và</a:t>
            </a:r>
            <a:r>
              <a:rPr lang="en-US" sz="4497" b="1" u="none" strike="noStrike" dirty="0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đặt</a:t>
            </a:r>
            <a:r>
              <a:rPr lang="en-US" sz="4497" b="1" u="none" strike="noStrike" dirty="0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thẻ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số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3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bên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cạnh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nhóm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497" b="1" u="none" strike="noStrike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hoa</a:t>
            </a:r>
            <a:r>
              <a:rPr lang="en-US" sz="4497" b="1" u="none" strike="noStrike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, </a:t>
            </a:r>
            <a:r>
              <a:rPr lang="en-US" sz="4497" b="1" u="none" strike="noStrike" dirty="0" err="1" smtClean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bướm</a:t>
            </a:r>
            <a:endParaRPr lang="en-US" sz="4497" b="1" u="none" strike="noStrike" dirty="0">
              <a:solidFill>
                <a:srgbClr val="000000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87208" y="3020893"/>
            <a:ext cx="1888076" cy="2061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87208" y="5463436"/>
            <a:ext cx="1888076" cy="2061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16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66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442</Words>
  <Application>Microsoft Office PowerPoint</Application>
  <PresentationFormat>Custom</PresentationFormat>
  <Paragraphs>69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DejaVu Serif Bold</vt:lpstr>
      <vt:lpstr>Sigmar One</vt:lpstr>
      <vt:lpstr>Sedgwick Ave</vt:lpstr>
      <vt:lpstr>Calibri</vt:lpstr>
      <vt:lpstr>TT Norms Bold</vt:lpstr>
      <vt:lpstr>Caveat Brush</vt:lpstr>
      <vt:lpstr>Dancing Script</vt:lpstr>
      <vt:lpstr>TT Norms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LQVT</dc:title>
  <cp:lastModifiedBy>Techsi.vn</cp:lastModifiedBy>
  <cp:revision>12</cp:revision>
  <dcterms:created xsi:type="dcterms:W3CDTF">2006-08-16T00:00:00Z</dcterms:created>
  <dcterms:modified xsi:type="dcterms:W3CDTF">2025-11-11T07:39:06Z</dcterms:modified>
  <dc:identifier>DAG3-Yy0Oqk</dc:identifier>
</cp:coreProperties>
</file>