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0" r:id="rId18"/>
    <p:sldId id="276" r:id="rId19"/>
    <p:sldId id="277" r:id="rId20"/>
    <p:sldId id="278" r:id="rId21"/>
    <p:sldId id="279" r:id="rId22"/>
    <p:sldId id="273" r:id="rId23"/>
    <p:sldId id="274" r:id="rId24"/>
    <p:sldId id="275"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jaHAbaX7cCjx+MF6oSDYCZ44HBr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48"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6.jp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5129" y="0"/>
            <a:ext cx="12192000" cy="6858000"/>
          </a:xfrm>
          <a:prstGeom prst="rect">
            <a:avLst/>
          </a:prstGeom>
          <a:noFill/>
          <a:ln>
            <a:noFill/>
          </a:ln>
        </p:spPr>
      </p:pic>
      <p:sp>
        <p:nvSpPr>
          <p:cNvPr id="90" name="Google Shape;90;p1">
            <a:hlinkClick r:id="" action="ppaction://hlinkshowjump?jump=nextslide"/>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a:hlinkClick r:id="" action="ppaction://hlinkshowjump?jump=previousslide"/>
          </p:cNvPr>
          <p:cNvSpPr/>
          <p:nvPr/>
        </p:nvSpPr>
        <p:spPr>
          <a:xfrm flipH="1">
            <a:off x="7656560"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nvGrpSpPr>
          <p:cNvPr id="92" name="Google Shape;92;p1"/>
          <p:cNvGrpSpPr/>
          <p:nvPr/>
        </p:nvGrpSpPr>
        <p:grpSpPr>
          <a:xfrm>
            <a:off x="2248754" y="-214243"/>
            <a:ext cx="7459110" cy="1291590"/>
            <a:chOff x="441380" y="1640281"/>
            <a:chExt cx="7459110" cy="1291590"/>
          </a:xfrm>
        </p:grpSpPr>
        <p:sp>
          <p:nvSpPr>
            <p:cNvPr id="93" name="Google Shape;93;p1"/>
            <p:cNvSpPr/>
            <p:nvPr/>
          </p:nvSpPr>
          <p:spPr>
            <a:xfrm>
              <a:off x="911450" y="1998121"/>
              <a:ext cx="6989040" cy="638800"/>
            </a:xfrm>
            <a:prstGeom prst="roundRect">
              <a:avLst>
                <a:gd name="adj" fmla="val 36648"/>
              </a:avLst>
            </a:prstGeom>
            <a:solidFill>
              <a:srgbClr val="EDEDED"/>
            </a:solidFill>
            <a:ln w="12700" cap="flat" cmpd="sng">
              <a:solidFill>
                <a:srgbClr val="E5A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4" name="Google Shape;94;p1" descr="Shape, circle&#10;&#10;Description automatically generated"/>
            <p:cNvPicPr preferRelativeResize="0"/>
            <p:nvPr/>
          </p:nvPicPr>
          <p:blipFill rotWithShape="1">
            <a:blip r:embed="rId4">
              <a:alphaModFix/>
            </a:blip>
            <a:srcRect/>
            <a:stretch/>
          </p:blipFill>
          <p:spPr>
            <a:xfrm>
              <a:off x="441380" y="1640281"/>
              <a:ext cx="1291590" cy="1291590"/>
            </a:xfrm>
            <a:prstGeom prst="rect">
              <a:avLst/>
            </a:prstGeom>
            <a:noFill/>
            <a:ln>
              <a:noFill/>
            </a:ln>
          </p:spPr>
        </p:pic>
        <p:sp>
          <p:nvSpPr>
            <p:cNvPr id="95" name="Google Shape;95;p1"/>
            <p:cNvSpPr txBox="1"/>
            <p:nvPr/>
          </p:nvSpPr>
          <p:spPr>
            <a:xfrm>
              <a:off x="2078083" y="2024466"/>
              <a:ext cx="56029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Times New Roman"/>
                  <a:ea typeface="Times New Roman"/>
                  <a:cs typeface="Times New Roman"/>
                  <a:sym typeface="Times New Roman"/>
                </a:rPr>
                <a:t>Mẹ tuyệt vời nhất trên đời!</a:t>
              </a:r>
              <a:endParaRPr/>
            </a:p>
          </p:txBody>
        </p:sp>
      </p:grpSp>
      <p:grpSp>
        <p:nvGrpSpPr>
          <p:cNvPr id="96" name="Google Shape;96;p1"/>
          <p:cNvGrpSpPr/>
          <p:nvPr/>
        </p:nvGrpSpPr>
        <p:grpSpPr>
          <a:xfrm>
            <a:off x="3885457" y="779238"/>
            <a:ext cx="5258543" cy="2407406"/>
            <a:chOff x="3022054" y="538118"/>
            <a:chExt cx="3371445" cy="2407406"/>
          </a:xfrm>
        </p:grpSpPr>
        <p:pic>
          <p:nvPicPr>
            <p:cNvPr id="97" name="Google Shape;97;p1" descr="Free Vector | Cute kid student character with text box hand drawn cartoon  art illustration"/>
            <p:cNvPicPr preferRelativeResize="0"/>
            <p:nvPr/>
          </p:nvPicPr>
          <p:blipFill rotWithShape="1">
            <a:blip r:embed="rId5">
              <a:alphaModFix/>
            </a:blip>
            <a:srcRect/>
            <a:stretch/>
          </p:blipFill>
          <p:spPr>
            <a:xfrm>
              <a:off x="3022054" y="538118"/>
              <a:ext cx="3371445" cy="2407406"/>
            </a:xfrm>
            <a:prstGeom prst="rect">
              <a:avLst/>
            </a:prstGeom>
            <a:noFill/>
            <a:ln>
              <a:noFill/>
            </a:ln>
          </p:spPr>
        </p:pic>
        <p:sp>
          <p:nvSpPr>
            <p:cNvPr id="98" name="Google Shape;98;p1"/>
            <p:cNvSpPr txBox="1"/>
            <p:nvPr/>
          </p:nvSpPr>
          <p:spPr>
            <a:xfrm>
              <a:off x="3645749" y="1122893"/>
              <a:ext cx="203056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BF9000"/>
                  </a:solidFill>
                  <a:latin typeface="Times New Roman"/>
                  <a:ea typeface="Times New Roman"/>
                  <a:cs typeface="Times New Roman"/>
                  <a:sym typeface="Times New Roman"/>
                </a:rPr>
                <a:t>HỎI NHANH</a:t>
              </a:r>
              <a:endParaRPr/>
            </a:p>
            <a:p>
              <a:pPr marL="0" marR="0" lvl="0" indent="0" algn="ctr" rtl="0">
                <a:spcBef>
                  <a:spcPts val="0"/>
                </a:spcBef>
                <a:spcAft>
                  <a:spcPts val="0"/>
                </a:spcAft>
                <a:buNone/>
              </a:pPr>
              <a:r>
                <a:rPr lang="en-US" sz="2400">
                  <a:solidFill>
                    <a:srgbClr val="BF9000"/>
                  </a:solidFill>
                  <a:latin typeface="Times New Roman"/>
                  <a:ea typeface="Times New Roman"/>
                  <a:cs typeface="Times New Roman"/>
                  <a:sym typeface="Times New Roman"/>
                </a:rPr>
                <a:t>ĐÁP ĐÚNG</a:t>
              </a:r>
              <a:endParaRPr/>
            </a:p>
          </p:txBody>
        </p:sp>
      </p:grpSp>
      <p:grpSp>
        <p:nvGrpSpPr>
          <p:cNvPr id="99" name="Google Shape;99;p1"/>
          <p:cNvGrpSpPr/>
          <p:nvPr/>
        </p:nvGrpSpPr>
        <p:grpSpPr>
          <a:xfrm>
            <a:off x="2183738" y="3132748"/>
            <a:ext cx="9427417" cy="1077218"/>
            <a:chOff x="678873" y="2854170"/>
            <a:chExt cx="7516091" cy="1077218"/>
          </a:xfrm>
        </p:grpSpPr>
        <p:grpSp>
          <p:nvGrpSpPr>
            <p:cNvPr id="100" name="Google Shape;100;p1"/>
            <p:cNvGrpSpPr/>
            <p:nvPr/>
          </p:nvGrpSpPr>
          <p:grpSpPr>
            <a:xfrm>
              <a:off x="678873" y="2854170"/>
              <a:ext cx="7516091" cy="1077218"/>
              <a:chOff x="6175594" y="4329324"/>
              <a:chExt cx="1225956" cy="279092"/>
            </a:xfrm>
          </p:grpSpPr>
          <p:sp>
            <p:nvSpPr>
              <p:cNvPr id="101" name="Google Shape;101;p1"/>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 name="Google Shape;102;p1"/>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03" name="Google Shape;103;p1"/>
            <p:cNvSpPr txBox="1"/>
            <p:nvPr/>
          </p:nvSpPr>
          <p:spPr>
            <a:xfrm>
              <a:off x="1775213" y="3054883"/>
              <a:ext cx="641975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Trong tháng 10 có ngày gì đặc biệt?</a:t>
              </a:r>
              <a:endParaRPr/>
            </a:p>
          </p:txBody>
        </p:sp>
      </p:grpSp>
      <p:grpSp>
        <p:nvGrpSpPr>
          <p:cNvPr id="104" name="Google Shape;104;p1"/>
          <p:cNvGrpSpPr/>
          <p:nvPr/>
        </p:nvGrpSpPr>
        <p:grpSpPr>
          <a:xfrm>
            <a:off x="5707908" y="4328807"/>
            <a:ext cx="5087092" cy="1264596"/>
            <a:chOff x="5517408" y="4354319"/>
            <a:chExt cx="8203908" cy="1264596"/>
          </a:xfrm>
        </p:grpSpPr>
        <p:sp>
          <p:nvSpPr>
            <p:cNvPr id="105" name="Google Shape;105;p1"/>
            <p:cNvSpPr txBox="1"/>
            <p:nvPr/>
          </p:nvSpPr>
          <p:spPr>
            <a:xfrm>
              <a:off x="5517408" y="4354319"/>
              <a:ext cx="82039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Arial"/>
                  <a:ea typeface="Arial"/>
                  <a:cs typeface="Arial"/>
                  <a:sym typeface="Arial"/>
                </a:rPr>
                <a:t>Ngày Phụ nữ Việt Nam</a:t>
              </a:r>
              <a:endParaRPr/>
            </a:p>
          </p:txBody>
        </p:sp>
        <p:sp>
          <p:nvSpPr>
            <p:cNvPr id="106" name="Google Shape;106;p1"/>
            <p:cNvSpPr txBox="1"/>
            <p:nvPr/>
          </p:nvSpPr>
          <p:spPr>
            <a:xfrm>
              <a:off x="8290725" y="4911029"/>
              <a:ext cx="316889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00FF"/>
                  </a:solidFill>
                  <a:latin typeface="Arial"/>
                  <a:ea typeface="Arial"/>
                  <a:cs typeface="Arial"/>
                  <a:sym typeface="Arial"/>
                </a:rPr>
                <a:t>20-10</a:t>
              </a:r>
              <a:endParaRPr/>
            </a:p>
          </p:txBody>
        </p:sp>
      </p:grpSp>
      <p:pic>
        <p:nvPicPr>
          <p:cNvPr id="107" name="Google Shape;107;p1"/>
          <p:cNvPicPr preferRelativeResize="0"/>
          <p:nvPr/>
        </p:nvPicPr>
        <p:blipFill rotWithShape="1">
          <a:blip r:embed="rId6">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 calcmode="lin" valueType="num">
                                      <p:cBhvr additive="base">
                                        <p:cTn id="17" dur="500"/>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6" name="Google Shape;206;p10"/>
          <p:cNvSpPr/>
          <p:nvPr/>
        </p:nvSpPr>
        <p:spPr>
          <a:xfrm>
            <a:off x="2482850" y="69935"/>
            <a:ext cx="925195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FF"/>
                </a:solidFill>
                <a:latin typeface="Times New Roman"/>
                <a:ea typeface="Times New Roman"/>
                <a:cs typeface="Times New Roman"/>
                <a:sym typeface="Times New Roman"/>
              </a:rPr>
              <a:t>Dù trải qua hơn 9 tháng mang thai nặng nề, vất vả, giây phút được ôm con trên tay khiến mọi </a:t>
            </a:r>
            <a:endParaRPr sz="3600">
              <a:solidFill>
                <a:srgbClr val="0000FF"/>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a:solidFill>
                  <a:srgbClr val="0000FF"/>
                </a:solidFill>
                <a:latin typeface="Times New Roman"/>
                <a:ea typeface="Times New Roman"/>
                <a:cs typeface="Times New Roman"/>
                <a:sym typeface="Times New Roman"/>
              </a:rPr>
              <a:t>nhọc nhằn của mẹ như tan biến.</a:t>
            </a:r>
            <a:endParaRPr sz="3600">
              <a:solidFill>
                <a:srgbClr val="0000FF"/>
              </a:solidFill>
              <a:latin typeface="Times New Roman"/>
              <a:ea typeface="Times New Roman"/>
              <a:cs typeface="Times New Roman"/>
              <a:sym typeface="Times New Roman"/>
            </a:endParaRPr>
          </a:p>
        </p:txBody>
      </p:sp>
      <p:pic>
        <p:nvPicPr>
          <p:cNvPr id="207" name="Google Shape;207;p10" descr="Chụp Ảnh Cho Mẹ Và Bé I Xu Hướng Mới 2019 I Bống Baby House"/>
          <p:cNvPicPr preferRelativeResize="0"/>
          <p:nvPr/>
        </p:nvPicPr>
        <p:blipFill rotWithShape="1">
          <a:blip r:embed="rId4">
            <a:alphaModFix/>
          </a:blip>
          <a:srcRect/>
          <a:stretch/>
        </p:blipFill>
        <p:spPr>
          <a:xfrm>
            <a:off x="3679825" y="1894195"/>
            <a:ext cx="7113538" cy="4744730"/>
          </a:xfrm>
          <a:prstGeom prst="rect">
            <a:avLst/>
          </a:prstGeom>
          <a:noFill/>
          <a:ln>
            <a:noFill/>
          </a:ln>
        </p:spPr>
      </p:pic>
      <p:pic>
        <p:nvPicPr>
          <p:cNvPr id="208" name="Google Shape;208;p10"/>
          <p:cNvPicPr preferRelativeResize="0"/>
          <p:nvPr/>
        </p:nvPicPr>
        <p:blipFill rotWithShape="1">
          <a:blip r:embed="rId5">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
                                        <p:tgtEl>
                                          <p:spTgt spid="208"/>
                                        </p:tgtEl>
                                      </p:cBhvr>
                                    </p:animEffect>
                                  </p:childTnLst>
                                </p:cTn>
                              </p:par>
                              <p:par>
                                <p:cTn id="8" presetID="10" presetClass="entr" presetSubtype="0" fill="hold" nodeType="withEffect">
                                  <p:stCondLst>
                                    <p:cond delay="0"/>
                                  </p:stCondLst>
                                  <p:childTnLst>
                                    <p:set>
                                      <p:cBhvr>
                                        <p:cTn id="9" dur="1" fill="hold">
                                          <p:stCondLst>
                                            <p:cond delay="0"/>
                                          </p:stCondLst>
                                        </p:cTn>
                                        <p:tgtEl>
                                          <p:spTgt spid="206"/>
                                        </p:tgtEl>
                                        <p:attrNameLst>
                                          <p:attrName>style.visibility</p:attrName>
                                        </p:attrNameLst>
                                      </p:cBhvr>
                                      <p:to>
                                        <p:strVal val="visible"/>
                                      </p:to>
                                    </p:set>
                                    <p:animEffect transition="in" filter="fade">
                                      <p:cBhvr>
                                        <p:cTn id="10" dur="500"/>
                                        <p:tgtEl>
                                          <p:spTgt spid="206"/>
                                        </p:tgtEl>
                                      </p:cBhvr>
                                    </p:animEffect>
                                  </p:childTnLst>
                                </p:cTn>
                              </p:par>
                              <p:par>
                                <p:cTn id="11" presetID="10" presetClass="entr" presetSubtype="0"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Effect transition="in" filter="fade">
                                      <p:cBhvr>
                                        <p:cTn id="13"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1"/>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214" name="Google Shape;214;p11"/>
          <p:cNvSpPr txBox="1"/>
          <p:nvPr/>
        </p:nvSpPr>
        <p:spPr>
          <a:xfrm>
            <a:off x="3170359" y="2294006"/>
            <a:ext cx="585128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Times New Roman"/>
                <a:ea typeface="Times New Roman"/>
                <a:cs typeface="Times New Roman"/>
                <a:sym typeface="Times New Roman"/>
              </a:rPr>
              <a:t>Đừng làm mẹ buồn</a:t>
            </a:r>
            <a:endParaRPr sz="5400">
              <a:solidFill>
                <a:schemeClr val="dk1"/>
              </a:solidFill>
              <a:latin typeface="Times New Roman"/>
              <a:ea typeface="Times New Roman"/>
              <a:cs typeface="Times New Roman"/>
              <a:sym typeface="Times New Roman"/>
            </a:endParaRPr>
          </a:p>
        </p:txBody>
      </p:sp>
      <p:pic>
        <p:nvPicPr>
          <p:cNvPr id="215" name="Google Shape;215;p11"/>
          <p:cNvPicPr preferRelativeResize="0"/>
          <p:nvPr/>
        </p:nvPicPr>
        <p:blipFill rotWithShape="1">
          <a:blip r:embed="rId4">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
                                        <p:tgtEl>
                                          <p:spTgt spid="215"/>
                                        </p:tgtEl>
                                      </p:cBhvr>
                                    </p:animEffect>
                                  </p:childTnLst>
                                </p:cTn>
                              </p:par>
                              <p:par>
                                <p:cTn id="8" presetID="10" presetClass="entr" presetSubtype="0" fill="hold" nodeType="withEffect">
                                  <p:stCondLst>
                                    <p:cond delay="0"/>
                                  </p:stCondLst>
                                  <p:childTnLst>
                                    <p:set>
                                      <p:cBhvr>
                                        <p:cTn id="9" dur="1" fill="hold">
                                          <p:stCondLst>
                                            <p:cond delay="0"/>
                                          </p:stCondLst>
                                        </p:cTn>
                                        <p:tgtEl>
                                          <p:spTgt spid="214"/>
                                        </p:tgtEl>
                                        <p:attrNameLst>
                                          <p:attrName>style.visibility</p:attrName>
                                        </p:attrNameLst>
                                      </p:cBhvr>
                                      <p:to>
                                        <p:strVal val="visible"/>
                                      </p:to>
                                    </p:set>
                                    <p:animEffect transition="in" filter="fade">
                                      <p:cBhvr>
                                        <p:cTn id="10"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2"/>
          <p:cNvPicPr preferRelativeResize="0"/>
          <p:nvPr/>
        </p:nvPicPr>
        <p:blipFill rotWithShape="1">
          <a:blip r:embed="rId3">
            <a:alphaModFix/>
          </a:blip>
          <a:srcRect/>
          <a:stretch/>
        </p:blipFill>
        <p:spPr>
          <a:xfrm>
            <a:off x="-19050" y="38100"/>
            <a:ext cx="12211050" cy="6819900"/>
          </a:xfrm>
          <a:prstGeom prst="rect">
            <a:avLst/>
          </a:prstGeom>
          <a:noFill/>
          <a:ln>
            <a:noFill/>
          </a:ln>
        </p:spPr>
      </p:pic>
      <p:sp>
        <p:nvSpPr>
          <p:cNvPr id="221" name="Google Shape;221;p12"/>
          <p:cNvSpPr/>
          <p:nvPr/>
        </p:nvSpPr>
        <p:spPr>
          <a:xfrm>
            <a:off x="6308384" y="2100165"/>
            <a:ext cx="5883615"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00FF"/>
                </a:solidFill>
                <a:latin typeface="Times New Roman"/>
                <a:ea typeface="Times New Roman"/>
                <a:cs typeface="Times New Roman"/>
                <a:sym typeface="Times New Roman"/>
              </a:rPr>
              <a:t>Dù mẹ vất vả là vậy, nhưng mẹ vẫn luôn yêu thương và dành những điều tuyệt vời nhất cho chúng ta. Vậy mà có những người vẫn làm mẹ buồn bằng những câu nói không yêu mẹ, giận dỗi mẹ, làm mẹ đau, không biết giúp đỡ mẹ. </a:t>
            </a:r>
            <a:endParaRPr sz="3200">
              <a:solidFill>
                <a:srgbClr val="0000FF"/>
              </a:solidFill>
              <a:latin typeface="Times New Roman"/>
              <a:ea typeface="Times New Roman"/>
              <a:cs typeface="Times New Roman"/>
              <a:sym typeface="Times New Roman"/>
            </a:endParaRPr>
          </a:p>
        </p:txBody>
      </p:sp>
      <p:pic>
        <p:nvPicPr>
          <p:cNvPr id="222" name="Google Shape;222;p12" descr="Ngày tái hôn, con ôm tôi khóc: 'Thứ 2 đến thứ 6 mẹ ở với dượng, cuối tuần  về thăm con' - Báo VTC News"/>
          <p:cNvPicPr preferRelativeResize="0"/>
          <p:nvPr/>
        </p:nvPicPr>
        <p:blipFill rotWithShape="1">
          <a:blip r:embed="rId4">
            <a:alphaModFix/>
          </a:blip>
          <a:srcRect/>
          <a:stretch/>
        </p:blipFill>
        <p:spPr>
          <a:xfrm>
            <a:off x="480474" y="1930400"/>
            <a:ext cx="5827911" cy="4368800"/>
          </a:xfrm>
          <a:prstGeom prst="rect">
            <a:avLst/>
          </a:prstGeom>
          <a:noFill/>
          <a:ln>
            <a:noFill/>
          </a:ln>
        </p:spPr>
      </p:pic>
      <p:pic>
        <p:nvPicPr>
          <p:cNvPr id="223" name="Google Shape;223;p12"/>
          <p:cNvPicPr preferRelativeResize="0"/>
          <p:nvPr/>
        </p:nvPicPr>
        <p:blipFill rotWithShape="1">
          <a:blip r:embed="rId5">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
                                        <p:tgtEl>
                                          <p:spTgt spid="223"/>
                                        </p:tgtEl>
                                      </p:cBhvr>
                                    </p:animEffect>
                                  </p:childTnLst>
                                </p:cTn>
                              </p:par>
                              <p:par>
                                <p:cTn id="8" presetID="10" presetClass="entr" presetSubtype="0" fill="hold"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fade">
                                      <p:cBhvr>
                                        <p:cTn id="10" dur="1000"/>
                                        <p:tgtEl>
                                          <p:spTgt spid="222"/>
                                        </p:tgtEl>
                                      </p:cBhvr>
                                    </p:animEffect>
                                  </p:childTnLst>
                                </p:cTn>
                              </p:par>
                              <p:par>
                                <p:cTn id="11" presetID="10"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3"/>
          <p:cNvPicPr preferRelativeResize="0"/>
          <p:nvPr/>
        </p:nvPicPr>
        <p:blipFill rotWithShape="1">
          <a:blip r:embed="rId3">
            <a:alphaModFix/>
          </a:blip>
          <a:srcRect/>
          <a:stretch/>
        </p:blipFill>
        <p:spPr>
          <a:xfrm>
            <a:off x="-19050" y="38100"/>
            <a:ext cx="12211050" cy="6819900"/>
          </a:xfrm>
          <a:prstGeom prst="rect">
            <a:avLst/>
          </a:prstGeom>
          <a:noFill/>
          <a:ln>
            <a:noFill/>
          </a:ln>
        </p:spPr>
      </p:pic>
      <p:sp>
        <p:nvSpPr>
          <p:cNvPr id="229" name="Google Shape;229;p13"/>
          <p:cNvSpPr/>
          <p:nvPr/>
        </p:nvSpPr>
        <p:spPr>
          <a:xfrm>
            <a:off x="275580" y="4904128"/>
            <a:ext cx="1201549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00FF"/>
                </a:solidFill>
                <a:latin typeface="Times New Roman"/>
                <a:ea typeface="Times New Roman"/>
                <a:cs typeface="Times New Roman"/>
                <a:sym typeface="Times New Roman"/>
              </a:rPr>
              <a:t>Dù mẹ có thể không bằng những người mẹ khác, </a:t>
            </a:r>
            <a:endParaRPr/>
          </a:p>
          <a:p>
            <a:pPr marL="0" marR="0" lvl="0" indent="0" algn="ctr" rtl="0">
              <a:spcBef>
                <a:spcPts val="0"/>
              </a:spcBef>
              <a:spcAft>
                <a:spcPts val="0"/>
              </a:spcAft>
              <a:buNone/>
            </a:pPr>
            <a:r>
              <a:rPr lang="en-US" sz="3200">
                <a:solidFill>
                  <a:srgbClr val="0000FF"/>
                </a:solidFill>
                <a:latin typeface="Times New Roman"/>
                <a:ea typeface="Times New Roman"/>
                <a:cs typeface="Times New Roman"/>
                <a:sym typeface="Times New Roman"/>
              </a:rPr>
              <a:t>nhưng yêu thương con, thì không ai bằng mẹ.</a:t>
            </a:r>
            <a:endParaRPr/>
          </a:p>
          <a:p>
            <a:pPr marL="0" marR="0" lvl="0" indent="0" algn="ctr" rtl="0">
              <a:spcBef>
                <a:spcPts val="0"/>
              </a:spcBef>
              <a:spcAft>
                <a:spcPts val="0"/>
              </a:spcAft>
              <a:buNone/>
            </a:pPr>
            <a:endParaRPr sz="2000">
              <a:solidFill>
                <a:srgbClr val="0000FF"/>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i="1">
                <a:solidFill>
                  <a:srgbClr val="FF0000"/>
                </a:solidFill>
                <a:latin typeface="Times New Roman"/>
                <a:ea typeface="Times New Roman"/>
                <a:cs typeface="Times New Roman"/>
                <a:sym typeface="Times New Roman"/>
              </a:rPr>
              <a:t>Hãy yêu mẹ và đừng làm mẹ buồn.</a:t>
            </a:r>
            <a:endParaRPr sz="3200">
              <a:solidFill>
                <a:srgbClr val="FF0000"/>
              </a:solidFill>
              <a:latin typeface="Times New Roman"/>
              <a:ea typeface="Times New Roman"/>
              <a:cs typeface="Times New Roman"/>
              <a:sym typeface="Times New Roman"/>
            </a:endParaRPr>
          </a:p>
        </p:txBody>
      </p:sp>
      <p:pic>
        <p:nvPicPr>
          <p:cNvPr id="230" name="Google Shape;230;p13" descr="Hưởng chế độ bảo hiểm xã hội khi nghỉ chăm con ốm ra sao?"/>
          <p:cNvPicPr preferRelativeResize="0"/>
          <p:nvPr/>
        </p:nvPicPr>
        <p:blipFill rotWithShape="1">
          <a:blip r:embed="rId4">
            <a:alphaModFix/>
          </a:blip>
          <a:srcRect/>
          <a:stretch/>
        </p:blipFill>
        <p:spPr>
          <a:xfrm>
            <a:off x="2019300" y="76200"/>
            <a:ext cx="8191499" cy="4827928"/>
          </a:xfrm>
          <a:prstGeom prst="rect">
            <a:avLst/>
          </a:prstGeom>
          <a:noFill/>
          <a:ln>
            <a:noFill/>
          </a:ln>
        </p:spPr>
      </p:pic>
      <p:pic>
        <p:nvPicPr>
          <p:cNvPr id="231" name="Google Shape;231;p13"/>
          <p:cNvPicPr preferRelativeResize="0"/>
          <p:nvPr/>
        </p:nvPicPr>
        <p:blipFill rotWithShape="1">
          <a:blip r:embed="rId5">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
                                        <p:tgtEl>
                                          <p:spTgt spid="231"/>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1000"/>
                                        <p:tgtEl>
                                          <p:spTgt spid="230"/>
                                        </p:tgtEl>
                                      </p:cBhvr>
                                    </p:animEffect>
                                  </p:childTnLst>
                                </p:cTn>
                              </p:par>
                              <p:par>
                                <p:cTn id="11" presetID="10" presetClass="entr" presetSubtype="0" fill="hold" nodeType="withEffect">
                                  <p:stCondLst>
                                    <p:cond delay="0"/>
                                  </p:stCondLst>
                                  <p:childTnLst>
                                    <p:set>
                                      <p:cBhvr>
                                        <p:cTn id="12" dur="1" fill="hold">
                                          <p:stCondLst>
                                            <p:cond delay="0"/>
                                          </p:stCondLst>
                                        </p:cTn>
                                        <p:tgtEl>
                                          <p:spTgt spid="229"/>
                                        </p:tgtEl>
                                        <p:attrNameLst>
                                          <p:attrName>style.visibility</p:attrName>
                                        </p:attrNameLst>
                                      </p:cBhvr>
                                      <p:to>
                                        <p:strVal val="visible"/>
                                      </p:to>
                                    </p:set>
                                    <p:animEffect transition="in" filter="fade">
                                      <p:cBhvr>
                                        <p:cTn id="13"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4"/>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237" name="Google Shape;237;p14"/>
          <p:cNvSpPr txBox="1"/>
          <p:nvPr/>
        </p:nvSpPr>
        <p:spPr>
          <a:xfrm>
            <a:off x="2263373" y="2413336"/>
            <a:ext cx="813876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dk1"/>
                </a:solidFill>
                <a:latin typeface="Times New Roman"/>
                <a:ea typeface="Times New Roman"/>
                <a:cs typeface="Times New Roman"/>
                <a:sym typeface="Times New Roman"/>
              </a:rPr>
              <a:t>Gửi yêu thương đến mẹ.</a:t>
            </a:r>
            <a:endParaRPr sz="6000">
              <a:solidFill>
                <a:schemeClr val="dk1"/>
              </a:solidFill>
              <a:latin typeface="Times New Roman"/>
              <a:ea typeface="Times New Roman"/>
              <a:cs typeface="Times New Roman"/>
              <a:sym typeface="Times New Roman"/>
            </a:endParaRPr>
          </a:p>
        </p:txBody>
      </p:sp>
      <p:pic>
        <p:nvPicPr>
          <p:cNvPr id="238" name="Google Shape;238;p14"/>
          <p:cNvPicPr preferRelativeResize="0"/>
          <p:nvPr/>
        </p:nvPicPr>
        <p:blipFill rotWithShape="1">
          <a:blip r:embed="rId4">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
                                        <p:tgtEl>
                                          <p:spTgt spid="238"/>
                                        </p:tgtEl>
                                      </p:cBhvr>
                                    </p:animEffect>
                                  </p:childTnLst>
                                </p:cTn>
                              </p:par>
                              <p:par>
                                <p:cTn id="8" presetID="10" presetClass="entr" presetSubtype="0"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fade">
                                      <p:cBhvr>
                                        <p:cTn id="10"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4" name="Google Shape;244;p15"/>
          <p:cNvSpPr txBox="1"/>
          <p:nvPr/>
        </p:nvSpPr>
        <p:spPr>
          <a:xfrm>
            <a:off x="1374020" y="3075057"/>
            <a:ext cx="999985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Times New Roman"/>
                <a:ea typeface="Times New Roman"/>
                <a:cs typeface="Times New Roman"/>
                <a:sym typeface="Times New Roman"/>
              </a:rPr>
              <a:t>Em có thể làm gì để mang lại niềm vui cho mẹ?</a:t>
            </a:r>
            <a:endParaRPr sz="4000">
              <a:solidFill>
                <a:schemeClr val="dk1"/>
              </a:solidFill>
              <a:latin typeface="Calibri"/>
              <a:ea typeface="Calibri"/>
              <a:cs typeface="Calibri"/>
              <a:sym typeface="Calibri"/>
            </a:endParaRPr>
          </a:p>
        </p:txBody>
      </p:sp>
      <p:pic>
        <p:nvPicPr>
          <p:cNvPr id="245" name="Google Shape;245;p15"/>
          <p:cNvPicPr preferRelativeResize="0"/>
          <p:nvPr/>
        </p:nvPicPr>
        <p:blipFill rotWithShape="1">
          <a:blip r:embed="rId4">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
                                        <p:tgtEl>
                                          <p:spTgt spid="245"/>
                                        </p:tgtEl>
                                      </p:cBhvr>
                                    </p:animEffect>
                                  </p:childTnLst>
                                </p:cTn>
                              </p:par>
                              <p:par>
                                <p:cTn id="8" presetID="10" presetClass="entr" presetSubtype="0" fill="hold" nodeType="withEffect">
                                  <p:stCondLst>
                                    <p:cond delay="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1" name="Google Shape;251;p16"/>
          <p:cNvSpPr txBox="1"/>
          <p:nvPr/>
        </p:nvSpPr>
        <p:spPr>
          <a:xfrm>
            <a:off x="3266776" y="6207264"/>
            <a:ext cx="611263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00FF"/>
                </a:solidFill>
                <a:latin typeface="Times New Roman"/>
                <a:ea typeface="Times New Roman"/>
                <a:cs typeface="Times New Roman"/>
                <a:sym typeface="Times New Roman"/>
              </a:rPr>
              <a:t>Nói lời yêu thương với mẹ</a:t>
            </a:r>
            <a:endParaRPr sz="3600">
              <a:solidFill>
                <a:srgbClr val="0000FF"/>
              </a:solidFill>
              <a:latin typeface="Calibri"/>
              <a:ea typeface="Calibri"/>
              <a:cs typeface="Calibri"/>
              <a:sym typeface="Calibri"/>
            </a:endParaRPr>
          </a:p>
        </p:txBody>
      </p:sp>
      <p:grpSp>
        <p:nvGrpSpPr>
          <p:cNvPr id="252" name="Google Shape;252;p16"/>
          <p:cNvGrpSpPr/>
          <p:nvPr/>
        </p:nvGrpSpPr>
        <p:grpSpPr>
          <a:xfrm>
            <a:off x="924069" y="512740"/>
            <a:ext cx="10381961" cy="5694524"/>
            <a:chOff x="2797941" y="1331981"/>
            <a:chExt cx="6596117" cy="3617982"/>
          </a:xfrm>
        </p:grpSpPr>
        <p:pic>
          <p:nvPicPr>
            <p:cNvPr id="253" name="Google Shape;253;p16"/>
            <p:cNvPicPr preferRelativeResize="0"/>
            <p:nvPr/>
          </p:nvPicPr>
          <p:blipFill rotWithShape="1">
            <a:blip r:embed="rId4">
              <a:alphaModFix/>
            </a:blip>
            <a:srcRect/>
            <a:stretch/>
          </p:blipFill>
          <p:spPr>
            <a:xfrm flipH="1">
              <a:off x="2797941" y="1331981"/>
              <a:ext cx="6596117" cy="3617982"/>
            </a:xfrm>
            <a:prstGeom prst="rect">
              <a:avLst/>
            </a:prstGeom>
            <a:noFill/>
            <a:ln>
              <a:noFill/>
            </a:ln>
          </p:spPr>
        </p:pic>
        <p:sp>
          <p:nvSpPr>
            <p:cNvPr id="254" name="Google Shape;254;p16"/>
            <p:cNvSpPr txBox="1"/>
            <p:nvPr/>
          </p:nvSpPr>
          <p:spPr>
            <a:xfrm>
              <a:off x="3095581" y="1597313"/>
              <a:ext cx="1742786" cy="2933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Times New Roman"/>
                  <a:ea typeface="Times New Roman"/>
                  <a:cs typeface="Times New Roman"/>
                  <a:sym typeface="Times New Roman"/>
                </a:rPr>
                <a:t>Con thương mẹ lắm!</a:t>
              </a:r>
              <a:endParaRPr/>
            </a:p>
          </p:txBody>
        </p:sp>
        <p:sp>
          <p:nvSpPr>
            <p:cNvPr id="255" name="Google Shape;255;p16"/>
            <p:cNvSpPr txBox="1"/>
            <p:nvPr/>
          </p:nvSpPr>
          <p:spPr>
            <a:xfrm>
              <a:off x="7486650" y="1535041"/>
              <a:ext cx="1533525" cy="11537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Mẹ cũng thương con lắm! Mẹ rất tự hào về con.</a:t>
              </a:r>
              <a:endParaRPr/>
            </a:p>
          </p:txBody>
        </p:sp>
      </p:grpSp>
      <p:pic>
        <p:nvPicPr>
          <p:cNvPr id="256" name="Google Shape;256;p16"/>
          <p:cNvPicPr preferRelativeResize="0"/>
          <p:nvPr/>
        </p:nvPicPr>
        <p:blipFill rotWithShape="1">
          <a:blip r:embed="rId5">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
                                        <p:tgtEl>
                                          <p:spTgt spid="256"/>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par>
                                <p:cTn id="11" presetID="10" presetClass="entr" presetSubtype="0" fill="hold" nodeType="withEffect">
                                  <p:stCondLst>
                                    <p:cond delay="0"/>
                                  </p:stCondLst>
                                  <p:childTnLst>
                                    <p:set>
                                      <p:cBhvr>
                                        <p:cTn id="12" dur="1" fill="hold">
                                          <p:stCondLst>
                                            <p:cond delay="0"/>
                                          </p:stCondLst>
                                        </p:cTn>
                                        <p:tgtEl>
                                          <p:spTgt spid="252"/>
                                        </p:tgtEl>
                                        <p:attrNameLst>
                                          <p:attrName>style.visibility</p:attrName>
                                        </p:attrNameLst>
                                      </p:cBhvr>
                                      <p:to>
                                        <p:strVal val="visible"/>
                                      </p:to>
                                    </p:set>
                                    <p:animEffect transition="in" filter="fade">
                                      <p:cBhvr>
                                        <p:cTn id="13"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àm thiệp handmade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07" y="0"/>
            <a:ext cx="119915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135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ệp trái tim ý nghĩa tặng mẹ ngày 8-3 -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486331" y="-1246254"/>
            <a:ext cx="6902012" cy="939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831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ướng dẫn bé làm thiệp tặng mẹ ngày 8/3 hợp độ tuổi | Tin tức Online"/>
          <p:cNvPicPr>
            <a:picLocks noChangeAspect="1" noChangeArrowheads="1"/>
          </p:cNvPicPr>
          <p:nvPr/>
        </p:nvPicPr>
        <p:blipFill rotWithShape="1">
          <a:blip r:embed="rId2">
            <a:extLst>
              <a:ext uri="{28A0092B-C50C-407E-A947-70E740481C1C}">
                <a14:useLocalDpi xmlns:a14="http://schemas.microsoft.com/office/drawing/2010/main" val="0"/>
              </a:ext>
            </a:extLst>
          </a:blip>
          <a:srcRect l="9060" r="9000" b="10676"/>
          <a:stretch/>
        </p:blipFill>
        <p:spPr bwMode="auto">
          <a:xfrm>
            <a:off x="2818356" y="0"/>
            <a:ext cx="5561556" cy="690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656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
          <p:cNvPicPr preferRelativeResize="0"/>
          <p:nvPr/>
        </p:nvPicPr>
        <p:blipFill rotWithShape="1">
          <a:blip r:embed="rId3">
            <a:alphaModFix/>
          </a:blip>
          <a:srcRect/>
          <a:stretch/>
        </p:blipFill>
        <p:spPr>
          <a:xfrm>
            <a:off x="5129" y="0"/>
            <a:ext cx="12192000" cy="6858000"/>
          </a:xfrm>
          <a:prstGeom prst="rect">
            <a:avLst/>
          </a:prstGeom>
          <a:noFill/>
          <a:ln>
            <a:noFill/>
          </a:ln>
        </p:spPr>
      </p:pic>
      <p:sp>
        <p:nvSpPr>
          <p:cNvPr id="113" name="Google Shape;113;p2">
            <a:hlinkClick r:id="" action="ppaction://hlinkshowjump?jump=nextslide"/>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4" name="Google Shape;114;p2">
            <a:hlinkClick r:id="" action="ppaction://hlinkshowjump?jump=previousslide"/>
          </p:cNvPr>
          <p:cNvSpPr/>
          <p:nvPr/>
        </p:nvSpPr>
        <p:spPr>
          <a:xfrm flipH="1">
            <a:off x="7656560"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115" name="Google Shape;115;p2"/>
          <p:cNvGrpSpPr/>
          <p:nvPr/>
        </p:nvGrpSpPr>
        <p:grpSpPr>
          <a:xfrm>
            <a:off x="2248754" y="-214243"/>
            <a:ext cx="7459110" cy="1291590"/>
            <a:chOff x="441380" y="1640281"/>
            <a:chExt cx="7459110" cy="1291590"/>
          </a:xfrm>
        </p:grpSpPr>
        <p:sp>
          <p:nvSpPr>
            <p:cNvPr id="116" name="Google Shape;116;p2"/>
            <p:cNvSpPr/>
            <p:nvPr/>
          </p:nvSpPr>
          <p:spPr>
            <a:xfrm>
              <a:off x="911450" y="1998121"/>
              <a:ext cx="6989040" cy="638800"/>
            </a:xfrm>
            <a:prstGeom prst="roundRect">
              <a:avLst>
                <a:gd name="adj" fmla="val 36648"/>
              </a:avLst>
            </a:prstGeom>
            <a:solidFill>
              <a:srgbClr val="EDEDED"/>
            </a:solidFill>
            <a:ln w="12700" cap="flat" cmpd="sng">
              <a:solidFill>
                <a:srgbClr val="E5A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 name="Google Shape;117;p2" descr="Shape, circle&#10;&#10;Description automatically generated"/>
            <p:cNvPicPr preferRelativeResize="0"/>
            <p:nvPr/>
          </p:nvPicPr>
          <p:blipFill rotWithShape="1">
            <a:blip r:embed="rId4">
              <a:alphaModFix/>
            </a:blip>
            <a:srcRect/>
            <a:stretch/>
          </p:blipFill>
          <p:spPr>
            <a:xfrm>
              <a:off x="441380" y="1640281"/>
              <a:ext cx="1291590" cy="1291590"/>
            </a:xfrm>
            <a:prstGeom prst="rect">
              <a:avLst/>
            </a:prstGeom>
            <a:noFill/>
            <a:ln>
              <a:noFill/>
            </a:ln>
          </p:spPr>
        </p:pic>
        <p:sp>
          <p:nvSpPr>
            <p:cNvPr id="118" name="Google Shape;118;p2"/>
            <p:cNvSpPr txBox="1"/>
            <p:nvPr/>
          </p:nvSpPr>
          <p:spPr>
            <a:xfrm>
              <a:off x="2078083" y="2024466"/>
              <a:ext cx="56029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Mẹ tuyệt vời nhất trên đời!</a:t>
              </a:r>
              <a:endParaRPr/>
            </a:p>
          </p:txBody>
        </p:sp>
      </p:grpSp>
      <p:grpSp>
        <p:nvGrpSpPr>
          <p:cNvPr id="119" name="Google Shape;119;p2"/>
          <p:cNvGrpSpPr/>
          <p:nvPr/>
        </p:nvGrpSpPr>
        <p:grpSpPr>
          <a:xfrm>
            <a:off x="4343400" y="779238"/>
            <a:ext cx="4131604" cy="2407406"/>
            <a:chOff x="3022054" y="538118"/>
            <a:chExt cx="3371445" cy="2407406"/>
          </a:xfrm>
        </p:grpSpPr>
        <p:pic>
          <p:nvPicPr>
            <p:cNvPr id="120" name="Google Shape;120;p2" descr="Free Vector | Cute kid student character with text box hand drawn cartoon  art illustration"/>
            <p:cNvPicPr preferRelativeResize="0"/>
            <p:nvPr/>
          </p:nvPicPr>
          <p:blipFill rotWithShape="1">
            <a:blip r:embed="rId5">
              <a:alphaModFix/>
            </a:blip>
            <a:srcRect/>
            <a:stretch/>
          </p:blipFill>
          <p:spPr>
            <a:xfrm>
              <a:off x="3022054" y="538118"/>
              <a:ext cx="3371445" cy="2407406"/>
            </a:xfrm>
            <a:prstGeom prst="rect">
              <a:avLst/>
            </a:prstGeom>
            <a:noFill/>
            <a:ln>
              <a:noFill/>
            </a:ln>
          </p:spPr>
        </p:pic>
        <p:sp>
          <p:nvSpPr>
            <p:cNvPr id="121" name="Google Shape;121;p2"/>
            <p:cNvSpPr txBox="1"/>
            <p:nvPr/>
          </p:nvSpPr>
          <p:spPr>
            <a:xfrm>
              <a:off x="3703473" y="1122893"/>
              <a:ext cx="218942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BF9000"/>
                  </a:solidFill>
                  <a:latin typeface="Times New Roman"/>
                  <a:ea typeface="Times New Roman"/>
                  <a:cs typeface="Times New Roman"/>
                  <a:sym typeface="Times New Roman"/>
                </a:rPr>
                <a:t>HỎI NHANH</a:t>
              </a:r>
              <a:endParaRPr/>
            </a:p>
            <a:p>
              <a:pPr marL="0" marR="0" lvl="0" indent="0" algn="ctr" rtl="0">
                <a:spcBef>
                  <a:spcPts val="0"/>
                </a:spcBef>
                <a:spcAft>
                  <a:spcPts val="0"/>
                </a:spcAft>
                <a:buNone/>
              </a:pPr>
              <a:r>
                <a:rPr lang="en-US" sz="2400">
                  <a:solidFill>
                    <a:srgbClr val="BF9000"/>
                  </a:solidFill>
                  <a:latin typeface="Times New Roman"/>
                  <a:ea typeface="Times New Roman"/>
                  <a:cs typeface="Times New Roman"/>
                  <a:sym typeface="Times New Roman"/>
                </a:rPr>
                <a:t>ĐÁP ĐÚNG</a:t>
              </a:r>
              <a:endParaRPr/>
            </a:p>
          </p:txBody>
        </p:sp>
      </p:grpSp>
      <p:grpSp>
        <p:nvGrpSpPr>
          <p:cNvPr id="122" name="Google Shape;122;p2"/>
          <p:cNvGrpSpPr/>
          <p:nvPr/>
        </p:nvGrpSpPr>
        <p:grpSpPr>
          <a:xfrm>
            <a:off x="2183738" y="3132748"/>
            <a:ext cx="9427417" cy="2188552"/>
            <a:chOff x="6175594" y="4329324"/>
            <a:chExt cx="1225956" cy="279092"/>
          </a:xfrm>
        </p:grpSpPr>
        <p:sp>
          <p:nvSpPr>
            <p:cNvPr id="123" name="Google Shape;123;p2"/>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4" name="Google Shape;124;p2"/>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25" name="Google Shape;125;p2"/>
          <p:cNvSpPr txBox="1"/>
          <p:nvPr/>
        </p:nvSpPr>
        <p:spPr>
          <a:xfrm>
            <a:off x="4057472" y="3305485"/>
            <a:ext cx="641975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Ngày 20/10 dành cho những ai?</a:t>
            </a:r>
            <a:endParaRPr/>
          </a:p>
        </p:txBody>
      </p:sp>
      <p:sp>
        <p:nvSpPr>
          <p:cNvPr id="126" name="Google Shape;126;p2"/>
          <p:cNvSpPr txBox="1"/>
          <p:nvPr/>
        </p:nvSpPr>
        <p:spPr>
          <a:xfrm>
            <a:off x="4017832" y="4065074"/>
            <a:ext cx="56369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222A35"/>
                </a:solidFill>
                <a:latin typeface="Times New Roman"/>
                <a:ea typeface="Times New Roman"/>
                <a:cs typeface="Times New Roman"/>
                <a:sym typeface="Times New Roman"/>
              </a:rPr>
              <a:t>Dành cho bà, mẹ, cô, chị, …</a:t>
            </a:r>
            <a:endParaRPr/>
          </a:p>
        </p:txBody>
      </p:sp>
      <p:pic>
        <p:nvPicPr>
          <p:cNvPr id="127" name="Google Shape;127;p2"/>
          <p:cNvPicPr preferRelativeResize="0"/>
          <p:nvPr/>
        </p:nvPicPr>
        <p:blipFill rotWithShape="1">
          <a:blip r:embed="rId6">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cBhvr additive="base">
                                        <p:cTn id="12" dur="500"/>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ư viện mẫu thiệp 20 10 đa dạng và phong ph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859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mẫu thiệp 20/10 đẹp nhất năm nay đều được thiết kế tinh tế và đầy sáng tạo. Mỗi chiếc thiệp mang trong mình những cảm xúc chân thành và ấm áp, sẽ trở thành món quà ý nghĩa cho người nhận vào dịp lễ."/>
          <p:cNvPicPr>
            <a:picLocks noChangeAspect="1" noChangeArrowheads="1"/>
          </p:cNvPicPr>
          <p:nvPr/>
        </p:nvPicPr>
        <p:blipFill rotWithShape="1">
          <a:blip r:embed="rId2">
            <a:extLst>
              <a:ext uri="{28A0092B-C50C-407E-A947-70E740481C1C}">
                <a14:useLocalDpi xmlns:a14="http://schemas.microsoft.com/office/drawing/2010/main" val="0"/>
              </a:ext>
            </a:extLst>
          </a:blip>
          <a:srcRect t="13287" b="17023"/>
          <a:stretch/>
        </p:blipFill>
        <p:spPr bwMode="auto">
          <a:xfrm>
            <a:off x="2184792" y="0"/>
            <a:ext cx="67432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427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1" name="Google Shape;271;p18"/>
          <p:cNvSpPr txBox="1"/>
          <p:nvPr/>
        </p:nvSpPr>
        <p:spPr>
          <a:xfrm>
            <a:off x="3281939" y="6136033"/>
            <a:ext cx="611263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FF"/>
                </a:solidFill>
                <a:latin typeface="Times New Roman"/>
                <a:ea typeface="Times New Roman"/>
                <a:cs typeface="Times New Roman"/>
                <a:sym typeface="Times New Roman"/>
              </a:rPr>
              <a:t>Giúp đỡ mẹ việc nhà</a:t>
            </a:r>
            <a:endParaRPr sz="3600">
              <a:solidFill>
                <a:srgbClr val="0000FF"/>
              </a:solidFill>
              <a:latin typeface="Calibri"/>
              <a:ea typeface="Calibri"/>
              <a:cs typeface="Calibri"/>
              <a:sym typeface="Calibri"/>
            </a:endParaRPr>
          </a:p>
        </p:txBody>
      </p:sp>
      <p:pic>
        <p:nvPicPr>
          <p:cNvPr id="272" name="Google Shape;272;p18" descr="http://res.cgvdt.vn/ckfinder/images/2016/Gia%20Dinh/2067/Giup%20cha%20me.jpg"/>
          <p:cNvPicPr preferRelativeResize="0"/>
          <p:nvPr/>
        </p:nvPicPr>
        <p:blipFill rotWithShape="1">
          <a:blip r:embed="rId4">
            <a:alphaModFix/>
          </a:blip>
          <a:srcRect/>
          <a:stretch/>
        </p:blipFill>
        <p:spPr>
          <a:xfrm>
            <a:off x="2502377" y="382216"/>
            <a:ext cx="7671754" cy="5753817"/>
          </a:xfrm>
          <a:prstGeom prst="rect">
            <a:avLst/>
          </a:prstGeom>
          <a:noFill/>
          <a:ln>
            <a:noFill/>
          </a:ln>
        </p:spPr>
      </p:pic>
      <p:pic>
        <p:nvPicPr>
          <p:cNvPr id="273" name="Google Shape;273;p18"/>
          <p:cNvPicPr preferRelativeResize="0"/>
          <p:nvPr/>
        </p:nvPicPr>
        <p:blipFill rotWithShape="1">
          <a:blip r:embed="rId5">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
                                        <p:tgtEl>
                                          <p:spTgt spid="273"/>
                                        </p:tgtEl>
                                      </p:cBhvr>
                                    </p:animEffect>
                                  </p:childTnLst>
                                </p:cTn>
                              </p:par>
                              <p:par>
                                <p:cTn id="8" presetID="10" presetClass="entr" presetSubtype="0"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1000"/>
                                        <p:tgtEl>
                                          <p:spTgt spid="271"/>
                                        </p:tgtEl>
                                      </p:cBhvr>
                                    </p:animEffect>
                                  </p:childTnLst>
                                </p:cTn>
                              </p:par>
                              <p:par>
                                <p:cTn id="11" presetID="10" presetClass="entr" presetSubtype="0" fill="hold" nodeType="withEffect">
                                  <p:stCondLst>
                                    <p:cond delay="0"/>
                                  </p:stCondLst>
                                  <p:childTnLst>
                                    <p:set>
                                      <p:cBhvr>
                                        <p:cTn id="12" dur="1" fill="hold">
                                          <p:stCondLst>
                                            <p:cond delay="0"/>
                                          </p:stCondLst>
                                        </p:cTn>
                                        <p:tgtEl>
                                          <p:spTgt spid="272"/>
                                        </p:tgtEl>
                                        <p:attrNameLst>
                                          <p:attrName>style.visibility</p:attrName>
                                        </p:attrNameLst>
                                      </p:cBhvr>
                                      <p:to>
                                        <p:strVal val="visible"/>
                                      </p:to>
                                    </p:set>
                                    <p:animEffect transition="in" filter="fade">
                                      <p:cBhvr>
                                        <p:cTn id="13" dur="1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9" name="Google Shape;279;p19"/>
          <p:cNvSpPr txBox="1"/>
          <p:nvPr/>
        </p:nvSpPr>
        <p:spPr>
          <a:xfrm>
            <a:off x="3700626" y="824448"/>
            <a:ext cx="533049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Hoạt động trải nghiệm:</a:t>
            </a:r>
            <a:endParaRPr/>
          </a:p>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 </a:t>
            </a:r>
            <a:r>
              <a:rPr lang="en-US" sz="3600" b="1">
                <a:solidFill>
                  <a:schemeClr val="dk1"/>
                </a:solidFill>
                <a:latin typeface="Times New Roman"/>
                <a:ea typeface="Times New Roman"/>
                <a:cs typeface="Times New Roman"/>
                <a:sym typeface="Times New Roman"/>
              </a:rPr>
              <a:t>GỬI MẸ YÊU THƯƠNG</a:t>
            </a:r>
            <a:endParaRPr sz="3600" b="1">
              <a:solidFill>
                <a:schemeClr val="dk1"/>
              </a:solidFill>
              <a:latin typeface="Calibri"/>
              <a:ea typeface="Calibri"/>
              <a:cs typeface="Calibri"/>
              <a:sym typeface="Calibri"/>
            </a:endParaRPr>
          </a:p>
        </p:txBody>
      </p:sp>
      <p:sp>
        <p:nvSpPr>
          <p:cNvPr id="280" name="Google Shape;280;p19"/>
          <p:cNvSpPr/>
          <p:nvPr/>
        </p:nvSpPr>
        <p:spPr>
          <a:xfrm>
            <a:off x="2288750" y="2184935"/>
            <a:ext cx="7890300"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00FF"/>
                </a:solidFill>
                <a:latin typeface="Times New Roman"/>
                <a:ea typeface="Times New Roman"/>
                <a:cs typeface="Times New Roman"/>
                <a:sym typeface="Times New Roman"/>
              </a:rPr>
              <a:t>Các con có thể:</a:t>
            </a:r>
            <a:endParaRPr/>
          </a:p>
          <a:p>
            <a:pPr marL="0" marR="0" lvl="0" indent="0" algn="l" rtl="0">
              <a:spcBef>
                <a:spcPts val="0"/>
              </a:spcBef>
              <a:spcAft>
                <a:spcPts val="0"/>
              </a:spcAft>
              <a:buNone/>
            </a:pPr>
            <a:r>
              <a:rPr lang="en-US" sz="4000" i="1">
                <a:solidFill>
                  <a:srgbClr val="0000FF"/>
                </a:solidFill>
                <a:latin typeface="Times New Roman"/>
                <a:ea typeface="Times New Roman"/>
                <a:cs typeface="Times New Roman"/>
                <a:sym typeface="Times New Roman"/>
              </a:rPr>
              <a:t>+ Làm thiệp</a:t>
            </a:r>
            <a:endParaRPr sz="4000" i="1">
              <a:solidFill>
                <a:srgbClr val="0000FF"/>
              </a:solidFill>
              <a:latin typeface="Times New Roman"/>
              <a:ea typeface="Times New Roman"/>
              <a:cs typeface="Times New Roman"/>
              <a:sym typeface="Times New Roman"/>
            </a:endParaRPr>
          </a:p>
          <a:p>
            <a:pPr marL="0" marR="0" lvl="0" indent="0" algn="l" rtl="0">
              <a:spcBef>
                <a:spcPts val="0"/>
              </a:spcBef>
              <a:spcAft>
                <a:spcPts val="0"/>
              </a:spcAft>
              <a:buNone/>
            </a:pPr>
            <a:r>
              <a:rPr lang="en-US" sz="4000" i="1">
                <a:solidFill>
                  <a:srgbClr val="0000FF"/>
                </a:solidFill>
                <a:latin typeface="Times New Roman"/>
                <a:ea typeface="Times New Roman"/>
                <a:cs typeface="Times New Roman"/>
                <a:sym typeface="Times New Roman"/>
              </a:rPr>
              <a:t>+ Viết thư </a:t>
            </a:r>
            <a:endParaRPr/>
          </a:p>
          <a:p>
            <a:pPr marL="0" marR="0" lvl="0" indent="0" algn="l" rtl="0">
              <a:spcBef>
                <a:spcPts val="0"/>
              </a:spcBef>
              <a:spcAft>
                <a:spcPts val="0"/>
              </a:spcAft>
              <a:buNone/>
            </a:pPr>
            <a:r>
              <a:rPr lang="en-US" sz="4000" i="1">
                <a:solidFill>
                  <a:srgbClr val="0000FF"/>
                </a:solidFill>
                <a:latin typeface="Times New Roman"/>
                <a:ea typeface="Times New Roman"/>
                <a:cs typeface="Times New Roman"/>
                <a:sym typeface="Times New Roman"/>
              </a:rPr>
              <a:t>+ Gọi một cuộc điện thoại bất ngờ để bày tỏ tình cảm với mẹ</a:t>
            </a:r>
            <a:endParaRPr sz="4000" i="1">
              <a:solidFill>
                <a:srgbClr val="0000FF"/>
              </a:solidFill>
              <a:latin typeface="Times New Roman"/>
              <a:ea typeface="Times New Roman"/>
              <a:cs typeface="Times New Roman"/>
              <a:sym typeface="Times New Roman"/>
            </a:endParaRPr>
          </a:p>
        </p:txBody>
      </p:sp>
      <p:pic>
        <p:nvPicPr>
          <p:cNvPr id="281" name="Google Shape;281;p19"/>
          <p:cNvPicPr preferRelativeResize="0"/>
          <p:nvPr/>
        </p:nvPicPr>
        <p:blipFill rotWithShape="1">
          <a:blip r:embed="rId4">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
                                        <p:tgtEl>
                                          <p:spTgt spid="281"/>
                                        </p:tgtEl>
                                      </p:cBhvr>
                                    </p:animEffect>
                                  </p:childTnLst>
                                </p:cTn>
                              </p:par>
                              <p:par>
                                <p:cTn id="8" presetID="10" presetClass="entr" presetSubtype="0"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Effect transition="in" filter="fade">
                                      <p:cBhvr>
                                        <p:cTn id="10" dur="1000"/>
                                        <p:tgtEl>
                                          <p:spTgt spid="2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0"/>
                                        </p:tgtEl>
                                        <p:attrNameLst>
                                          <p:attrName>style.visibility</p:attrName>
                                        </p:attrNameLst>
                                      </p:cBhvr>
                                      <p:to>
                                        <p:strVal val="visible"/>
                                      </p:to>
                                    </p:set>
                                    <p:animEffect transition="in" filter="fade">
                                      <p:cBhvr>
                                        <p:cTn id="15"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0"/>
          <p:cNvPicPr preferRelativeResize="0"/>
          <p:nvPr/>
        </p:nvPicPr>
        <p:blipFill rotWithShape="1">
          <a:blip r:embed="rId5">
            <a:alphaModFix/>
          </a:blip>
          <a:srcRect t="6681" b="3569"/>
          <a:stretch/>
        </p:blipFill>
        <p:spPr>
          <a:xfrm>
            <a:off x="0" y="-544882"/>
            <a:ext cx="12192000" cy="7402882"/>
          </a:xfrm>
          <a:prstGeom prst="rect">
            <a:avLst/>
          </a:prstGeom>
          <a:noFill/>
          <a:ln>
            <a:noFill/>
          </a:ln>
        </p:spPr>
      </p:pic>
      <p:sp>
        <p:nvSpPr>
          <p:cNvPr id="287" name="Google Shape;287;p20"/>
          <p:cNvSpPr txBox="1"/>
          <p:nvPr/>
        </p:nvSpPr>
        <p:spPr>
          <a:xfrm>
            <a:off x="890087" y="-1"/>
            <a:ext cx="104118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err="1">
                <a:solidFill>
                  <a:schemeClr val="dk1"/>
                </a:solidFill>
                <a:latin typeface="Times New Roman"/>
                <a:ea typeface="Times New Roman"/>
                <a:cs typeface="Times New Roman"/>
                <a:sym typeface="Times New Roman"/>
              </a:rPr>
              <a:t>Nghe</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và</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cảm</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nhận</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bài</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hát</a:t>
            </a:r>
            <a:r>
              <a:rPr lang="en-US" sz="4800" b="1" dirty="0">
                <a:solidFill>
                  <a:schemeClr val="dk1"/>
                </a:solidFill>
                <a:latin typeface="Times New Roman"/>
                <a:ea typeface="Times New Roman"/>
                <a:cs typeface="Times New Roman"/>
                <a:sym typeface="Times New Roman"/>
              </a:rPr>
              <a:t> “</a:t>
            </a:r>
            <a:r>
              <a:rPr lang="en-US" sz="4800" b="1" dirty="0" err="1">
                <a:solidFill>
                  <a:srgbClr val="FF0000"/>
                </a:solidFill>
                <a:latin typeface="Times New Roman"/>
                <a:ea typeface="Times New Roman"/>
                <a:cs typeface="Times New Roman"/>
                <a:sym typeface="Times New Roman"/>
              </a:rPr>
              <a:t>Mẹ</a:t>
            </a:r>
            <a:r>
              <a:rPr lang="en-US" sz="4800" b="1" dirty="0">
                <a:solidFill>
                  <a:srgbClr val="FF0000"/>
                </a:solidFill>
                <a:latin typeface="Times New Roman"/>
                <a:ea typeface="Times New Roman"/>
                <a:cs typeface="Times New Roman"/>
                <a:sym typeface="Times New Roman"/>
              </a:rPr>
              <a:t> </a:t>
            </a:r>
            <a:r>
              <a:rPr lang="en-US" sz="4800" b="1" dirty="0" err="1">
                <a:solidFill>
                  <a:srgbClr val="FF0000"/>
                </a:solidFill>
                <a:latin typeface="Times New Roman"/>
                <a:ea typeface="Times New Roman"/>
                <a:cs typeface="Times New Roman"/>
                <a:sym typeface="Times New Roman"/>
              </a:rPr>
              <a:t>yêu</a:t>
            </a:r>
            <a:r>
              <a:rPr lang="en-US" sz="4800" b="1" dirty="0">
                <a:solidFill>
                  <a:srgbClr val="FF0000"/>
                </a:solidFill>
                <a:latin typeface="Times New Roman"/>
                <a:ea typeface="Times New Roman"/>
                <a:cs typeface="Times New Roman"/>
                <a:sym typeface="Times New Roman"/>
              </a:rPr>
              <a:t> </a:t>
            </a:r>
            <a:r>
              <a:rPr lang="en-US" sz="4800" b="1" dirty="0" err="1">
                <a:solidFill>
                  <a:srgbClr val="FF0000"/>
                </a:solidFill>
                <a:latin typeface="Times New Roman"/>
                <a:ea typeface="Times New Roman"/>
                <a:cs typeface="Times New Roman"/>
                <a:sym typeface="Times New Roman"/>
              </a:rPr>
              <a:t>ơi</a:t>
            </a:r>
            <a:r>
              <a:rPr lang="en-US" sz="4800" b="1" dirty="0">
                <a:solidFill>
                  <a:schemeClr val="dk1"/>
                </a:solidFill>
                <a:latin typeface="Times New Roman"/>
                <a:ea typeface="Times New Roman"/>
                <a:cs typeface="Times New Roman"/>
                <a:sym typeface="Times New Roman"/>
              </a:rPr>
              <a:t>”</a:t>
            </a:r>
            <a:endParaRPr dirty="0"/>
          </a:p>
        </p:txBody>
      </p:sp>
      <p:pic>
        <p:nvPicPr>
          <p:cNvPr id="2" name="Mẹ Yêu ơi - Gia Khiê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3081" y="973898"/>
            <a:ext cx="10048656" cy="5652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3"/>
          <p:cNvPicPr preferRelativeResize="0"/>
          <p:nvPr/>
        </p:nvPicPr>
        <p:blipFill rotWithShape="1">
          <a:blip r:embed="rId3">
            <a:alphaModFix/>
          </a:blip>
          <a:srcRect/>
          <a:stretch/>
        </p:blipFill>
        <p:spPr>
          <a:xfrm>
            <a:off x="5129" y="0"/>
            <a:ext cx="12192000" cy="6858000"/>
          </a:xfrm>
          <a:prstGeom prst="rect">
            <a:avLst/>
          </a:prstGeom>
          <a:noFill/>
          <a:ln>
            <a:noFill/>
          </a:ln>
        </p:spPr>
      </p:pic>
      <p:sp>
        <p:nvSpPr>
          <p:cNvPr id="133" name="Google Shape;133;p3">
            <a:hlinkClick r:id="" action="ppaction://hlinkshowjump?jump=nextslide"/>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Times New Roman"/>
              <a:ea typeface="Times New Roman"/>
              <a:cs typeface="Times New Roman"/>
              <a:sym typeface="Times New Roman"/>
            </a:endParaRPr>
          </a:p>
        </p:txBody>
      </p:sp>
      <p:sp>
        <p:nvSpPr>
          <p:cNvPr id="134" name="Google Shape;134;p3">
            <a:hlinkClick r:id="" action="ppaction://hlinkshowjump?jump=previousslide"/>
          </p:cNvPr>
          <p:cNvSpPr/>
          <p:nvPr/>
        </p:nvSpPr>
        <p:spPr>
          <a:xfrm flipH="1">
            <a:off x="7656560"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Times New Roman"/>
              <a:ea typeface="Times New Roman"/>
              <a:cs typeface="Times New Roman"/>
              <a:sym typeface="Times New Roman"/>
            </a:endParaRPr>
          </a:p>
        </p:txBody>
      </p:sp>
      <p:grpSp>
        <p:nvGrpSpPr>
          <p:cNvPr id="135" name="Google Shape;135;p3"/>
          <p:cNvGrpSpPr/>
          <p:nvPr/>
        </p:nvGrpSpPr>
        <p:grpSpPr>
          <a:xfrm>
            <a:off x="2248754" y="-214243"/>
            <a:ext cx="7459110" cy="1291590"/>
            <a:chOff x="441380" y="1640281"/>
            <a:chExt cx="7459110" cy="1291590"/>
          </a:xfrm>
        </p:grpSpPr>
        <p:sp>
          <p:nvSpPr>
            <p:cNvPr id="136" name="Google Shape;136;p3"/>
            <p:cNvSpPr/>
            <p:nvPr/>
          </p:nvSpPr>
          <p:spPr>
            <a:xfrm>
              <a:off x="911450" y="1998121"/>
              <a:ext cx="6989040" cy="638800"/>
            </a:xfrm>
            <a:prstGeom prst="roundRect">
              <a:avLst>
                <a:gd name="adj" fmla="val 36648"/>
              </a:avLst>
            </a:prstGeom>
            <a:solidFill>
              <a:srgbClr val="EDEDED"/>
            </a:solidFill>
            <a:ln w="12700" cap="flat" cmpd="sng">
              <a:solidFill>
                <a:srgbClr val="E5A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137" name="Google Shape;137;p3" descr="Shape, circle&#10;&#10;Description automatically generated"/>
            <p:cNvPicPr preferRelativeResize="0"/>
            <p:nvPr/>
          </p:nvPicPr>
          <p:blipFill rotWithShape="1">
            <a:blip r:embed="rId4">
              <a:alphaModFix/>
            </a:blip>
            <a:srcRect/>
            <a:stretch/>
          </p:blipFill>
          <p:spPr>
            <a:xfrm>
              <a:off x="441380" y="1640281"/>
              <a:ext cx="1291590" cy="1291590"/>
            </a:xfrm>
            <a:prstGeom prst="rect">
              <a:avLst/>
            </a:prstGeom>
            <a:noFill/>
            <a:ln>
              <a:noFill/>
            </a:ln>
          </p:spPr>
        </p:pic>
        <p:sp>
          <p:nvSpPr>
            <p:cNvPr id="138" name="Google Shape;138;p3"/>
            <p:cNvSpPr txBox="1"/>
            <p:nvPr/>
          </p:nvSpPr>
          <p:spPr>
            <a:xfrm>
              <a:off x="2078083" y="2024466"/>
              <a:ext cx="56029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Mẹ tuyệt vời nhất trên đời!</a:t>
              </a:r>
              <a:endParaRPr/>
            </a:p>
          </p:txBody>
        </p:sp>
      </p:grpSp>
      <p:grpSp>
        <p:nvGrpSpPr>
          <p:cNvPr id="139" name="Google Shape;139;p3"/>
          <p:cNvGrpSpPr/>
          <p:nvPr/>
        </p:nvGrpSpPr>
        <p:grpSpPr>
          <a:xfrm>
            <a:off x="-177800" y="754717"/>
            <a:ext cx="5049165" cy="2407406"/>
            <a:chOff x="851152" y="513597"/>
            <a:chExt cx="3371445" cy="2407406"/>
          </a:xfrm>
        </p:grpSpPr>
        <p:pic>
          <p:nvPicPr>
            <p:cNvPr id="140" name="Google Shape;140;p3" descr="Free Vector | Cute kid student character with text box hand drawn cartoon  art illustration"/>
            <p:cNvPicPr preferRelativeResize="0"/>
            <p:nvPr/>
          </p:nvPicPr>
          <p:blipFill rotWithShape="1">
            <a:blip r:embed="rId5">
              <a:alphaModFix/>
            </a:blip>
            <a:srcRect/>
            <a:stretch/>
          </p:blipFill>
          <p:spPr>
            <a:xfrm>
              <a:off x="851152" y="513597"/>
              <a:ext cx="3371445" cy="2407406"/>
            </a:xfrm>
            <a:prstGeom prst="rect">
              <a:avLst/>
            </a:prstGeom>
            <a:noFill/>
            <a:ln>
              <a:noFill/>
            </a:ln>
          </p:spPr>
        </p:pic>
        <p:sp>
          <p:nvSpPr>
            <p:cNvPr id="141" name="Google Shape;141;p3"/>
            <p:cNvSpPr txBox="1"/>
            <p:nvPr/>
          </p:nvSpPr>
          <p:spPr>
            <a:xfrm>
              <a:off x="1533715" y="942215"/>
              <a:ext cx="203056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BF9000"/>
                  </a:solidFill>
                  <a:latin typeface="Times New Roman"/>
                  <a:ea typeface="Times New Roman"/>
                  <a:cs typeface="Times New Roman"/>
                  <a:sym typeface="Times New Roman"/>
                </a:rPr>
                <a:t>HỎI NHANH</a:t>
              </a:r>
              <a:endParaRPr/>
            </a:p>
            <a:p>
              <a:pPr marL="0" marR="0" lvl="0" indent="0" algn="ctr" rtl="0">
                <a:spcBef>
                  <a:spcPts val="0"/>
                </a:spcBef>
                <a:spcAft>
                  <a:spcPts val="0"/>
                </a:spcAft>
                <a:buNone/>
              </a:pPr>
              <a:r>
                <a:rPr lang="en-US" sz="2400">
                  <a:solidFill>
                    <a:srgbClr val="BF9000"/>
                  </a:solidFill>
                  <a:latin typeface="Times New Roman"/>
                  <a:ea typeface="Times New Roman"/>
                  <a:cs typeface="Times New Roman"/>
                  <a:sym typeface="Times New Roman"/>
                </a:rPr>
                <a:t>ĐÁP ĐÚNG</a:t>
              </a:r>
              <a:endParaRPr/>
            </a:p>
          </p:txBody>
        </p:sp>
      </p:grpSp>
      <p:grpSp>
        <p:nvGrpSpPr>
          <p:cNvPr id="142" name="Google Shape;142;p3"/>
          <p:cNvGrpSpPr/>
          <p:nvPr/>
        </p:nvGrpSpPr>
        <p:grpSpPr>
          <a:xfrm>
            <a:off x="4555413" y="1419811"/>
            <a:ext cx="7531100" cy="1077218"/>
            <a:chOff x="6175594" y="4329324"/>
            <a:chExt cx="1225956" cy="279092"/>
          </a:xfrm>
        </p:grpSpPr>
        <p:sp>
          <p:nvSpPr>
            <p:cNvPr id="143" name="Google Shape;143;p3"/>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Times New Roman"/>
                <a:ea typeface="Times New Roman"/>
                <a:cs typeface="Times New Roman"/>
                <a:sym typeface="Times New Roman"/>
              </a:endParaRPr>
            </a:p>
          </p:txBody>
        </p:sp>
        <p:sp>
          <p:nvSpPr>
            <p:cNvPr id="144" name="Google Shape;144;p3"/>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Times New Roman"/>
                <a:ea typeface="Times New Roman"/>
                <a:cs typeface="Times New Roman"/>
                <a:sym typeface="Times New Roman"/>
              </a:endParaRPr>
            </a:p>
          </p:txBody>
        </p:sp>
      </p:grpSp>
      <p:sp>
        <p:nvSpPr>
          <p:cNvPr id="145" name="Google Shape;145;p3"/>
          <p:cNvSpPr txBox="1"/>
          <p:nvPr/>
        </p:nvSpPr>
        <p:spPr>
          <a:xfrm>
            <a:off x="5857347" y="1610936"/>
            <a:ext cx="56043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7F6000"/>
                </a:solidFill>
                <a:latin typeface="Times New Roman"/>
                <a:ea typeface="Times New Roman"/>
                <a:cs typeface="Times New Roman"/>
                <a:sym typeface="Times New Roman"/>
              </a:rPr>
              <a:t>Em sẽ làm gì trong ngày 20/10?</a:t>
            </a:r>
            <a:endParaRPr/>
          </a:p>
        </p:txBody>
      </p:sp>
      <p:pic>
        <p:nvPicPr>
          <p:cNvPr id="146" name="Google Shape;146;p3"/>
          <p:cNvPicPr preferRelativeResize="0"/>
          <p:nvPr/>
        </p:nvPicPr>
        <p:blipFill rotWithShape="1">
          <a:blip r:embed="rId6">
            <a:alphaModFix/>
          </a:blip>
          <a:srcRect/>
          <a:stretch/>
        </p:blipFill>
        <p:spPr>
          <a:xfrm>
            <a:off x="11430000" y="6096000"/>
            <a:ext cx="609600" cy="609600"/>
          </a:xfrm>
          <a:prstGeom prst="rect">
            <a:avLst/>
          </a:prstGeom>
          <a:noFill/>
          <a:ln>
            <a:noFill/>
          </a:ln>
        </p:spPr>
      </p:pic>
      <p:grpSp>
        <p:nvGrpSpPr>
          <p:cNvPr id="147" name="Google Shape;147;p3"/>
          <p:cNvGrpSpPr/>
          <p:nvPr/>
        </p:nvGrpSpPr>
        <p:grpSpPr>
          <a:xfrm>
            <a:off x="1526255" y="3365665"/>
            <a:ext cx="9041596" cy="2630186"/>
            <a:chOff x="6175594" y="4329324"/>
            <a:chExt cx="1225956" cy="279092"/>
          </a:xfrm>
        </p:grpSpPr>
        <p:sp>
          <p:nvSpPr>
            <p:cNvPr id="148" name="Google Shape;148;p3"/>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Times New Roman"/>
                <a:ea typeface="Times New Roman"/>
                <a:cs typeface="Times New Roman"/>
                <a:sym typeface="Times New Roman"/>
              </a:endParaRPr>
            </a:p>
          </p:txBody>
        </p:sp>
        <p:sp>
          <p:nvSpPr>
            <p:cNvPr id="149" name="Google Shape;149;p3"/>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Times New Roman"/>
                <a:ea typeface="Times New Roman"/>
                <a:cs typeface="Times New Roman"/>
                <a:sym typeface="Times New Roman"/>
              </a:endParaRPr>
            </a:p>
          </p:txBody>
        </p:sp>
      </p:grpSp>
      <p:sp>
        <p:nvSpPr>
          <p:cNvPr id="150" name="Google Shape;150;p3"/>
          <p:cNvSpPr txBox="1"/>
          <p:nvPr/>
        </p:nvSpPr>
        <p:spPr>
          <a:xfrm>
            <a:off x="3261075" y="3734426"/>
            <a:ext cx="628148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222A35"/>
                </a:solidFill>
                <a:latin typeface="Times New Roman"/>
                <a:ea typeface="Times New Roman"/>
                <a:cs typeface="Times New Roman"/>
                <a:sym typeface="Times New Roman"/>
              </a:rPr>
              <a:t>Làm thiệp, vẽ tranh, làm hoa, … tặng cho người phụ nữ </a:t>
            </a:r>
            <a:endParaRPr sz="3600">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a:solidFill>
                  <a:srgbClr val="222A35"/>
                </a:solidFill>
                <a:latin typeface="Times New Roman"/>
                <a:ea typeface="Times New Roman"/>
                <a:cs typeface="Times New Roman"/>
                <a:sym typeface="Times New Roman"/>
              </a:rPr>
              <a:t>mà em yêu mến.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0"/>
                                        </p:tgtEl>
                                        <p:attrNameLst>
                                          <p:attrName>style.visibility</p:attrName>
                                        </p:attrNameLst>
                                      </p:cBhvr>
                                      <p:to>
                                        <p:strVal val="visible"/>
                                      </p:to>
                                    </p:set>
                                    <p:anim calcmode="lin" valueType="num">
                                      <p:cBhvr additive="base">
                                        <p:cTn id="12" dur="500"/>
                                        <p:tgtEl>
                                          <p:spTgt spid="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4"/>
          <p:cNvPicPr preferRelativeResize="0"/>
          <p:nvPr/>
        </p:nvPicPr>
        <p:blipFill rotWithShape="1">
          <a:blip r:embed="rId3">
            <a:alphaModFix/>
          </a:blip>
          <a:srcRect/>
          <a:stretch/>
        </p:blipFill>
        <p:spPr>
          <a:xfrm>
            <a:off x="12449345" y="2770256"/>
            <a:ext cx="609600" cy="609600"/>
          </a:xfrm>
          <a:prstGeom prst="rect">
            <a:avLst/>
          </a:prstGeom>
          <a:noFill/>
          <a:ln>
            <a:noFill/>
          </a:ln>
        </p:spPr>
      </p:pic>
      <p:pic>
        <p:nvPicPr>
          <p:cNvPr id="156" name="Google Shape;156;p4"/>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157" name="Google Shape;157;p4"/>
          <p:cNvSpPr/>
          <p:nvPr/>
        </p:nvSpPr>
        <p:spPr>
          <a:xfrm>
            <a:off x="384046" y="369253"/>
            <a:ext cx="935997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0070C0"/>
                </a:solidFill>
                <a:latin typeface="Times New Roman"/>
                <a:ea typeface="Times New Roman"/>
                <a:cs typeface="Times New Roman"/>
                <a:sym typeface="Times New Roman"/>
              </a:rPr>
              <a:t>NGƯỜI MẸ VĨ ĐẠI</a:t>
            </a:r>
            <a:endParaRPr dirty="0">
              <a:solidFill>
                <a:srgbClr val="0070C0"/>
              </a:solidFill>
            </a:endParaRPr>
          </a:p>
        </p:txBody>
      </p:sp>
      <p:pic>
        <p:nvPicPr>
          <p:cNvPr id="158" name="Google Shape;158;p4"/>
          <p:cNvPicPr preferRelativeResize="0"/>
          <p:nvPr/>
        </p:nvPicPr>
        <p:blipFill rotWithShape="1">
          <a:blip r:embed="rId3">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
                                        <p:tgtEl>
                                          <p:spTgt spid="158"/>
                                        </p:tgtEl>
                                      </p:cBhvr>
                                    </p:animEffect>
                                  </p:childTnLst>
                                </p:cTn>
                              </p:par>
                              <p:par>
                                <p:cTn id="8" presetID="10" presetClass="entr" presetSubtype="0"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fade">
                                      <p:cBhvr>
                                        <p:cTn id="10" dur="1"/>
                                        <p:tgtEl>
                                          <p:spTgt spid="155"/>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5"/>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64" name="Google Shape;164;p5"/>
          <p:cNvSpPr txBox="1"/>
          <p:nvPr/>
        </p:nvSpPr>
        <p:spPr>
          <a:xfrm>
            <a:off x="1933355" y="2198756"/>
            <a:ext cx="903644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Mẹ sinh ra ta vất vả như thế nào?</a:t>
            </a:r>
            <a:endParaRPr sz="4800">
              <a:solidFill>
                <a:schemeClr val="dk1"/>
              </a:solidFill>
              <a:latin typeface="Times New Roman"/>
              <a:ea typeface="Times New Roman"/>
              <a:cs typeface="Times New Roman"/>
              <a:sym typeface="Times New Roman"/>
            </a:endParaRPr>
          </a:p>
        </p:txBody>
      </p:sp>
      <p:pic>
        <p:nvPicPr>
          <p:cNvPr id="165" name="Google Shape;165;p5"/>
          <p:cNvPicPr preferRelativeResize="0"/>
          <p:nvPr/>
        </p:nvPicPr>
        <p:blipFill rotWithShape="1">
          <a:blip r:embed="rId4">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
                                        <p:tgtEl>
                                          <p:spTgt spid="165"/>
                                        </p:tgtEl>
                                      </p:cBhvr>
                                    </p:animEffect>
                                  </p:childTnLst>
                                </p:cTn>
                              </p:par>
                              <p:par>
                                <p:cTn id="8" presetID="10"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71" name="Google Shape;171;p6" descr="Phụ nữ sau sinh, vấn đề sinh hoạt cần chú ý những gì?"/>
          <p:cNvPicPr preferRelativeResize="0"/>
          <p:nvPr/>
        </p:nvPicPr>
        <p:blipFill rotWithShape="1">
          <a:blip r:embed="rId4">
            <a:alphaModFix/>
          </a:blip>
          <a:srcRect/>
          <a:stretch/>
        </p:blipFill>
        <p:spPr>
          <a:xfrm>
            <a:off x="3746501" y="1477327"/>
            <a:ext cx="6644598" cy="4429735"/>
          </a:xfrm>
          <a:prstGeom prst="rect">
            <a:avLst/>
          </a:prstGeom>
          <a:noFill/>
          <a:ln>
            <a:noFill/>
          </a:ln>
        </p:spPr>
      </p:pic>
      <p:sp>
        <p:nvSpPr>
          <p:cNvPr id="172" name="Google Shape;172;p6"/>
          <p:cNvSpPr/>
          <p:nvPr/>
        </p:nvSpPr>
        <p:spPr>
          <a:xfrm>
            <a:off x="0" y="0"/>
            <a:ext cx="12191999"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0000FF"/>
                </a:solidFill>
                <a:latin typeface="Times New Roman"/>
                <a:ea typeface="Times New Roman"/>
                <a:cs typeface="Times New Roman"/>
                <a:sym typeface="Times New Roman"/>
              </a:rPr>
              <a:t>Mang thai và sinh con là cả một hành trình hơn 9 tháng đầy vất vả của mẹ.</a:t>
            </a:r>
            <a:endParaRPr/>
          </a:p>
          <a:p>
            <a:pPr marL="0" marR="0" lvl="0" indent="0" algn="ctr" rtl="0">
              <a:spcBef>
                <a:spcPts val="0"/>
              </a:spcBef>
              <a:spcAft>
                <a:spcPts val="0"/>
              </a:spcAft>
              <a:buNone/>
            </a:pPr>
            <a:r>
              <a:rPr lang="en-US" sz="3000">
                <a:solidFill>
                  <a:srgbClr val="0000FF"/>
                </a:solidFill>
                <a:latin typeface="Times New Roman"/>
                <a:ea typeface="Times New Roman"/>
                <a:cs typeface="Times New Roman"/>
                <a:sym typeface="Times New Roman"/>
              </a:rPr>
              <a:t>Sinh con còn là sự đánh cược lớn nhất về tính mạng bởi những biến chứng nguy hiểm trong khi sinh có thể xảy ra với mẹ.</a:t>
            </a:r>
            <a:endParaRPr sz="3000" b="1" i="0">
              <a:solidFill>
                <a:srgbClr val="0000FF"/>
              </a:solidFill>
              <a:latin typeface="Times New Roman"/>
              <a:ea typeface="Times New Roman"/>
              <a:cs typeface="Times New Roman"/>
              <a:sym typeface="Times New Roman"/>
            </a:endParaRPr>
          </a:p>
        </p:txBody>
      </p:sp>
      <p:sp>
        <p:nvSpPr>
          <p:cNvPr id="173" name="Google Shape;173;p6"/>
          <p:cNvSpPr txBox="1"/>
          <p:nvPr/>
        </p:nvSpPr>
        <p:spPr>
          <a:xfrm>
            <a:off x="2795493" y="6010414"/>
            <a:ext cx="89393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Times New Roman"/>
                <a:ea typeface="Times New Roman"/>
                <a:cs typeface="Times New Roman"/>
                <a:sym typeface="Times New Roman"/>
              </a:rPr>
              <a:t>Chúng ta sinh ra trên cuộc đời này nhờ ai?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500"/>
                                        <p:tgtEl>
                                          <p:spTgt spid="172"/>
                                        </p:tgtEl>
                                      </p:cBhvr>
                                    </p:animEffect>
                                  </p:childTnLst>
                                </p:cTn>
                              </p:par>
                              <p:par>
                                <p:cTn id="13" presetID="10" presetClass="entr" presetSubtype="0" fill="hold" nodeType="with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fade">
                                      <p:cBhvr>
                                        <p:cTn id="15" dur="500"/>
                                        <p:tgtEl>
                                          <p:spTgt spid="171"/>
                                        </p:tgtEl>
                                      </p:cBhvr>
                                    </p:animEffect>
                                  </p:childTnLst>
                                </p:cTn>
                              </p:par>
                              <p:par>
                                <p:cTn id="16" presetID="1" presetClass="exit" presetSubtype="0" fill="hold" nodeType="withEffect">
                                  <p:stCondLst>
                                    <p:cond delay="0"/>
                                  </p:stCondLst>
                                  <p:childTnLst>
                                    <p:set>
                                      <p:cBhvr>
                                        <p:cTn id="17" dur="1" fill="hold">
                                          <p:stCondLst>
                                            <p:cond delay="1"/>
                                          </p:stCondLst>
                                        </p:cTn>
                                        <p:tgtEl>
                                          <p:spTgt spid="1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9" name="Google Shape;179;p7"/>
          <p:cNvSpPr txBox="1"/>
          <p:nvPr/>
        </p:nvSpPr>
        <p:spPr>
          <a:xfrm>
            <a:off x="4277916" y="43398"/>
            <a:ext cx="448071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Hoạt động trải nghiệm:</a:t>
            </a:r>
            <a:endParaRPr/>
          </a:p>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 </a:t>
            </a:r>
            <a:r>
              <a:rPr lang="en-US" sz="3600" b="1">
                <a:solidFill>
                  <a:schemeClr val="dk1"/>
                </a:solidFill>
                <a:latin typeface="Times New Roman"/>
                <a:ea typeface="Times New Roman"/>
                <a:cs typeface="Times New Roman"/>
                <a:sym typeface="Times New Roman"/>
              </a:rPr>
              <a:t>MẸ MANG BẦU</a:t>
            </a:r>
            <a:endParaRPr sz="3600" b="1">
              <a:solidFill>
                <a:schemeClr val="dk1"/>
              </a:solidFill>
              <a:latin typeface="Calibri"/>
              <a:ea typeface="Calibri"/>
              <a:cs typeface="Calibri"/>
              <a:sym typeface="Calibri"/>
            </a:endParaRPr>
          </a:p>
        </p:txBody>
      </p:sp>
      <p:pic>
        <p:nvPicPr>
          <p:cNvPr id="180" name="Google Shape;180;p7" descr="Hot girl đeo ba lô ngược, môi đỏ như son da trắng hồng ai nhìn cũng yêu"/>
          <p:cNvPicPr preferRelativeResize="0"/>
          <p:nvPr/>
        </p:nvPicPr>
        <p:blipFill rotWithShape="1">
          <a:blip r:embed="rId4">
            <a:alphaModFix/>
          </a:blip>
          <a:srcRect/>
          <a:stretch/>
        </p:blipFill>
        <p:spPr>
          <a:xfrm>
            <a:off x="2589217" y="1411127"/>
            <a:ext cx="4159983" cy="4811714"/>
          </a:xfrm>
          <a:prstGeom prst="rect">
            <a:avLst/>
          </a:prstGeom>
          <a:noFill/>
          <a:ln>
            <a:noFill/>
          </a:ln>
        </p:spPr>
      </p:pic>
      <p:sp>
        <p:nvSpPr>
          <p:cNvPr id="181" name="Google Shape;181;p7"/>
          <p:cNvSpPr/>
          <p:nvPr/>
        </p:nvSpPr>
        <p:spPr>
          <a:xfrm>
            <a:off x="7175500" y="2047269"/>
            <a:ext cx="4648200"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chemeClr val="dk1"/>
                </a:solidFill>
                <a:latin typeface="Times New Roman"/>
                <a:ea typeface="Times New Roman"/>
                <a:cs typeface="Times New Roman"/>
                <a:sym typeface="Times New Roman"/>
              </a:rPr>
              <a:t>+ Con hãy đeo chiếc ba lô nặng trước bụng</a:t>
            </a:r>
            <a:endParaRPr sz="3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3200" i="1">
                <a:solidFill>
                  <a:schemeClr val="dk1"/>
                </a:solidFill>
                <a:latin typeface="Times New Roman"/>
                <a:ea typeface="Times New Roman"/>
                <a:cs typeface="Times New Roman"/>
                <a:sym typeface="Times New Roman"/>
              </a:rPr>
              <a:t>+ Sau đó con hãy đi lại xung quanh lớp.</a:t>
            </a:r>
            <a:endParaRPr sz="3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3200" i="1">
                <a:solidFill>
                  <a:schemeClr val="dk1"/>
                </a:solidFill>
                <a:latin typeface="Times New Roman"/>
                <a:ea typeface="Times New Roman"/>
                <a:cs typeface="Times New Roman"/>
                <a:sym typeface="Times New Roman"/>
              </a:rPr>
              <a:t>+ Và làm 1 số công việc như dọn đồ chơi, gấp quần áo, quét nhà…</a:t>
            </a:r>
            <a:endParaRPr/>
          </a:p>
        </p:txBody>
      </p:sp>
      <p:pic>
        <p:nvPicPr>
          <p:cNvPr id="182" name="Google Shape;182;p7"/>
          <p:cNvPicPr preferRelativeResize="0"/>
          <p:nvPr/>
        </p:nvPicPr>
        <p:blipFill rotWithShape="1">
          <a:blip r:embed="rId5">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
                                        <p:tgtEl>
                                          <p:spTgt spid="182"/>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1000"/>
                                        <p:tgtEl>
                                          <p:spTgt spid="1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0"/>
                                        </p:tgtEl>
                                        <p:attrNameLst>
                                          <p:attrName>style.visibility</p:attrName>
                                        </p:attrNameLst>
                                      </p:cBhvr>
                                      <p:to>
                                        <p:strVal val="visible"/>
                                      </p:to>
                                    </p:set>
                                    <p:animEffect transition="in" filter="fade">
                                      <p:cBhvr>
                                        <p:cTn id="15" dur="1000"/>
                                        <p:tgtEl>
                                          <p:spTgt spid="180"/>
                                        </p:tgtEl>
                                      </p:cBhvr>
                                    </p:animEffect>
                                  </p:childTnLst>
                                </p:cTn>
                              </p:par>
                              <p:par>
                                <p:cTn id="16" presetID="10" presetClass="entr" presetSubtype="0" fill="hold" nodeType="withEffect">
                                  <p:stCondLst>
                                    <p:cond delay="0"/>
                                  </p:stCondLst>
                                  <p:childTnLst>
                                    <p:set>
                                      <p:cBhvr>
                                        <p:cTn id="17" dur="1" fill="hold">
                                          <p:stCondLst>
                                            <p:cond delay="0"/>
                                          </p:stCondLst>
                                        </p:cTn>
                                        <p:tgtEl>
                                          <p:spTgt spid="181"/>
                                        </p:tgtEl>
                                        <p:attrNameLst>
                                          <p:attrName>style.visibility</p:attrName>
                                        </p:attrNameLst>
                                      </p:cBhvr>
                                      <p:to>
                                        <p:strVal val="visible"/>
                                      </p:to>
                                    </p:set>
                                    <p:animEffect transition="in" filter="fade">
                                      <p:cBhvr>
                                        <p:cTn id="18"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8" name="Google Shape;188;p8"/>
          <p:cNvSpPr txBox="1"/>
          <p:nvPr/>
        </p:nvSpPr>
        <p:spPr>
          <a:xfrm>
            <a:off x="4925616" y="43398"/>
            <a:ext cx="448071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Hoạt động trải nghiệm:</a:t>
            </a:r>
            <a:endParaRPr/>
          </a:p>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 MẸ MANG BẦU</a:t>
            </a:r>
            <a:endParaRPr sz="3600">
              <a:solidFill>
                <a:schemeClr val="dk1"/>
              </a:solidFill>
              <a:latin typeface="Calibri"/>
              <a:ea typeface="Calibri"/>
              <a:cs typeface="Calibri"/>
              <a:sym typeface="Calibri"/>
            </a:endParaRPr>
          </a:p>
        </p:txBody>
      </p:sp>
      <p:pic>
        <p:nvPicPr>
          <p:cNvPr id="189" name="Google Shape;189;p8" descr="Những lưu ý khi mẹ bầu làm việc nhà và những trường hợp tuyệt đối không nên  làm việc nhà | Bé Yêu"/>
          <p:cNvPicPr preferRelativeResize="0"/>
          <p:nvPr/>
        </p:nvPicPr>
        <p:blipFill rotWithShape="1">
          <a:blip r:embed="rId4">
            <a:alphaModFix/>
          </a:blip>
          <a:srcRect/>
          <a:stretch/>
        </p:blipFill>
        <p:spPr>
          <a:xfrm>
            <a:off x="4572000" y="1274459"/>
            <a:ext cx="5073178" cy="3507628"/>
          </a:xfrm>
          <a:prstGeom prst="rect">
            <a:avLst/>
          </a:prstGeom>
          <a:noFill/>
          <a:ln>
            <a:noFill/>
          </a:ln>
        </p:spPr>
      </p:pic>
      <p:sp>
        <p:nvSpPr>
          <p:cNvPr id="190" name="Google Shape;190;p8"/>
          <p:cNvSpPr/>
          <p:nvPr/>
        </p:nvSpPr>
        <p:spPr>
          <a:xfrm>
            <a:off x="3030375" y="4959370"/>
            <a:ext cx="9098966"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i="1">
                <a:solidFill>
                  <a:srgbClr val="FF0000"/>
                </a:solidFill>
                <a:latin typeface="Times New Roman"/>
                <a:ea typeface="Times New Roman"/>
                <a:cs typeface="Times New Roman"/>
                <a:sym typeface="Times New Roman"/>
              </a:rPr>
              <a:t>Cảm nhận của học sinh sau trải nghiệm:</a:t>
            </a:r>
            <a:endParaRPr/>
          </a:p>
          <a:p>
            <a:pPr marL="0" marR="0" lvl="0" indent="0" algn="l" rtl="0">
              <a:spcBef>
                <a:spcPts val="0"/>
              </a:spcBef>
              <a:spcAft>
                <a:spcPts val="0"/>
              </a:spcAft>
              <a:buNone/>
            </a:pPr>
            <a:r>
              <a:rPr lang="en-US" sz="3400">
                <a:solidFill>
                  <a:srgbClr val="0000FF"/>
                </a:solidFill>
                <a:latin typeface="Times New Roman"/>
                <a:ea typeface="Times New Roman"/>
                <a:cs typeface="Times New Roman"/>
                <a:sym typeface="Times New Roman"/>
              </a:rPr>
              <a:t>+ Đứng lên, ngồi xuống, đi lại có khó khăn không?</a:t>
            </a:r>
            <a:endParaRPr/>
          </a:p>
          <a:p>
            <a:pPr marL="0" marR="0" lvl="0" indent="0" algn="l" rtl="0">
              <a:spcBef>
                <a:spcPts val="0"/>
              </a:spcBef>
              <a:spcAft>
                <a:spcPts val="0"/>
              </a:spcAft>
              <a:buNone/>
            </a:pPr>
            <a:r>
              <a:rPr lang="en-US" sz="3400">
                <a:solidFill>
                  <a:srgbClr val="0000FF"/>
                </a:solidFill>
                <a:latin typeface="Times New Roman"/>
                <a:ea typeface="Times New Roman"/>
                <a:cs typeface="Times New Roman"/>
                <a:sym typeface="Times New Roman"/>
              </a:rPr>
              <a:t>+ Có thấy nặng nề, mệt mỏi không?</a:t>
            </a:r>
            <a:endParaRPr/>
          </a:p>
          <a:p>
            <a:pPr marL="0" marR="0" lvl="0" indent="0" algn="l" rtl="0">
              <a:spcBef>
                <a:spcPts val="0"/>
              </a:spcBef>
              <a:spcAft>
                <a:spcPts val="0"/>
              </a:spcAft>
              <a:buNone/>
            </a:pPr>
            <a:endParaRPr sz="3400" b="1">
              <a:solidFill>
                <a:schemeClr val="dk1"/>
              </a:solidFill>
              <a:latin typeface="Times New Roman"/>
              <a:ea typeface="Times New Roman"/>
              <a:cs typeface="Times New Roman"/>
              <a:sym typeface="Times New Roman"/>
            </a:endParaRPr>
          </a:p>
        </p:txBody>
      </p:sp>
      <p:pic>
        <p:nvPicPr>
          <p:cNvPr id="191" name="Google Shape;191;p8"/>
          <p:cNvPicPr preferRelativeResize="0"/>
          <p:nvPr/>
        </p:nvPicPr>
        <p:blipFill rotWithShape="1">
          <a:blip r:embed="rId5">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
                                        <p:tgtEl>
                                          <p:spTgt spid="191"/>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500"/>
                                        <p:tgtEl>
                                          <p:spTgt spid="189"/>
                                        </p:tgtEl>
                                      </p:cBhvr>
                                    </p:animEffect>
                                  </p:childTnLst>
                                </p:cTn>
                              </p:par>
                              <p:par>
                                <p:cTn id="11" presetID="10" presetClass="entr" presetSubtype="0" fill="hold" nodeType="withEffect">
                                  <p:stCondLst>
                                    <p:cond delay="0"/>
                                  </p:stCondLst>
                                  <p:childTnLst>
                                    <p:set>
                                      <p:cBhvr>
                                        <p:cTn id="12" dur="1" fill="hold">
                                          <p:stCondLst>
                                            <p:cond delay="0"/>
                                          </p:stCondLst>
                                        </p:cTn>
                                        <p:tgtEl>
                                          <p:spTgt spid="190"/>
                                        </p:tgtEl>
                                        <p:attrNameLst>
                                          <p:attrName>style.visibility</p:attrName>
                                        </p:attrNameLst>
                                      </p:cBhvr>
                                      <p:to>
                                        <p:strVal val="visible"/>
                                      </p:to>
                                    </p:set>
                                    <p:animEffect transition="in" filter="fade">
                                      <p:cBhvr>
                                        <p:cTn id="13"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7" name="Google Shape;197;p9"/>
          <p:cNvSpPr/>
          <p:nvPr/>
        </p:nvSpPr>
        <p:spPr>
          <a:xfrm>
            <a:off x="1600201" y="137761"/>
            <a:ext cx="1050607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Trong quá trình mang thai, mẹ còn gặp những vấn đề như:</a:t>
            </a:r>
            <a:endParaRPr sz="2800" b="1" i="0">
              <a:solidFill>
                <a:srgbClr val="FF0000"/>
              </a:solidFill>
              <a:latin typeface="Times New Roman"/>
              <a:ea typeface="Times New Roman"/>
              <a:cs typeface="Times New Roman"/>
              <a:sym typeface="Times New Roman"/>
            </a:endParaRPr>
          </a:p>
        </p:txBody>
      </p:sp>
      <p:pic>
        <p:nvPicPr>
          <p:cNvPr id="198" name="Google Shape;198;p9"/>
          <p:cNvPicPr preferRelativeResize="0"/>
          <p:nvPr/>
        </p:nvPicPr>
        <p:blipFill rotWithShape="1">
          <a:blip r:embed="rId4">
            <a:alphaModFix/>
          </a:blip>
          <a:srcRect/>
          <a:stretch/>
        </p:blipFill>
        <p:spPr>
          <a:xfrm>
            <a:off x="5751754" y="1257299"/>
            <a:ext cx="6354519" cy="4656329"/>
          </a:xfrm>
          <a:prstGeom prst="rect">
            <a:avLst/>
          </a:prstGeom>
          <a:noFill/>
          <a:ln>
            <a:noFill/>
          </a:ln>
        </p:spPr>
      </p:pic>
      <p:sp>
        <p:nvSpPr>
          <p:cNvPr id="199" name="Google Shape;199;p9"/>
          <p:cNvSpPr/>
          <p:nvPr/>
        </p:nvSpPr>
        <p:spPr>
          <a:xfrm>
            <a:off x="2784011" y="760157"/>
            <a:ext cx="5274139" cy="612475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Nổi mụn</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Rụng tóc</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Khó thở</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Ốm nghén</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Ợ hơi</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Tức ngực</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Luôn rơi vào trạng thái mệt mỏi</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Dễ chóng mặt</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Thị lực suy giảm</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Đau nhức vai</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Phù chân</a:t>
            </a:r>
            <a:endParaRPr sz="2800">
              <a:solidFill>
                <a:srgbClr val="0000FF"/>
              </a:solidFill>
              <a:latin typeface="Times New Roman"/>
              <a:ea typeface="Times New Roman"/>
              <a:cs typeface="Times New Roman"/>
              <a:sym typeface="Times New Roman"/>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Rạn da</a:t>
            </a:r>
            <a:endParaRPr/>
          </a:p>
          <a:p>
            <a:pPr marL="457200" marR="0" lvl="0" indent="-457200" algn="l" rtl="0">
              <a:spcBef>
                <a:spcPts val="0"/>
              </a:spcBef>
              <a:spcAft>
                <a:spcPts val="0"/>
              </a:spcAft>
              <a:buClr>
                <a:srgbClr val="0000FF"/>
              </a:buClr>
              <a:buSzPts val="2800"/>
              <a:buFont typeface="Noto Sans Symbols"/>
              <a:buChar char="⮚"/>
            </a:pPr>
            <a:r>
              <a:rPr lang="en-US" sz="2800">
                <a:solidFill>
                  <a:srgbClr val="0000FF"/>
                </a:solidFill>
                <a:latin typeface="Times New Roman"/>
                <a:ea typeface="Times New Roman"/>
                <a:cs typeface="Times New Roman"/>
                <a:sym typeface="Times New Roman"/>
              </a:rPr>
              <a:t>Phải kiêng cử nhiều món ăn…</a:t>
            </a:r>
            <a:endParaRPr/>
          </a:p>
          <a:p>
            <a:pPr marL="457200" marR="0" lvl="0" indent="-279400" algn="l" rtl="0">
              <a:spcBef>
                <a:spcPts val="0"/>
              </a:spcBef>
              <a:spcAft>
                <a:spcPts val="0"/>
              </a:spcAft>
              <a:buClr>
                <a:schemeClr val="dk1"/>
              </a:buClr>
              <a:buSzPts val="2800"/>
              <a:buFont typeface="Noto Sans Symbols"/>
              <a:buNone/>
            </a:pPr>
            <a:endParaRPr sz="2800" b="1" i="0">
              <a:solidFill>
                <a:srgbClr val="0000FF"/>
              </a:solidFill>
              <a:latin typeface="Times New Roman"/>
              <a:ea typeface="Times New Roman"/>
              <a:cs typeface="Times New Roman"/>
              <a:sym typeface="Times New Roman"/>
            </a:endParaRPr>
          </a:p>
        </p:txBody>
      </p:sp>
      <p:pic>
        <p:nvPicPr>
          <p:cNvPr id="200" name="Google Shape;200;p9"/>
          <p:cNvPicPr preferRelativeResize="0"/>
          <p:nvPr/>
        </p:nvPicPr>
        <p:blipFill rotWithShape="1">
          <a:blip r:embed="rId5">
            <a:alphaModFix/>
          </a:blip>
          <a:srcRect/>
          <a:stretch/>
        </p:blipFill>
        <p:spPr>
          <a:xfrm>
            <a:off x="11430000" y="60960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1"/>
                                        <p:tgtEl>
                                          <p:spTgt spid="200"/>
                                        </p:tgtEl>
                                      </p:cBhvr>
                                    </p:animEffect>
                                  </p:childTnLst>
                                </p:cTn>
                              </p:par>
                              <p:par>
                                <p:cTn id="8" presetID="10"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500"/>
                                        <p:tgtEl>
                                          <p:spTgt spid="197"/>
                                        </p:tgtEl>
                                      </p:cBhvr>
                                    </p:animEffect>
                                  </p:childTnLst>
                                </p:cTn>
                              </p:par>
                              <p:par>
                                <p:cTn id="11" presetID="10" presetClass="entr" presetSubtype="0" fill="hold" nodeType="with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fade">
                                      <p:cBhvr>
                                        <p:cTn id="13" dur="500"/>
                                        <p:tgtEl>
                                          <p:spTgt spid="198"/>
                                        </p:tgtEl>
                                      </p:cBhvr>
                                    </p:animEffect>
                                  </p:childTnLst>
                                </p:cTn>
                              </p:par>
                              <p:par>
                                <p:cTn id="14" presetID="10" presetClass="entr" presetSubtype="0" fill="hold" nodeType="withEffect">
                                  <p:stCondLst>
                                    <p:cond delay="0"/>
                                  </p:stCondLst>
                                  <p:childTnLst>
                                    <p:set>
                                      <p:cBhvr>
                                        <p:cTn id="15" dur="1" fill="hold">
                                          <p:stCondLst>
                                            <p:cond delay="0"/>
                                          </p:stCondLst>
                                        </p:cTn>
                                        <p:tgtEl>
                                          <p:spTgt spid="199"/>
                                        </p:tgtEl>
                                        <p:attrNameLst>
                                          <p:attrName>style.visibility</p:attrName>
                                        </p:attrNameLst>
                                      </p:cBhvr>
                                      <p:to>
                                        <p:strVal val="visible"/>
                                      </p:to>
                                    </p:set>
                                    <p:animEffect transition="in" filter="fade">
                                      <p:cBhvr>
                                        <p:cTn id="16"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524</Words>
  <Application>Microsoft Office PowerPoint</Application>
  <PresentationFormat>Widescreen</PresentationFormat>
  <Paragraphs>68</Paragraphs>
  <Slides>24</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Noto Sans Symbols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NMT</cp:lastModifiedBy>
  <cp:revision>4</cp:revision>
  <dcterms:created xsi:type="dcterms:W3CDTF">2020-10-11T08:02:28Z</dcterms:created>
  <dcterms:modified xsi:type="dcterms:W3CDTF">2024-10-18T01:22:43Z</dcterms:modified>
</cp:coreProperties>
</file>