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8288000" cy="10287000"/>
  <p:notesSz cx="6858000" cy="9144000"/>
  <p:embeddedFontLst>
    <p:embeddedFont>
      <p:font typeface="DejaVu Serif Bold" panose="020B0604020202020204" charset="0"/>
      <p:regular r:id="rId13"/>
    </p:embeddedFont>
    <p:embeddedFont>
      <p:font typeface="Noto Serif Display" panose="020B0604020202020204"/>
      <p:regular r:id="rId14"/>
    </p:embeddedFont>
    <p:embeddedFont>
      <p:font typeface="Varela Round" panose="00000500000000000000" pitchFamily="2" charset="-79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FBB41F-119F-5ACC-892D-1311D337A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8288000" cy="10248900"/>
          </a:xfrm>
          <a:prstGeom prst="rect">
            <a:avLst/>
          </a:prstGeom>
        </p:spPr>
      </p:pic>
      <p:sp>
        <p:nvSpPr>
          <p:cNvPr id="3" name="Text Box 16">
            <a:extLst>
              <a:ext uri="{FF2B5EF4-FFF2-40B4-BE49-F238E27FC236}">
                <a16:creationId xmlns:a16="http://schemas.microsoft.com/office/drawing/2014/main" id="{FCC3FFEA-198B-559F-9895-948176EBE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43100"/>
            <a:ext cx="18096932" cy="106753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114A604B-0164-70BB-7B9E-11C996FB5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4" y="3848100"/>
            <a:ext cx="17687502" cy="6244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4600" b="1" kern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5" name="WordArt 20">
            <a:extLst>
              <a:ext uri="{FF2B5EF4-FFF2-40B4-BE49-F238E27FC236}">
                <a16:creationId xmlns:a16="http://schemas.microsoft.com/office/drawing/2014/main" id="{E3F94D23-17FD-9800-6238-C7C2E63EDF86}"/>
              </a:ext>
            </a:extLst>
          </p:cNvPr>
          <p:cNvSpPr>
            <a:spLocks/>
          </p:cNvSpPr>
          <p:nvPr/>
        </p:nvSpPr>
        <p:spPr bwMode="auto">
          <a:xfrm>
            <a:off x="4403595" y="4669250"/>
            <a:ext cx="9677400" cy="1345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225"/>
              </a:avLst>
            </a:prstTxWarp>
          </a:bodyPr>
          <a:lstStyle/>
          <a:p>
            <a:pPr algn="ctr">
              <a:spcAft>
                <a:spcPts val="900"/>
              </a:spcAft>
            </a:pP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spcAft>
                <a:spcPts val="900"/>
              </a:spcAft>
            </a:pP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600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718BC71-3A32-13C0-7F60-059BEE12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116" y="6841142"/>
            <a:ext cx="8137879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91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9257" y="714937"/>
            <a:ext cx="4263793" cy="2599763"/>
          </a:xfrm>
          <a:custGeom>
            <a:avLst/>
            <a:gdLst/>
            <a:ahLst/>
            <a:cxnLst/>
            <a:rect l="l" t="t" r="r" b="b"/>
            <a:pathLst>
              <a:path w="4733484" h="2905176">
                <a:moveTo>
                  <a:pt x="0" y="0"/>
                </a:moveTo>
                <a:lnTo>
                  <a:pt x="4733484" y="0"/>
                </a:lnTo>
                <a:lnTo>
                  <a:pt x="4733484" y="2905175"/>
                </a:lnTo>
                <a:lnTo>
                  <a:pt x="0" y="29051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988466" y="796479"/>
            <a:ext cx="3601162" cy="2436678"/>
          </a:xfrm>
          <a:custGeom>
            <a:avLst/>
            <a:gdLst/>
            <a:ahLst/>
            <a:cxnLst/>
            <a:rect l="l" t="t" r="r" b="b"/>
            <a:pathLst>
              <a:path w="4248217" h="2591412">
                <a:moveTo>
                  <a:pt x="0" y="0"/>
                </a:moveTo>
                <a:lnTo>
                  <a:pt x="4248217" y="0"/>
                </a:lnTo>
                <a:lnTo>
                  <a:pt x="4248217" y="2591412"/>
                </a:lnTo>
                <a:lnTo>
                  <a:pt x="0" y="25914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699" y="3620112"/>
            <a:ext cx="2697193" cy="2943730"/>
          </a:xfrm>
          <a:custGeom>
            <a:avLst/>
            <a:gdLst/>
            <a:ahLst/>
            <a:cxnLst/>
            <a:rect l="l" t="t" r="r" b="b"/>
            <a:pathLst>
              <a:path w="2697193" h="2943730">
                <a:moveTo>
                  <a:pt x="0" y="0"/>
                </a:moveTo>
                <a:lnTo>
                  <a:pt x="2697193" y="0"/>
                </a:lnTo>
                <a:lnTo>
                  <a:pt x="2697193" y="2943730"/>
                </a:lnTo>
                <a:lnTo>
                  <a:pt x="0" y="29437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548313" y="3314701"/>
            <a:ext cx="2987087" cy="3581400"/>
          </a:xfrm>
          <a:custGeom>
            <a:avLst/>
            <a:gdLst/>
            <a:ahLst/>
            <a:cxnLst/>
            <a:rect l="l" t="t" r="r" b="b"/>
            <a:pathLst>
              <a:path w="3464050" h="3859665">
                <a:moveTo>
                  <a:pt x="0" y="0"/>
                </a:moveTo>
                <a:lnTo>
                  <a:pt x="3464050" y="0"/>
                </a:lnTo>
                <a:lnTo>
                  <a:pt x="3464050" y="3859665"/>
                </a:lnTo>
                <a:lnTo>
                  <a:pt x="0" y="38596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68948" y="7124700"/>
            <a:ext cx="3794102" cy="2271718"/>
          </a:xfrm>
          <a:custGeom>
            <a:avLst/>
            <a:gdLst/>
            <a:ahLst/>
            <a:cxnLst/>
            <a:rect l="l" t="t" r="r" b="b"/>
            <a:pathLst>
              <a:path w="3794102" h="2271718">
                <a:moveTo>
                  <a:pt x="0" y="0"/>
                </a:moveTo>
                <a:lnTo>
                  <a:pt x="3794102" y="0"/>
                </a:lnTo>
                <a:lnTo>
                  <a:pt x="3794102" y="2271718"/>
                </a:lnTo>
                <a:lnTo>
                  <a:pt x="0" y="22717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787024" y="7206486"/>
            <a:ext cx="3138817" cy="2271718"/>
          </a:xfrm>
          <a:custGeom>
            <a:avLst/>
            <a:gdLst/>
            <a:ahLst/>
            <a:cxnLst/>
            <a:rect l="l" t="t" r="r" b="b"/>
            <a:pathLst>
              <a:path w="3138817" h="2271718">
                <a:moveTo>
                  <a:pt x="0" y="0"/>
                </a:moveTo>
                <a:lnTo>
                  <a:pt x="3138816" y="0"/>
                </a:lnTo>
                <a:lnTo>
                  <a:pt x="3138816" y="2271718"/>
                </a:lnTo>
                <a:lnTo>
                  <a:pt x="0" y="22717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2399" y="130162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44645" y="93697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7461" y="1396984"/>
            <a:ext cx="14893079" cy="7493032"/>
          </a:xfrm>
          <a:custGeom>
            <a:avLst/>
            <a:gdLst/>
            <a:ahLst/>
            <a:cxnLst/>
            <a:rect l="l" t="t" r="r" b="b"/>
            <a:pathLst>
              <a:path w="14893079" h="7493032">
                <a:moveTo>
                  <a:pt x="0" y="0"/>
                </a:moveTo>
                <a:lnTo>
                  <a:pt x="14893078" y="0"/>
                </a:lnTo>
                <a:lnTo>
                  <a:pt x="14893078" y="7493032"/>
                </a:lnTo>
                <a:lnTo>
                  <a:pt x="0" y="74930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807184" y="4099796"/>
            <a:ext cx="8673632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2000">
                <a:solidFill>
                  <a:srgbClr val="000000"/>
                </a:solidFill>
                <a:latin typeface="Varela Round"/>
              </a:rPr>
              <a:t>Tạm Biệt!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32209" y="6181208"/>
            <a:ext cx="8223582" cy="5307948"/>
          </a:xfrm>
          <a:custGeom>
            <a:avLst/>
            <a:gdLst/>
            <a:ahLst/>
            <a:cxnLst/>
            <a:rect l="l" t="t" r="r" b="b"/>
            <a:pathLst>
              <a:path w="8223582" h="5307948">
                <a:moveTo>
                  <a:pt x="0" y="0"/>
                </a:moveTo>
                <a:lnTo>
                  <a:pt x="8223582" y="0"/>
                </a:lnTo>
                <a:lnTo>
                  <a:pt x="8223582" y="5307948"/>
                </a:lnTo>
                <a:lnTo>
                  <a:pt x="0" y="53079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381388" y="5143500"/>
            <a:ext cx="3525224" cy="7154513"/>
          </a:xfrm>
          <a:custGeom>
            <a:avLst/>
            <a:gdLst/>
            <a:ahLst/>
            <a:cxnLst/>
            <a:rect l="l" t="t" r="r" b="b"/>
            <a:pathLst>
              <a:path w="3525224" h="7154513">
                <a:moveTo>
                  <a:pt x="0" y="0"/>
                </a:moveTo>
                <a:lnTo>
                  <a:pt x="3525224" y="0"/>
                </a:lnTo>
                <a:lnTo>
                  <a:pt x="3525224" y="7154513"/>
                </a:lnTo>
                <a:lnTo>
                  <a:pt x="0" y="71545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3101295"/>
            <a:ext cx="16671915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6299">
                <a:solidFill>
                  <a:srgbClr val="000000"/>
                </a:solidFill>
                <a:latin typeface="Varela Round"/>
              </a:rPr>
              <a:t>Cô cho trẻ hát bài hát: “Tay đâu, tay đâu”</a:t>
            </a:r>
          </a:p>
        </p:txBody>
      </p:sp>
      <p:sp>
        <p:nvSpPr>
          <p:cNvPr id="6" name="Freeform 6"/>
          <p:cNvSpPr/>
          <p:nvPr/>
        </p:nvSpPr>
        <p:spPr>
          <a:xfrm>
            <a:off x="7925403" y="-882519"/>
            <a:ext cx="2437194" cy="2394543"/>
          </a:xfrm>
          <a:custGeom>
            <a:avLst/>
            <a:gdLst/>
            <a:ahLst/>
            <a:cxnLst/>
            <a:rect l="l" t="t" r="r" b="b"/>
            <a:pathLst>
              <a:path w="2437194" h="2394543">
                <a:moveTo>
                  <a:pt x="0" y="0"/>
                </a:moveTo>
                <a:lnTo>
                  <a:pt x="2437194" y="0"/>
                </a:lnTo>
                <a:lnTo>
                  <a:pt x="2437194" y="2394543"/>
                </a:lnTo>
                <a:lnTo>
                  <a:pt x="0" y="23945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97461" y="4237355"/>
            <a:ext cx="14893079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 Ôn nhận biết tay phải tay trái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23240"/>
            <a:ext cx="14893079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 Ôn nhận biết tay phải tay trái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697461" y="3453477"/>
            <a:ext cx="14893079" cy="3538519"/>
            <a:chOff x="0" y="0"/>
            <a:chExt cx="4442073" cy="10554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2073" cy="1055414"/>
            </a:xfrm>
            <a:custGeom>
              <a:avLst/>
              <a:gdLst/>
              <a:ahLst/>
              <a:cxnLst/>
              <a:rect l="l" t="t" r="r" b="b"/>
              <a:pathLst>
                <a:path w="4442073" h="1055414">
                  <a:moveTo>
                    <a:pt x="4317613" y="1055414"/>
                  </a:moveTo>
                  <a:lnTo>
                    <a:pt x="124460" y="1055414"/>
                  </a:lnTo>
                  <a:cubicBezTo>
                    <a:pt x="55880" y="1055414"/>
                    <a:pt x="0" y="999534"/>
                    <a:pt x="0" y="9309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17613" y="0"/>
                  </a:lnTo>
                  <a:cubicBezTo>
                    <a:pt x="4386193" y="0"/>
                    <a:pt x="4442073" y="55880"/>
                    <a:pt x="4442073" y="124460"/>
                  </a:cubicBezTo>
                  <a:lnTo>
                    <a:pt x="4442073" y="930954"/>
                  </a:lnTo>
                  <a:cubicBezTo>
                    <a:pt x="4442073" y="999534"/>
                    <a:pt x="4386193" y="1055414"/>
                    <a:pt x="4317613" y="1055414"/>
                  </a:cubicBezTo>
                  <a:close/>
                </a:path>
              </a:pathLst>
            </a:custGeom>
            <a:solidFill>
              <a:srgbClr val="AAC95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97461" y="3923041"/>
            <a:ext cx="14893079" cy="3156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4699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6579"/>
              </a:lnSpc>
            </a:pP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CC: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</a:t>
            </a:r>
            <a:endParaRPr lang="en-US" sz="4699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759"/>
              </a:lnSpc>
            </a:pPr>
            <a:endParaRPr lang="en-US" sz="4699" dirty="0">
              <a:solidFill>
                <a:srgbClr val="000000"/>
              </a:solidFill>
              <a:latin typeface="Noto Serif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97461" y="4237355"/>
            <a:ext cx="14893079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 Xác định phía phải, trái của bản thân.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0677" y="5143500"/>
            <a:ext cx="5120046" cy="2630423"/>
          </a:xfrm>
          <a:custGeom>
            <a:avLst/>
            <a:gdLst/>
            <a:ahLst/>
            <a:cxnLst/>
            <a:rect l="l" t="t" r="r" b="b"/>
            <a:pathLst>
              <a:path w="5120046" h="2630423">
                <a:moveTo>
                  <a:pt x="0" y="0"/>
                </a:moveTo>
                <a:lnTo>
                  <a:pt x="5120045" y="0"/>
                </a:lnTo>
                <a:lnTo>
                  <a:pt x="5120045" y="2630423"/>
                </a:lnTo>
                <a:lnTo>
                  <a:pt x="0" y="26304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091539" y="3480594"/>
            <a:ext cx="2367382" cy="4114800"/>
          </a:xfrm>
          <a:custGeom>
            <a:avLst/>
            <a:gdLst/>
            <a:ahLst/>
            <a:cxnLst/>
            <a:rect l="l" t="t" r="r" b="b"/>
            <a:pathLst>
              <a:path w="2367382" h="4114800">
                <a:moveTo>
                  <a:pt x="0" y="0"/>
                </a:moveTo>
                <a:lnTo>
                  <a:pt x="2367381" y="0"/>
                </a:lnTo>
                <a:lnTo>
                  <a:pt x="23673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824772" y="2332596"/>
            <a:ext cx="5344863" cy="7690450"/>
          </a:xfrm>
          <a:custGeom>
            <a:avLst/>
            <a:gdLst/>
            <a:ahLst/>
            <a:cxnLst/>
            <a:rect l="l" t="t" r="r" b="b"/>
            <a:pathLst>
              <a:path w="5344863" h="7690450">
                <a:moveTo>
                  <a:pt x="0" y="0"/>
                </a:moveTo>
                <a:lnTo>
                  <a:pt x="5344863" y="0"/>
                </a:lnTo>
                <a:lnTo>
                  <a:pt x="5344863" y="7690450"/>
                </a:lnTo>
                <a:lnTo>
                  <a:pt x="0" y="76904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523240"/>
            <a:ext cx="14893079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 Xác định phía phải, trái của bản thân.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78861" y="2003184"/>
            <a:ext cx="6840717" cy="577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9"/>
              </a:lnSpc>
            </a:pPr>
            <a:r>
              <a:rPr lang="en-US" sz="3349">
                <a:solidFill>
                  <a:srgbClr val="000000"/>
                </a:solidFill>
                <a:latin typeface="DejaVu Serif Bold"/>
              </a:rPr>
              <a:t>Phía phải của bạn có cái ghế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8600" y="2031231"/>
            <a:ext cx="7279132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89"/>
              </a:lnSpc>
            </a:pPr>
            <a:r>
              <a:rPr lang="en-US" sz="3349" dirty="0" err="1">
                <a:solidFill>
                  <a:srgbClr val="000000"/>
                </a:solidFill>
                <a:latin typeface="DejaVu Serif Bold"/>
              </a:rPr>
              <a:t>Phía</a:t>
            </a:r>
            <a:r>
              <a:rPr lang="en-US" sz="334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349" dirty="0" err="1">
                <a:solidFill>
                  <a:srgbClr val="000000"/>
                </a:solidFill>
                <a:latin typeface="DejaVu Serif Bold"/>
              </a:rPr>
              <a:t>trái</a:t>
            </a:r>
            <a:r>
              <a:rPr lang="en-US" sz="334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349" dirty="0" err="1">
                <a:solidFill>
                  <a:srgbClr val="000000"/>
                </a:solidFill>
                <a:latin typeface="DejaVu Serif Bold"/>
              </a:rPr>
              <a:t>của</a:t>
            </a:r>
            <a:r>
              <a:rPr lang="en-US" sz="334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349" dirty="0" err="1">
                <a:solidFill>
                  <a:srgbClr val="000000"/>
                </a:solidFill>
                <a:latin typeface="DejaVu Serif Bold"/>
              </a:rPr>
              <a:t>bạn</a:t>
            </a:r>
            <a:r>
              <a:rPr lang="en-US" sz="334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349" dirty="0" err="1">
                <a:solidFill>
                  <a:srgbClr val="000000"/>
                </a:solidFill>
                <a:latin typeface="DejaVu Serif Bold"/>
              </a:rPr>
              <a:t>có</a:t>
            </a:r>
            <a:r>
              <a:rPr lang="en-US" sz="334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349" dirty="0" err="1">
                <a:solidFill>
                  <a:srgbClr val="000000"/>
                </a:solidFill>
                <a:latin typeface="DejaVu Serif Bold"/>
              </a:rPr>
              <a:t>cái</a:t>
            </a:r>
            <a:r>
              <a:rPr lang="en-US" sz="334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349" dirty="0" err="1">
                <a:solidFill>
                  <a:srgbClr val="000000"/>
                </a:solidFill>
                <a:latin typeface="DejaVu Serif Bold"/>
              </a:rPr>
              <a:t>bàn</a:t>
            </a:r>
            <a:endParaRPr lang="en-US" sz="334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97461" y="4237355"/>
            <a:ext cx="14893079" cy="183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 Luyện tập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3980" y="383456"/>
            <a:ext cx="14893079" cy="183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 Luyện tập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DejaVu Serif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3980" y="2108752"/>
            <a:ext cx="16745320" cy="649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 Trò chơi1: Ai nhanh nhất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- Lần 1: Trẻ giơ đồ chơi sang các phía trái – phải của trẻ theo yêu cầu của cô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- Lần 2: 2 tay cầm đồ chơi sang ngang. Cô yêu cầu đồ chơi phía nào đặt vào rổ thì trẻ làm theo yêu cầu của cô.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3980" y="383456"/>
            <a:ext cx="14893079" cy="183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 Luyện tập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DejaVu Serif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71340" y="4020528"/>
            <a:ext cx="16745320" cy="276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 Trò chơi 2: Chọn đồ vật bên tay phải và bên tay trái 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241</Words>
  <Application>Microsoft Office PowerPoint</Application>
  <PresentationFormat>Custom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Times New Roman</vt:lpstr>
      <vt:lpstr>Noto Serif Display</vt:lpstr>
      <vt:lpstr>DejaVu Serif Bold</vt:lpstr>
      <vt:lpstr>Calibri</vt:lpstr>
      <vt:lpstr>Varela Round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Thuyết trình bởi Nhóm A</dc:title>
  <cp:lastModifiedBy>hang thuy</cp:lastModifiedBy>
  <cp:revision>6</cp:revision>
  <dcterms:created xsi:type="dcterms:W3CDTF">2006-08-16T00:00:00Z</dcterms:created>
  <dcterms:modified xsi:type="dcterms:W3CDTF">2026-04-07T05:04:12Z</dcterms:modified>
  <dc:identifier>DAFxZU5Z0NY</dc:identifier>
</cp:coreProperties>
</file>