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21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311" r:id="rId15"/>
  </p:sldIdLst>
  <p:sldSz cx="18288000" cy="10287000"/>
  <p:notesSz cx="6858000" cy="9144000"/>
  <p:embeddedFontLst>
    <p:embeddedFont>
      <p:font typeface="Dancing Script" panose="020B0604020202020204" charset="0"/>
      <p:regular r:id="rId16"/>
    </p:embeddedFont>
    <p:embeddedFont>
      <p:font typeface="DejaVu Serif Bold" panose="020B0604020202020204" charset="0"/>
      <p:regular r:id="rId17"/>
    </p:embeddedFont>
    <p:embeddedFont>
      <p:font typeface="Noto Serif Display" panose="020B0604020202020204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876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9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svg"/><Relationship Id="rId4" Type="http://schemas.openxmlformats.org/officeDocument/2006/relationships/image" Target="../media/image14.svg"/><Relationship Id="rId9" Type="http://schemas.openxmlformats.org/officeDocument/2006/relationships/image" Target="../media/image1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svg"/><Relationship Id="rId4" Type="http://schemas.openxmlformats.org/officeDocument/2006/relationships/image" Target="../media/image22.svg"/><Relationship Id="rId9" Type="http://schemas.openxmlformats.org/officeDocument/2006/relationships/image" Target="../media/image2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481CB-627E-FB2E-3869-56CB06E07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98AE712-A104-3158-1DDF-534FD2FC157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28D98B3C-D870-3263-AD34-AE040973269E}"/>
              </a:ext>
            </a:extLst>
          </p:cNvPr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2FCD5A71-CD94-B623-71DC-E4CE342BBCC1}"/>
                </a:ext>
              </a:extLst>
            </p:cNvPr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66595FBA-678B-5E51-255B-5B64C1353366}"/>
                </a:ext>
              </a:extLst>
            </p:cNvPr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6674680C-0361-9CAB-C9BF-994C8ADB58B5}"/>
              </a:ext>
            </a:extLst>
          </p:cNvPr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0777FA3B-252F-7FDE-C71E-CFE29F893497}"/>
                </a:ext>
              </a:extLst>
            </p:cNvPr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C14204C2-593E-BE78-0AAF-CCC1A2A4AE6B}"/>
                </a:ext>
              </a:extLst>
            </p:cNvPr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12B80C1D-0191-AC8D-1806-EFDAC51C61F0}"/>
              </a:ext>
            </a:extLst>
          </p:cNvPr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18A4235A-C50C-E61D-C78E-E03F648E67D1}"/>
              </a:ext>
            </a:extLst>
          </p:cNvPr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E9DA20AC-3E9E-21C3-BDBF-2A33DF4B1D3D}"/>
              </a:ext>
            </a:extLst>
          </p:cNvPr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96F9044C-FE7D-257E-B010-CC3E4915166E}"/>
              </a:ext>
            </a:extLst>
          </p:cNvPr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C08F945F-0D81-49C6-6E35-98EED2C2CAE6}"/>
              </a:ext>
            </a:extLst>
          </p:cNvPr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31D8BEDA-0E07-0CD6-2A2C-DDC9D6EC2CEC}"/>
              </a:ext>
            </a:extLst>
          </p:cNvPr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DB50BADE-8B07-8BDE-1C55-597D0DDD9E62}"/>
              </a:ext>
            </a:extLst>
          </p:cNvPr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AA81F8FF-69C5-12C8-5AF3-4732F37BE6F8}"/>
              </a:ext>
            </a:extLst>
          </p:cNvPr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B4EA6714-1CA0-169C-BEE8-028E314DDEA0}"/>
              </a:ext>
            </a:extLst>
          </p:cNvPr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8979F836-7A25-6376-82F6-6CE0713DCA45}"/>
              </a:ext>
            </a:extLst>
          </p:cNvPr>
          <p:cNvSpPr/>
          <p:nvPr/>
        </p:nvSpPr>
        <p:spPr>
          <a:xfrm rot="-5400000">
            <a:off x="16314989" y="580537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19">
            <a:extLst>
              <a:ext uri="{FF2B5EF4-FFF2-40B4-BE49-F238E27FC236}">
                <a16:creationId xmlns:a16="http://schemas.microsoft.com/office/drawing/2014/main" id="{4CB2462C-9AF4-7FD9-F021-09266A323397}"/>
              </a:ext>
            </a:extLst>
          </p:cNvPr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4C96F685-D959-CBDA-DCCD-6FF28B68B6B2}"/>
                </a:ext>
              </a:extLst>
            </p:cNvPr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067A1E8A-6C2A-554E-4A53-4A811C9F57BE}"/>
                </a:ext>
              </a:extLst>
            </p:cNvPr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391C5751-941C-B8B8-A5D8-18026DE4F0D8}"/>
              </a:ext>
            </a:extLst>
          </p:cNvPr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14F39657-3DFA-D0ED-5BA4-E226246F4B74}"/>
              </a:ext>
            </a:extLst>
          </p:cNvPr>
          <p:cNvGrpSpPr/>
          <p:nvPr/>
        </p:nvGrpSpPr>
        <p:grpSpPr>
          <a:xfrm>
            <a:off x="5040668" y="1928767"/>
            <a:ext cx="8526559" cy="6727366"/>
            <a:chOff x="0" y="0"/>
            <a:chExt cx="1013919" cy="799972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2C1C16C2-8A5C-ED41-7173-D9DDD2A52033}"/>
                </a:ext>
              </a:extLst>
            </p:cNvPr>
            <p:cNvSpPr/>
            <p:nvPr/>
          </p:nvSpPr>
          <p:spPr>
            <a:xfrm>
              <a:off x="0" y="0"/>
              <a:ext cx="1013919" cy="799972"/>
            </a:xfrm>
            <a:custGeom>
              <a:avLst/>
              <a:gdLst/>
              <a:ahLst/>
              <a:cxnLst/>
              <a:rect l="l" t="t" r="r" b="b"/>
              <a:pathLst>
                <a:path w="1013919" h="799972">
                  <a:moveTo>
                    <a:pt x="0" y="0"/>
                  </a:moveTo>
                  <a:lnTo>
                    <a:pt x="1013919" y="0"/>
                  </a:lnTo>
                  <a:lnTo>
                    <a:pt x="1013919" y="799972"/>
                  </a:lnTo>
                  <a:lnTo>
                    <a:pt x="0" y="799972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FB07F5F8-72BE-C12B-7E04-1A15175E5C97}"/>
                </a:ext>
              </a:extLst>
            </p:cNvPr>
            <p:cNvSpPr txBox="1"/>
            <p:nvPr/>
          </p:nvSpPr>
          <p:spPr>
            <a:xfrm>
              <a:off x="0" y="-38100"/>
              <a:ext cx="1013919" cy="838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748FD4F3-1596-D2E4-8517-1BB86D3D8B0F}"/>
              </a:ext>
            </a:extLst>
          </p:cNvPr>
          <p:cNvGrpSpPr/>
          <p:nvPr/>
        </p:nvGrpSpPr>
        <p:grpSpPr>
          <a:xfrm>
            <a:off x="1659349" y="878113"/>
            <a:ext cx="15150188" cy="8593711"/>
            <a:chOff x="0" y="-122127"/>
            <a:chExt cx="1801556" cy="913610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AEC20812-5B26-1801-7D52-9123F6126130}"/>
                </a:ext>
              </a:extLst>
            </p:cNvPr>
            <p:cNvSpPr/>
            <p:nvPr/>
          </p:nvSpPr>
          <p:spPr>
            <a:xfrm>
              <a:off x="0" y="-122127"/>
              <a:ext cx="1801556" cy="913610"/>
            </a:xfrm>
            <a:custGeom>
              <a:avLst/>
              <a:gdLst/>
              <a:ahLst/>
              <a:cxnLst/>
              <a:rect l="l" t="t" r="r" b="b"/>
              <a:pathLst>
                <a:path w="1801556" h="791483">
                  <a:moveTo>
                    <a:pt x="0" y="0"/>
                  </a:moveTo>
                  <a:lnTo>
                    <a:pt x="1801556" y="0"/>
                  </a:lnTo>
                  <a:lnTo>
                    <a:pt x="1801556" y="791483"/>
                  </a:lnTo>
                  <a:lnTo>
                    <a:pt x="0" y="791483"/>
                  </a:lnTo>
                  <a:close/>
                </a:path>
              </a:pathLst>
            </a:custGeom>
            <a:solidFill>
              <a:srgbClr val="BEEDE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74B10CDF-FEAE-782B-95FD-005DAABB2D83}"/>
                </a:ext>
              </a:extLst>
            </p:cNvPr>
            <p:cNvSpPr txBox="1"/>
            <p:nvPr/>
          </p:nvSpPr>
          <p:spPr>
            <a:xfrm>
              <a:off x="0" y="-38100"/>
              <a:ext cx="1801556" cy="8295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Freeform 30">
            <a:extLst>
              <a:ext uri="{FF2B5EF4-FFF2-40B4-BE49-F238E27FC236}">
                <a16:creationId xmlns:a16="http://schemas.microsoft.com/office/drawing/2014/main" id="{6DA72240-55FF-6FCD-68C6-B2D3664C7E4F}"/>
              </a:ext>
            </a:extLst>
          </p:cNvPr>
          <p:cNvSpPr/>
          <p:nvPr/>
        </p:nvSpPr>
        <p:spPr>
          <a:xfrm rot="734499">
            <a:off x="15381820" y="5413957"/>
            <a:ext cx="988020" cy="974509"/>
          </a:xfrm>
          <a:custGeom>
            <a:avLst/>
            <a:gdLst/>
            <a:ahLst/>
            <a:cxnLst/>
            <a:rect l="l" t="t" r="r" b="b"/>
            <a:pathLst>
              <a:path w="988020" h="974509">
                <a:moveTo>
                  <a:pt x="0" y="0"/>
                </a:moveTo>
                <a:lnTo>
                  <a:pt x="988020" y="0"/>
                </a:lnTo>
                <a:lnTo>
                  <a:pt x="988020" y="974509"/>
                </a:lnTo>
                <a:lnTo>
                  <a:pt x="0" y="97450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46D926EE-D88C-78AF-7C5D-E32CBB7FE690}"/>
              </a:ext>
            </a:extLst>
          </p:cNvPr>
          <p:cNvSpPr/>
          <p:nvPr/>
        </p:nvSpPr>
        <p:spPr>
          <a:xfrm rot="-999576">
            <a:off x="4387790" y="3992865"/>
            <a:ext cx="951462" cy="938451"/>
          </a:xfrm>
          <a:custGeom>
            <a:avLst/>
            <a:gdLst/>
            <a:ahLst/>
            <a:cxnLst/>
            <a:rect l="l" t="t" r="r" b="b"/>
            <a:pathLst>
              <a:path w="951462" h="938451">
                <a:moveTo>
                  <a:pt x="0" y="0"/>
                </a:moveTo>
                <a:lnTo>
                  <a:pt x="951462" y="0"/>
                </a:lnTo>
                <a:lnTo>
                  <a:pt x="951462" y="938451"/>
                </a:lnTo>
                <a:lnTo>
                  <a:pt x="0" y="93845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7692E9FC-0FA4-038E-6656-5C1AFB68AC07}"/>
              </a:ext>
            </a:extLst>
          </p:cNvPr>
          <p:cNvSpPr/>
          <p:nvPr/>
        </p:nvSpPr>
        <p:spPr>
          <a:xfrm rot="-2869965">
            <a:off x="13212401" y="8682972"/>
            <a:ext cx="1342491" cy="1324132"/>
          </a:xfrm>
          <a:custGeom>
            <a:avLst/>
            <a:gdLst/>
            <a:ahLst/>
            <a:cxnLst/>
            <a:rect l="l" t="t" r="r" b="b"/>
            <a:pathLst>
              <a:path w="1342491" h="1324132">
                <a:moveTo>
                  <a:pt x="0" y="0"/>
                </a:moveTo>
                <a:lnTo>
                  <a:pt x="1342491" y="0"/>
                </a:lnTo>
                <a:lnTo>
                  <a:pt x="1342491" y="1324132"/>
                </a:lnTo>
                <a:lnTo>
                  <a:pt x="0" y="132413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CE4CF1FB-9F4D-9149-E51F-32B33E2932EC}"/>
              </a:ext>
            </a:extLst>
          </p:cNvPr>
          <p:cNvSpPr/>
          <p:nvPr/>
        </p:nvSpPr>
        <p:spPr>
          <a:xfrm rot="1063743">
            <a:off x="2599734" y="-131425"/>
            <a:ext cx="1697838" cy="1674620"/>
          </a:xfrm>
          <a:custGeom>
            <a:avLst/>
            <a:gdLst/>
            <a:ahLst/>
            <a:cxnLst/>
            <a:rect l="l" t="t" r="r" b="b"/>
            <a:pathLst>
              <a:path w="1697838" h="1674620">
                <a:moveTo>
                  <a:pt x="0" y="0"/>
                </a:moveTo>
                <a:lnTo>
                  <a:pt x="1697838" y="0"/>
                </a:lnTo>
                <a:lnTo>
                  <a:pt x="1697838" y="1674620"/>
                </a:lnTo>
                <a:lnTo>
                  <a:pt x="0" y="167462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34">
            <a:extLst>
              <a:ext uri="{FF2B5EF4-FFF2-40B4-BE49-F238E27FC236}">
                <a16:creationId xmlns:a16="http://schemas.microsoft.com/office/drawing/2014/main" id="{35D1DDB6-2B44-4BE7-C3F4-633755AD3385}"/>
              </a:ext>
            </a:extLst>
          </p:cNvPr>
          <p:cNvSpPr/>
          <p:nvPr/>
        </p:nvSpPr>
        <p:spPr>
          <a:xfrm rot="1063743">
            <a:off x="2705124" y="8608947"/>
            <a:ext cx="660076" cy="651049"/>
          </a:xfrm>
          <a:custGeom>
            <a:avLst/>
            <a:gdLst/>
            <a:ahLst/>
            <a:cxnLst/>
            <a:rect l="l" t="t" r="r" b="b"/>
            <a:pathLst>
              <a:path w="660076" h="651049">
                <a:moveTo>
                  <a:pt x="0" y="0"/>
                </a:moveTo>
                <a:lnTo>
                  <a:pt x="660076" y="0"/>
                </a:lnTo>
                <a:lnTo>
                  <a:pt x="660076" y="651049"/>
                </a:lnTo>
                <a:lnTo>
                  <a:pt x="0" y="65104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Freeform 35">
            <a:extLst>
              <a:ext uri="{FF2B5EF4-FFF2-40B4-BE49-F238E27FC236}">
                <a16:creationId xmlns:a16="http://schemas.microsoft.com/office/drawing/2014/main" id="{B38A9308-1036-6188-240C-F516C549C51F}"/>
              </a:ext>
            </a:extLst>
          </p:cNvPr>
          <p:cNvSpPr/>
          <p:nvPr/>
        </p:nvSpPr>
        <p:spPr>
          <a:xfrm rot="1292469">
            <a:off x="12908572" y="1246487"/>
            <a:ext cx="1317310" cy="1317310"/>
          </a:xfrm>
          <a:custGeom>
            <a:avLst/>
            <a:gdLst/>
            <a:ahLst/>
            <a:cxnLst/>
            <a:rect l="l" t="t" r="r" b="b"/>
            <a:pathLst>
              <a:path w="1317310" h="1317310">
                <a:moveTo>
                  <a:pt x="0" y="0"/>
                </a:moveTo>
                <a:lnTo>
                  <a:pt x="1317310" y="0"/>
                </a:lnTo>
                <a:lnTo>
                  <a:pt x="1317310" y="1317309"/>
                </a:lnTo>
                <a:lnTo>
                  <a:pt x="0" y="131730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 Box 16">
            <a:extLst>
              <a:ext uri="{FF2B5EF4-FFF2-40B4-BE49-F238E27FC236}">
                <a16:creationId xmlns:a16="http://schemas.microsoft.com/office/drawing/2014/main" id="{53E70A83-5C4E-A987-9886-6B439BC45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9349" y="1202286"/>
            <a:ext cx="14969302" cy="107721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 PHƯỜNG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MẦM NON LONG BIÊN A</a:t>
            </a:r>
          </a:p>
        </p:txBody>
      </p:sp>
      <p:sp>
        <p:nvSpPr>
          <p:cNvPr id="39" name="WordArt 20">
            <a:extLst>
              <a:ext uri="{FF2B5EF4-FFF2-40B4-BE49-F238E27FC236}">
                <a16:creationId xmlns:a16="http://schemas.microsoft.com/office/drawing/2014/main" id="{24AFBCE8-0ACF-A57C-9073-3F672BEEBDB8}"/>
              </a:ext>
            </a:extLst>
          </p:cNvPr>
          <p:cNvSpPr>
            <a:spLocks/>
          </p:cNvSpPr>
          <p:nvPr/>
        </p:nvSpPr>
        <p:spPr bwMode="auto">
          <a:xfrm>
            <a:off x="4380932" y="3543300"/>
            <a:ext cx="9867332" cy="216706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 VỰC PHÁT TRIỂN NHẬN THỨC</a:t>
            </a:r>
            <a:endParaRPr kumimoji="0" lang="en-US" sz="3600" b="1" i="0" u="none" strike="noStrike" kern="1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QUEN VỚI TOÁN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3600" b="1" noProof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b="1" noProof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noProof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noProof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noProof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600" b="1" noProof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b="1" noProof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noProof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noProof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Rectangle 1">
            <a:extLst>
              <a:ext uri="{FF2B5EF4-FFF2-40B4-BE49-F238E27FC236}">
                <a16:creationId xmlns:a16="http://schemas.microsoft.com/office/drawing/2014/main" id="{C0DFB687-2B28-3014-D8A0-F3CAA9E54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6864" y="6944880"/>
            <a:ext cx="8137880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5 - 6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Đỗ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Thị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Thúy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Hằng</a:t>
            </a:r>
          </a:p>
        </p:txBody>
      </p:sp>
    </p:spTree>
    <p:extLst>
      <p:ext uri="{BB962C8B-B14F-4D97-AF65-F5344CB8AC3E}">
        <p14:creationId xmlns:p14="http://schemas.microsoft.com/office/powerpoint/2010/main" val="26847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4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  <p:bldP spid="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652645" y="-3192235"/>
            <a:ext cx="8305628" cy="16238830"/>
          </a:xfrm>
          <a:custGeom>
            <a:avLst/>
            <a:gdLst/>
            <a:ahLst/>
            <a:cxnLst/>
            <a:rect l="l" t="t" r="r" b="b"/>
            <a:pathLst>
              <a:path w="8305628" h="16238830">
                <a:moveTo>
                  <a:pt x="0" y="0"/>
                </a:moveTo>
                <a:lnTo>
                  <a:pt x="8305628" y="0"/>
                </a:lnTo>
                <a:lnTo>
                  <a:pt x="8305628" y="16238831"/>
                </a:lnTo>
                <a:lnTo>
                  <a:pt x="0" y="162388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6063" t="-876" r="-416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18389">
            <a:off x="3866479" y="5429355"/>
            <a:ext cx="7132589" cy="337177"/>
          </a:xfrm>
          <a:custGeom>
            <a:avLst/>
            <a:gdLst/>
            <a:ahLst/>
            <a:cxnLst/>
            <a:rect l="l" t="t" r="r" b="b"/>
            <a:pathLst>
              <a:path w="7132589" h="337177">
                <a:moveTo>
                  <a:pt x="0" y="0"/>
                </a:moveTo>
                <a:lnTo>
                  <a:pt x="7132590" y="0"/>
                </a:lnTo>
                <a:lnTo>
                  <a:pt x="7132590" y="337176"/>
                </a:lnTo>
                <a:lnTo>
                  <a:pt x="0" y="3371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473210" y="4325836"/>
            <a:ext cx="13187959" cy="1078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785"/>
              </a:lnSpc>
              <a:spcBef>
                <a:spcPct val="0"/>
              </a:spcBef>
            </a:pP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*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Trò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chơi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1: Ô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cửa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kỳ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diệu</a:t>
            </a:r>
            <a:endParaRPr lang="en-US" sz="6275" b="1" dirty="0">
              <a:solidFill>
                <a:srgbClr val="2C2C2E"/>
              </a:solidFill>
              <a:latin typeface="Dancing Script"/>
            </a:endParaRPr>
          </a:p>
        </p:txBody>
      </p:sp>
      <p:sp>
        <p:nvSpPr>
          <p:cNvPr id="5" name="Freeform 5"/>
          <p:cNvSpPr/>
          <p:nvPr/>
        </p:nvSpPr>
        <p:spPr>
          <a:xfrm rot="10632204">
            <a:off x="-1367851" y="-736276"/>
            <a:ext cx="4107789" cy="3565789"/>
          </a:xfrm>
          <a:custGeom>
            <a:avLst/>
            <a:gdLst/>
            <a:ahLst/>
            <a:cxnLst/>
            <a:rect l="l" t="t" r="r" b="b"/>
            <a:pathLst>
              <a:path w="4107789" h="3565789">
                <a:moveTo>
                  <a:pt x="0" y="0"/>
                </a:moveTo>
                <a:lnTo>
                  <a:pt x="4107789" y="0"/>
                </a:lnTo>
                <a:lnTo>
                  <a:pt x="4107789" y="3565790"/>
                </a:lnTo>
                <a:lnTo>
                  <a:pt x="0" y="356579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3047082">
            <a:off x="15163223" y="4068523"/>
            <a:ext cx="1328052" cy="9017635"/>
          </a:xfrm>
          <a:custGeom>
            <a:avLst/>
            <a:gdLst/>
            <a:ahLst/>
            <a:cxnLst/>
            <a:rect l="l" t="t" r="r" b="b"/>
            <a:pathLst>
              <a:path w="1328052" h="9017635">
                <a:moveTo>
                  <a:pt x="0" y="0"/>
                </a:moveTo>
                <a:lnTo>
                  <a:pt x="1328052" y="0"/>
                </a:lnTo>
                <a:lnTo>
                  <a:pt x="1328052" y="9017636"/>
                </a:lnTo>
                <a:lnTo>
                  <a:pt x="0" y="901763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652645" y="-3192235"/>
            <a:ext cx="8305628" cy="16238830"/>
          </a:xfrm>
          <a:custGeom>
            <a:avLst/>
            <a:gdLst/>
            <a:ahLst/>
            <a:cxnLst/>
            <a:rect l="l" t="t" r="r" b="b"/>
            <a:pathLst>
              <a:path w="8305628" h="16238830">
                <a:moveTo>
                  <a:pt x="0" y="0"/>
                </a:moveTo>
                <a:lnTo>
                  <a:pt x="8305628" y="0"/>
                </a:lnTo>
                <a:lnTo>
                  <a:pt x="8305628" y="16238831"/>
                </a:lnTo>
                <a:lnTo>
                  <a:pt x="0" y="162388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6063" t="-876" r="-416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18389">
            <a:off x="1669179" y="2106432"/>
            <a:ext cx="7132589" cy="337177"/>
          </a:xfrm>
          <a:custGeom>
            <a:avLst/>
            <a:gdLst/>
            <a:ahLst/>
            <a:cxnLst/>
            <a:rect l="l" t="t" r="r" b="b"/>
            <a:pathLst>
              <a:path w="7132589" h="337177">
                <a:moveTo>
                  <a:pt x="0" y="0"/>
                </a:moveTo>
                <a:lnTo>
                  <a:pt x="7132590" y="0"/>
                </a:lnTo>
                <a:lnTo>
                  <a:pt x="7132590" y="337177"/>
                </a:lnTo>
                <a:lnTo>
                  <a:pt x="0" y="33717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372562" y="904875"/>
            <a:ext cx="13187959" cy="1078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785"/>
              </a:lnSpc>
              <a:spcBef>
                <a:spcPct val="0"/>
              </a:spcBef>
            </a:pP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*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Trò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chơi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1: Ô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cửa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kỳ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diệu</a:t>
            </a:r>
            <a:endParaRPr lang="en-US" sz="6275" b="1" dirty="0">
              <a:solidFill>
                <a:srgbClr val="2C2C2E"/>
              </a:solidFill>
              <a:latin typeface="Dancing Script"/>
            </a:endParaRPr>
          </a:p>
        </p:txBody>
      </p:sp>
      <p:sp>
        <p:nvSpPr>
          <p:cNvPr id="5" name="Freeform 5"/>
          <p:cNvSpPr/>
          <p:nvPr/>
        </p:nvSpPr>
        <p:spPr>
          <a:xfrm rot="10632204">
            <a:off x="-1367851" y="-736276"/>
            <a:ext cx="4107789" cy="3565789"/>
          </a:xfrm>
          <a:custGeom>
            <a:avLst/>
            <a:gdLst/>
            <a:ahLst/>
            <a:cxnLst/>
            <a:rect l="l" t="t" r="r" b="b"/>
            <a:pathLst>
              <a:path w="4107789" h="3565789">
                <a:moveTo>
                  <a:pt x="0" y="0"/>
                </a:moveTo>
                <a:lnTo>
                  <a:pt x="4107789" y="0"/>
                </a:lnTo>
                <a:lnTo>
                  <a:pt x="4107789" y="3565790"/>
                </a:lnTo>
                <a:lnTo>
                  <a:pt x="0" y="356579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3047082">
            <a:off x="15163223" y="4068523"/>
            <a:ext cx="1328052" cy="9017635"/>
          </a:xfrm>
          <a:custGeom>
            <a:avLst/>
            <a:gdLst/>
            <a:ahLst/>
            <a:cxnLst/>
            <a:rect l="l" t="t" r="r" b="b"/>
            <a:pathLst>
              <a:path w="1328052" h="9017635">
                <a:moveTo>
                  <a:pt x="0" y="0"/>
                </a:moveTo>
                <a:lnTo>
                  <a:pt x="1328052" y="0"/>
                </a:lnTo>
                <a:lnTo>
                  <a:pt x="1328052" y="9017636"/>
                </a:lnTo>
                <a:lnTo>
                  <a:pt x="0" y="901763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724579" y="3580842"/>
            <a:ext cx="14161760" cy="3641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2C2C2E"/>
                </a:solidFill>
                <a:latin typeface="Noto Serif Display"/>
              </a:rPr>
              <a:t> 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.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khe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endParaRPr lang="en-US" sz="3399" dirty="0">
              <a:solidFill>
                <a:srgbClr val="2C2C2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  +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endParaRPr lang="en-US" sz="3399" dirty="0">
              <a:solidFill>
                <a:srgbClr val="2C2C2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4759"/>
              </a:lnSpc>
            </a:pPr>
            <a:endParaRPr lang="en-US" sz="3399" dirty="0">
              <a:solidFill>
                <a:srgbClr val="2C2C2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652645" y="-3192235"/>
            <a:ext cx="8305628" cy="16238830"/>
          </a:xfrm>
          <a:custGeom>
            <a:avLst/>
            <a:gdLst/>
            <a:ahLst/>
            <a:cxnLst/>
            <a:rect l="l" t="t" r="r" b="b"/>
            <a:pathLst>
              <a:path w="8305628" h="16238830">
                <a:moveTo>
                  <a:pt x="0" y="0"/>
                </a:moveTo>
                <a:lnTo>
                  <a:pt x="8305628" y="0"/>
                </a:lnTo>
                <a:lnTo>
                  <a:pt x="8305628" y="16238831"/>
                </a:lnTo>
                <a:lnTo>
                  <a:pt x="0" y="162388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6063" t="-876" r="-416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18389">
            <a:off x="3866479" y="5429355"/>
            <a:ext cx="7132589" cy="337177"/>
          </a:xfrm>
          <a:custGeom>
            <a:avLst/>
            <a:gdLst/>
            <a:ahLst/>
            <a:cxnLst/>
            <a:rect l="l" t="t" r="r" b="b"/>
            <a:pathLst>
              <a:path w="7132589" h="337177">
                <a:moveTo>
                  <a:pt x="0" y="0"/>
                </a:moveTo>
                <a:lnTo>
                  <a:pt x="7132590" y="0"/>
                </a:lnTo>
                <a:lnTo>
                  <a:pt x="7132590" y="337176"/>
                </a:lnTo>
                <a:lnTo>
                  <a:pt x="0" y="3371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473210" y="4325836"/>
            <a:ext cx="13187959" cy="1078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785"/>
              </a:lnSpc>
              <a:spcBef>
                <a:spcPct val="0"/>
              </a:spcBef>
            </a:pP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*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Trò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chơi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2: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Cũng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bé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trổ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tài</a:t>
            </a:r>
            <a:endParaRPr lang="en-US" sz="6275" b="1" dirty="0">
              <a:solidFill>
                <a:srgbClr val="2C2C2E"/>
              </a:solidFill>
              <a:latin typeface="Dancing Script"/>
            </a:endParaRPr>
          </a:p>
        </p:txBody>
      </p:sp>
      <p:sp>
        <p:nvSpPr>
          <p:cNvPr id="5" name="Freeform 5"/>
          <p:cNvSpPr/>
          <p:nvPr/>
        </p:nvSpPr>
        <p:spPr>
          <a:xfrm rot="10632204">
            <a:off x="-1367851" y="-736276"/>
            <a:ext cx="4107789" cy="3565789"/>
          </a:xfrm>
          <a:custGeom>
            <a:avLst/>
            <a:gdLst/>
            <a:ahLst/>
            <a:cxnLst/>
            <a:rect l="l" t="t" r="r" b="b"/>
            <a:pathLst>
              <a:path w="4107789" h="3565789">
                <a:moveTo>
                  <a:pt x="0" y="0"/>
                </a:moveTo>
                <a:lnTo>
                  <a:pt x="4107789" y="0"/>
                </a:lnTo>
                <a:lnTo>
                  <a:pt x="4107789" y="3565790"/>
                </a:lnTo>
                <a:lnTo>
                  <a:pt x="0" y="356579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3047082">
            <a:off x="15163223" y="4068523"/>
            <a:ext cx="1328052" cy="9017635"/>
          </a:xfrm>
          <a:custGeom>
            <a:avLst/>
            <a:gdLst/>
            <a:ahLst/>
            <a:cxnLst/>
            <a:rect l="l" t="t" r="r" b="b"/>
            <a:pathLst>
              <a:path w="1328052" h="9017635">
                <a:moveTo>
                  <a:pt x="0" y="0"/>
                </a:moveTo>
                <a:lnTo>
                  <a:pt x="1328052" y="0"/>
                </a:lnTo>
                <a:lnTo>
                  <a:pt x="1328052" y="9017636"/>
                </a:lnTo>
                <a:lnTo>
                  <a:pt x="0" y="901763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652645" y="-3192235"/>
            <a:ext cx="8305628" cy="16238830"/>
          </a:xfrm>
          <a:custGeom>
            <a:avLst/>
            <a:gdLst/>
            <a:ahLst/>
            <a:cxnLst/>
            <a:rect l="l" t="t" r="r" b="b"/>
            <a:pathLst>
              <a:path w="8305628" h="16238830">
                <a:moveTo>
                  <a:pt x="0" y="0"/>
                </a:moveTo>
                <a:lnTo>
                  <a:pt x="8305628" y="0"/>
                </a:lnTo>
                <a:lnTo>
                  <a:pt x="8305628" y="16238831"/>
                </a:lnTo>
                <a:lnTo>
                  <a:pt x="0" y="162388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6063" t="-876" r="-416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18389">
            <a:off x="2538128" y="2124351"/>
            <a:ext cx="7132589" cy="337177"/>
          </a:xfrm>
          <a:custGeom>
            <a:avLst/>
            <a:gdLst/>
            <a:ahLst/>
            <a:cxnLst/>
            <a:rect l="l" t="t" r="r" b="b"/>
            <a:pathLst>
              <a:path w="7132589" h="337177">
                <a:moveTo>
                  <a:pt x="0" y="0"/>
                </a:moveTo>
                <a:lnTo>
                  <a:pt x="7132589" y="0"/>
                </a:lnTo>
                <a:lnTo>
                  <a:pt x="7132589" y="337177"/>
                </a:lnTo>
                <a:lnTo>
                  <a:pt x="0" y="33717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588805" y="922794"/>
            <a:ext cx="13187959" cy="1078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785"/>
              </a:lnSpc>
              <a:spcBef>
                <a:spcPct val="0"/>
              </a:spcBef>
            </a:pP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*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Trò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chơi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2: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Cũng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bé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trổ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tài</a:t>
            </a:r>
            <a:endParaRPr lang="en-US" sz="6275" b="1" dirty="0">
              <a:solidFill>
                <a:srgbClr val="2C2C2E"/>
              </a:solidFill>
              <a:latin typeface="Dancing Script"/>
            </a:endParaRPr>
          </a:p>
        </p:txBody>
      </p:sp>
      <p:sp>
        <p:nvSpPr>
          <p:cNvPr id="5" name="Freeform 5"/>
          <p:cNvSpPr/>
          <p:nvPr/>
        </p:nvSpPr>
        <p:spPr>
          <a:xfrm rot="10632204">
            <a:off x="-1367851" y="-736276"/>
            <a:ext cx="4107789" cy="3565789"/>
          </a:xfrm>
          <a:custGeom>
            <a:avLst/>
            <a:gdLst/>
            <a:ahLst/>
            <a:cxnLst/>
            <a:rect l="l" t="t" r="r" b="b"/>
            <a:pathLst>
              <a:path w="4107789" h="3565789">
                <a:moveTo>
                  <a:pt x="0" y="0"/>
                </a:moveTo>
                <a:lnTo>
                  <a:pt x="4107789" y="0"/>
                </a:lnTo>
                <a:lnTo>
                  <a:pt x="4107789" y="3565790"/>
                </a:lnTo>
                <a:lnTo>
                  <a:pt x="0" y="356579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3047082">
            <a:off x="15163223" y="4068523"/>
            <a:ext cx="1328052" cy="9017635"/>
          </a:xfrm>
          <a:custGeom>
            <a:avLst/>
            <a:gdLst/>
            <a:ahLst/>
            <a:cxnLst/>
            <a:rect l="l" t="t" r="r" b="b"/>
            <a:pathLst>
              <a:path w="1328052" h="9017635">
                <a:moveTo>
                  <a:pt x="0" y="0"/>
                </a:moveTo>
                <a:lnTo>
                  <a:pt x="1328052" y="0"/>
                </a:lnTo>
                <a:lnTo>
                  <a:pt x="1328052" y="9017636"/>
                </a:lnTo>
                <a:lnTo>
                  <a:pt x="0" y="901763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165625" y="3619817"/>
            <a:ext cx="13661625" cy="3077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: Chia 3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3399" dirty="0">
              <a:solidFill>
                <a:srgbClr val="2C2C2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  +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lnSpc>
                <a:spcPts val="4759"/>
              </a:lnSpc>
            </a:pPr>
            <a:endParaRPr lang="en-US" sz="3399" dirty="0">
              <a:solidFill>
                <a:srgbClr val="2C2C2E"/>
              </a:solidFill>
              <a:latin typeface="Noto Serif Display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>
            <a:extLst>
              <a:ext uri="{FF2B5EF4-FFF2-40B4-BE49-F238E27FC236}">
                <a16:creationId xmlns:a16="http://schemas.microsoft.com/office/drawing/2014/main" id="{CCD4B44D-588E-85E5-2A18-96B9FD91A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6">
            <a:extLst>
              <a:ext uri="{FF2B5EF4-FFF2-40B4-BE49-F238E27FC236}">
                <a16:creationId xmlns:a16="http://schemas.microsoft.com/office/drawing/2014/main" id="{BDF68F9E-0A0B-A05C-A367-8D78A8D8A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100" y="3200402"/>
            <a:ext cx="98298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học đã kết thúc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con!</a:t>
            </a:r>
            <a:endParaRPr lang="en-US" alt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 chúc các 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chăm ngoan học giỏi.</a:t>
            </a: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06313" y="6574654"/>
            <a:ext cx="1371136" cy="2160816"/>
          </a:xfrm>
          <a:custGeom>
            <a:avLst/>
            <a:gdLst/>
            <a:ahLst/>
            <a:cxnLst/>
            <a:rect l="l" t="t" r="r" b="b"/>
            <a:pathLst>
              <a:path w="1371136" h="2160816">
                <a:moveTo>
                  <a:pt x="0" y="0"/>
                </a:moveTo>
                <a:lnTo>
                  <a:pt x="1371136" y="0"/>
                </a:lnTo>
                <a:lnTo>
                  <a:pt x="1371136" y="2160815"/>
                </a:lnTo>
                <a:lnTo>
                  <a:pt x="0" y="216081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575647" y="9409674"/>
            <a:ext cx="13861436" cy="1124329"/>
          </a:xfrm>
          <a:custGeom>
            <a:avLst/>
            <a:gdLst/>
            <a:ahLst/>
            <a:cxnLst/>
            <a:rect l="l" t="t" r="r" b="b"/>
            <a:pathLst>
              <a:path w="13861436" h="1124329">
                <a:moveTo>
                  <a:pt x="0" y="0"/>
                </a:moveTo>
                <a:lnTo>
                  <a:pt x="13861436" y="0"/>
                </a:lnTo>
                <a:lnTo>
                  <a:pt x="13861436" y="1124329"/>
                </a:lnTo>
                <a:lnTo>
                  <a:pt x="0" y="112432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248" b="-52979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630185" y="1028700"/>
            <a:ext cx="2492369" cy="2447053"/>
          </a:xfrm>
          <a:custGeom>
            <a:avLst/>
            <a:gdLst/>
            <a:ahLst/>
            <a:cxnLst/>
            <a:rect l="l" t="t" r="r" b="b"/>
            <a:pathLst>
              <a:path w="2492369" h="2447053">
                <a:moveTo>
                  <a:pt x="0" y="0"/>
                </a:moveTo>
                <a:lnTo>
                  <a:pt x="2492369" y="0"/>
                </a:lnTo>
                <a:lnTo>
                  <a:pt x="2492369" y="2447053"/>
                </a:lnTo>
                <a:lnTo>
                  <a:pt x="0" y="244705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455176" y="8470439"/>
            <a:ext cx="3176957" cy="1065572"/>
          </a:xfrm>
          <a:custGeom>
            <a:avLst/>
            <a:gdLst/>
            <a:ahLst/>
            <a:cxnLst/>
            <a:rect l="l" t="t" r="r" b="b"/>
            <a:pathLst>
              <a:path w="3176957" h="1065572">
                <a:moveTo>
                  <a:pt x="0" y="0"/>
                </a:moveTo>
                <a:lnTo>
                  <a:pt x="3176956" y="0"/>
                </a:lnTo>
                <a:lnTo>
                  <a:pt x="3176956" y="1065572"/>
                </a:lnTo>
                <a:lnTo>
                  <a:pt x="0" y="106557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46680" b="-481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206313" y="1516123"/>
            <a:ext cx="12084695" cy="6374689"/>
            <a:chOff x="0" y="0"/>
            <a:chExt cx="16112927" cy="8499586"/>
          </a:xfrm>
        </p:grpSpPr>
        <p:sp>
          <p:nvSpPr>
            <p:cNvPr id="7" name="Freeform 7"/>
            <p:cNvSpPr/>
            <p:nvPr/>
          </p:nvSpPr>
          <p:spPr>
            <a:xfrm rot="496776">
              <a:off x="386121" y="1032609"/>
              <a:ext cx="14807121" cy="6434367"/>
            </a:xfrm>
            <a:custGeom>
              <a:avLst/>
              <a:gdLst/>
              <a:ahLst/>
              <a:cxnLst/>
              <a:rect l="l" t="t" r="r" b="b"/>
              <a:pathLst>
                <a:path w="14807121" h="6434367">
                  <a:moveTo>
                    <a:pt x="0" y="0"/>
                  </a:moveTo>
                  <a:lnTo>
                    <a:pt x="14807121" y="0"/>
                  </a:lnTo>
                  <a:lnTo>
                    <a:pt x="14807121" y="6434367"/>
                  </a:lnTo>
                  <a:lnTo>
                    <a:pt x="0" y="64343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4613983" y="3724786"/>
              <a:ext cx="1498944" cy="1210057"/>
            </a:xfrm>
            <a:custGeom>
              <a:avLst/>
              <a:gdLst/>
              <a:ahLst/>
              <a:cxnLst/>
              <a:rect l="l" t="t" r="r" b="b"/>
              <a:pathLst>
                <a:path w="1498944" h="1210057">
                  <a:moveTo>
                    <a:pt x="0" y="0"/>
                  </a:moveTo>
                  <a:lnTo>
                    <a:pt x="1498944" y="0"/>
                  </a:lnTo>
                  <a:lnTo>
                    <a:pt x="1498944" y="1210057"/>
                  </a:lnTo>
                  <a:lnTo>
                    <a:pt x="0" y="1210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577449" y="3522192"/>
            <a:ext cx="9385951" cy="22292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6400" dirty="0" err="1">
                <a:solidFill>
                  <a:srgbClr val="2C2C2E"/>
                </a:solidFill>
                <a:latin typeface="Dancing Script"/>
              </a:rPr>
              <a:t>Cô</a:t>
            </a:r>
            <a:r>
              <a:rPr lang="en-US" sz="64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400" dirty="0" err="1">
                <a:solidFill>
                  <a:srgbClr val="2C2C2E"/>
                </a:solidFill>
                <a:latin typeface="Dancing Script"/>
              </a:rPr>
              <a:t>cho</a:t>
            </a:r>
            <a:r>
              <a:rPr lang="en-US" sz="64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400" dirty="0" err="1">
                <a:solidFill>
                  <a:srgbClr val="2C2C2E"/>
                </a:solidFill>
                <a:latin typeface="Dancing Script"/>
              </a:rPr>
              <a:t>cả</a:t>
            </a:r>
            <a:r>
              <a:rPr lang="en-US" sz="64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400" dirty="0" err="1">
                <a:solidFill>
                  <a:srgbClr val="2C2C2E"/>
                </a:solidFill>
                <a:latin typeface="Dancing Script"/>
              </a:rPr>
              <a:t>lớp</a:t>
            </a:r>
            <a:r>
              <a:rPr lang="en-US" sz="64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400" dirty="0" err="1">
                <a:solidFill>
                  <a:srgbClr val="2C2C2E"/>
                </a:solidFill>
                <a:latin typeface="Dancing Script"/>
              </a:rPr>
              <a:t>nghe</a:t>
            </a:r>
            <a:r>
              <a:rPr lang="en-US" sz="64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400" dirty="0" err="1">
                <a:solidFill>
                  <a:srgbClr val="2C2C2E"/>
                </a:solidFill>
                <a:latin typeface="Dancing Script"/>
              </a:rPr>
              <a:t>bài</a:t>
            </a:r>
            <a:r>
              <a:rPr lang="en-US" sz="64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400" dirty="0" err="1">
                <a:solidFill>
                  <a:srgbClr val="2C2C2E"/>
                </a:solidFill>
                <a:latin typeface="Dancing Script"/>
              </a:rPr>
              <a:t>hát</a:t>
            </a:r>
            <a:r>
              <a:rPr lang="en-US" sz="6400" b="1" dirty="0">
                <a:solidFill>
                  <a:srgbClr val="2C2C2E"/>
                </a:solidFill>
                <a:latin typeface="Dancing Script"/>
              </a:rPr>
              <a:t>:</a:t>
            </a:r>
          </a:p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6400" b="1" dirty="0">
                <a:solidFill>
                  <a:srgbClr val="2C2C2E"/>
                </a:solidFill>
                <a:latin typeface="Dancing Script"/>
              </a:rPr>
              <a:t>”What shape is it?”</a:t>
            </a:r>
          </a:p>
        </p:txBody>
      </p:sp>
      <p:sp>
        <p:nvSpPr>
          <p:cNvPr id="10" name="Freeform 10"/>
          <p:cNvSpPr/>
          <p:nvPr/>
        </p:nvSpPr>
        <p:spPr>
          <a:xfrm>
            <a:off x="0" y="8754519"/>
            <a:ext cx="3783762" cy="6383647"/>
          </a:xfrm>
          <a:custGeom>
            <a:avLst/>
            <a:gdLst/>
            <a:ahLst/>
            <a:cxnLst/>
            <a:rect l="l" t="t" r="r" b="b"/>
            <a:pathLst>
              <a:path w="3783762" h="6383647">
                <a:moveTo>
                  <a:pt x="0" y="0"/>
                </a:moveTo>
                <a:lnTo>
                  <a:pt x="3783762" y="0"/>
                </a:lnTo>
                <a:lnTo>
                  <a:pt x="3783762" y="6383647"/>
                </a:lnTo>
                <a:lnTo>
                  <a:pt x="0" y="638364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15291287" y="4767088"/>
            <a:ext cx="4327318" cy="4979131"/>
          </a:xfrm>
          <a:custGeom>
            <a:avLst/>
            <a:gdLst/>
            <a:ahLst/>
            <a:cxnLst/>
            <a:rect l="l" t="t" r="r" b="b"/>
            <a:pathLst>
              <a:path w="4327318" h="4979131">
                <a:moveTo>
                  <a:pt x="4327318" y="0"/>
                </a:moveTo>
                <a:lnTo>
                  <a:pt x="0" y="0"/>
                </a:lnTo>
                <a:lnTo>
                  <a:pt x="0" y="4979131"/>
                </a:lnTo>
                <a:lnTo>
                  <a:pt x="4327318" y="4979131"/>
                </a:lnTo>
                <a:lnTo>
                  <a:pt x="4327318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652645" y="-2907182"/>
            <a:ext cx="8305628" cy="16238830"/>
          </a:xfrm>
          <a:custGeom>
            <a:avLst/>
            <a:gdLst/>
            <a:ahLst/>
            <a:cxnLst/>
            <a:rect l="l" t="t" r="r" b="b"/>
            <a:pathLst>
              <a:path w="8305628" h="16238830">
                <a:moveTo>
                  <a:pt x="0" y="0"/>
                </a:moveTo>
                <a:lnTo>
                  <a:pt x="8305628" y="0"/>
                </a:lnTo>
                <a:lnTo>
                  <a:pt x="8305628" y="16238830"/>
                </a:lnTo>
                <a:lnTo>
                  <a:pt x="0" y="1623883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6063" t="-876" r="-416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>
            <a:off x="2249123" y="844333"/>
            <a:ext cx="6440343" cy="8785939"/>
          </a:xfrm>
          <a:custGeom>
            <a:avLst/>
            <a:gdLst/>
            <a:ahLst/>
            <a:cxnLst/>
            <a:rect l="l" t="t" r="r" b="b"/>
            <a:pathLst>
              <a:path w="6440343" h="8785939">
                <a:moveTo>
                  <a:pt x="0" y="0"/>
                </a:moveTo>
                <a:lnTo>
                  <a:pt x="6440343" y="0"/>
                </a:lnTo>
                <a:lnTo>
                  <a:pt x="6440343" y="8785939"/>
                </a:lnTo>
                <a:lnTo>
                  <a:pt x="0" y="878593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5780" r="-41139" b="-6341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400000">
            <a:off x="-763759" y="2343254"/>
            <a:ext cx="1831436" cy="2616337"/>
          </a:xfrm>
          <a:custGeom>
            <a:avLst/>
            <a:gdLst/>
            <a:ahLst/>
            <a:cxnLst/>
            <a:rect l="l" t="t" r="r" b="b"/>
            <a:pathLst>
              <a:path w="1831436" h="2616337">
                <a:moveTo>
                  <a:pt x="0" y="0"/>
                </a:moveTo>
                <a:lnTo>
                  <a:pt x="1831436" y="0"/>
                </a:lnTo>
                <a:lnTo>
                  <a:pt x="1831436" y="2616337"/>
                </a:lnTo>
                <a:lnTo>
                  <a:pt x="0" y="261633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400000">
            <a:off x="-763759" y="5327409"/>
            <a:ext cx="1831436" cy="2616337"/>
          </a:xfrm>
          <a:custGeom>
            <a:avLst/>
            <a:gdLst/>
            <a:ahLst/>
            <a:cxnLst/>
            <a:rect l="l" t="t" r="r" b="b"/>
            <a:pathLst>
              <a:path w="1831436" h="2616337">
                <a:moveTo>
                  <a:pt x="0" y="0"/>
                </a:moveTo>
                <a:lnTo>
                  <a:pt x="1831436" y="0"/>
                </a:lnTo>
                <a:lnTo>
                  <a:pt x="1831436" y="2616337"/>
                </a:lnTo>
                <a:lnTo>
                  <a:pt x="0" y="261633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0579765" y="2351605"/>
            <a:ext cx="5530469" cy="5771396"/>
            <a:chOff x="0" y="0"/>
            <a:chExt cx="7373959" cy="7695195"/>
          </a:xfrm>
        </p:grpSpPr>
        <p:sp>
          <p:nvSpPr>
            <p:cNvPr id="7" name="Freeform 7"/>
            <p:cNvSpPr/>
            <p:nvPr/>
          </p:nvSpPr>
          <p:spPr>
            <a:xfrm rot="-879459">
              <a:off x="619086" y="249503"/>
              <a:ext cx="2338859" cy="2852267"/>
            </a:xfrm>
            <a:custGeom>
              <a:avLst/>
              <a:gdLst/>
              <a:ahLst/>
              <a:cxnLst/>
              <a:rect l="l" t="t" r="r" b="b"/>
              <a:pathLst>
                <a:path w="2338859" h="2852267">
                  <a:moveTo>
                    <a:pt x="0" y="0"/>
                  </a:moveTo>
                  <a:lnTo>
                    <a:pt x="2338859" y="0"/>
                  </a:lnTo>
                  <a:lnTo>
                    <a:pt x="2338859" y="2852266"/>
                  </a:lnTo>
                  <a:lnTo>
                    <a:pt x="0" y="2852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676546" flipH="1">
              <a:off x="5256253" y="4165211"/>
              <a:ext cx="1403033" cy="3399418"/>
            </a:xfrm>
            <a:custGeom>
              <a:avLst/>
              <a:gdLst/>
              <a:ahLst/>
              <a:cxnLst/>
              <a:rect l="l" t="t" r="r" b="b"/>
              <a:pathLst>
                <a:path w="1403033" h="3399418">
                  <a:moveTo>
                    <a:pt x="1403033" y="0"/>
                  </a:moveTo>
                  <a:lnTo>
                    <a:pt x="0" y="0"/>
                  </a:lnTo>
                  <a:lnTo>
                    <a:pt x="0" y="3399418"/>
                  </a:lnTo>
                  <a:lnTo>
                    <a:pt x="1403033" y="3399418"/>
                  </a:lnTo>
                  <a:lnTo>
                    <a:pt x="1403033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1249229">
              <a:off x="548839" y="4083432"/>
              <a:ext cx="905354" cy="3254541"/>
            </a:xfrm>
            <a:custGeom>
              <a:avLst/>
              <a:gdLst/>
              <a:ahLst/>
              <a:cxnLst/>
              <a:rect l="l" t="t" r="r" b="b"/>
              <a:pathLst>
                <a:path w="905354" h="3254541">
                  <a:moveTo>
                    <a:pt x="0" y="0"/>
                  </a:moveTo>
                  <a:lnTo>
                    <a:pt x="905354" y="0"/>
                  </a:lnTo>
                  <a:lnTo>
                    <a:pt x="905354" y="3254541"/>
                  </a:lnTo>
                  <a:lnTo>
                    <a:pt x="0" y="32545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35862">
              <a:off x="2598743" y="3382914"/>
              <a:ext cx="1653855" cy="3567138"/>
            </a:xfrm>
            <a:custGeom>
              <a:avLst/>
              <a:gdLst/>
              <a:ahLst/>
              <a:cxnLst/>
              <a:rect l="l" t="t" r="r" b="b"/>
              <a:pathLst>
                <a:path w="1653855" h="3567138">
                  <a:moveTo>
                    <a:pt x="0" y="0"/>
                  </a:moveTo>
                  <a:lnTo>
                    <a:pt x="1653855" y="0"/>
                  </a:lnTo>
                  <a:lnTo>
                    <a:pt x="1653855" y="3567138"/>
                  </a:lnTo>
                  <a:lnTo>
                    <a:pt x="0" y="3567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1285669">
              <a:off x="4655270" y="405425"/>
              <a:ext cx="2073998" cy="2830519"/>
            </a:xfrm>
            <a:custGeom>
              <a:avLst/>
              <a:gdLst/>
              <a:ahLst/>
              <a:cxnLst/>
              <a:rect l="l" t="t" r="r" b="b"/>
              <a:pathLst>
                <a:path w="2073998" h="2830519">
                  <a:moveTo>
                    <a:pt x="0" y="0"/>
                  </a:moveTo>
                  <a:lnTo>
                    <a:pt x="2073999" y="0"/>
                  </a:lnTo>
                  <a:lnTo>
                    <a:pt x="2073999" y="2830518"/>
                  </a:lnTo>
                  <a:lnTo>
                    <a:pt x="0" y="28305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295400" y="4819967"/>
            <a:ext cx="803337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Noto Serif Display"/>
              </a:rPr>
              <a:t>-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Bài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hát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có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nhắc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đến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các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hình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nào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95400" y="3327890"/>
            <a:ext cx="821814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Noto Serif Display"/>
              </a:rPr>
              <a:t>-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Cả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lớp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vừa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nghe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bài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hát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có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tên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là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gì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14400" y="6312045"/>
            <a:ext cx="9498517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Noto Serif Display"/>
              </a:rPr>
              <a:t>-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Con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hãy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kể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tên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các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hình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mà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con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biết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652645" y="-3192235"/>
            <a:ext cx="8305628" cy="16238830"/>
          </a:xfrm>
          <a:custGeom>
            <a:avLst/>
            <a:gdLst/>
            <a:ahLst/>
            <a:cxnLst/>
            <a:rect l="l" t="t" r="r" b="b"/>
            <a:pathLst>
              <a:path w="8305628" h="16238830">
                <a:moveTo>
                  <a:pt x="0" y="0"/>
                </a:moveTo>
                <a:lnTo>
                  <a:pt x="8305628" y="0"/>
                </a:lnTo>
                <a:lnTo>
                  <a:pt x="8305628" y="16238831"/>
                </a:lnTo>
                <a:lnTo>
                  <a:pt x="0" y="162388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6063" t="-876" r="-416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18389">
            <a:off x="2383306" y="5158319"/>
            <a:ext cx="13436991" cy="635203"/>
          </a:xfrm>
          <a:custGeom>
            <a:avLst/>
            <a:gdLst/>
            <a:ahLst/>
            <a:cxnLst/>
            <a:rect l="l" t="t" r="r" b="b"/>
            <a:pathLst>
              <a:path w="13436991" h="635203">
                <a:moveTo>
                  <a:pt x="0" y="0"/>
                </a:moveTo>
                <a:lnTo>
                  <a:pt x="13436991" y="0"/>
                </a:lnTo>
                <a:lnTo>
                  <a:pt x="13436991" y="635203"/>
                </a:lnTo>
                <a:lnTo>
                  <a:pt x="0" y="63520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824480" y="3948353"/>
            <a:ext cx="13187959" cy="1195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64"/>
              </a:lnSpc>
              <a:spcBef>
                <a:spcPct val="0"/>
              </a:spcBef>
            </a:pPr>
            <a:r>
              <a:rPr lang="en-US" sz="6974" b="1" dirty="0">
                <a:solidFill>
                  <a:srgbClr val="2C2C2E"/>
                </a:solidFill>
                <a:latin typeface="Dancing Script"/>
              </a:rPr>
              <a:t>*</a:t>
            </a:r>
            <a:r>
              <a:rPr lang="en-US" sz="6974" b="1" dirty="0" err="1">
                <a:solidFill>
                  <a:srgbClr val="2C2C2E"/>
                </a:solidFill>
                <a:latin typeface="Dancing Script"/>
              </a:rPr>
              <a:t>Ôn</a:t>
            </a:r>
            <a:r>
              <a:rPr lang="en-US" sz="6974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974" b="1" dirty="0" err="1">
                <a:solidFill>
                  <a:srgbClr val="2C2C2E"/>
                </a:solidFill>
                <a:latin typeface="Dancing Script"/>
              </a:rPr>
              <a:t>hình</a:t>
            </a:r>
            <a:r>
              <a:rPr lang="en-US" sz="6974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974" b="1" dirty="0" err="1">
                <a:solidFill>
                  <a:srgbClr val="2C2C2E"/>
                </a:solidFill>
                <a:latin typeface="Dancing Script"/>
              </a:rPr>
              <a:t>tròn</a:t>
            </a:r>
            <a:r>
              <a:rPr lang="en-US" sz="6974" b="1" dirty="0">
                <a:solidFill>
                  <a:srgbClr val="2C2C2E"/>
                </a:solidFill>
                <a:latin typeface="Dancing Script"/>
              </a:rPr>
              <a:t> - </a:t>
            </a:r>
            <a:r>
              <a:rPr lang="en-US" sz="6974" b="1" dirty="0" err="1">
                <a:solidFill>
                  <a:srgbClr val="2C2C2E"/>
                </a:solidFill>
                <a:latin typeface="Dancing Script"/>
              </a:rPr>
              <a:t>hình</a:t>
            </a:r>
            <a:r>
              <a:rPr lang="en-US" sz="6974" b="1" dirty="0">
                <a:solidFill>
                  <a:srgbClr val="2C2C2E"/>
                </a:solidFill>
                <a:latin typeface="Dancing Script"/>
              </a:rPr>
              <a:t> tam </a:t>
            </a:r>
            <a:r>
              <a:rPr lang="en-US" sz="6974" b="1" dirty="0" err="1">
                <a:solidFill>
                  <a:srgbClr val="2C2C2E"/>
                </a:solidFill>
                <a:latin typeface="Dancing Script"/>
              </a:rPr>
              <a:t>giác</a:t>
            </a:r>
            <a:endParaRPr lang="en-US" sz="6974" b="1" dirty="0">
              <a:solidFill>
                <a:srgbClr val="2C2C2E"/>
              </a:solidFill>
              <a:latin typeface="Dancing Script"/>
            </a:endParaRPr>
          </a:p>
        </p:txBody>
      </p:sp>
      <p:sp>
        <p:nvSpPr>
          <p:cNvPr id="5" name="Freeform 5"/>
          <p:cNvSpPr/>
          <p:nvPr/>
        </p:nvSpPr>
        <p:spPr>
          <a:xfrm rot="10632204">
            <a:off x="-1367851" y="-736276"/>
            <a:ext cx="4107789" cy="3565789"/>
          </a:xfrm>
          <a:custGeom>
            <a:avLst/>
            <a:gdLst/>
            <a:ahLst/>
            <a:cxnLst/>
            <a:rect l="l" t="t" r="r" b="b"/>
            <a:pathLst>
              <a:path w="4107789" h="3565789">
                <a:moveTo>
                  <a:pt x="0" y="0"/>
                </a:moveTo>
                <a:lnTo>
                  <a:pt x="4107789" y="0"/>
                </a:lnTo>
                <a:lnTo>
                  <a:pt x="4107789" y="3565790"/>
                </a:lnTo>
                <a:lnTo>
                  <a:pt x="0" y="356579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3047082">
            <a:off x="15163223" y="4068523"/>
            <a:ext cx="1328052" cy="9017635"/>
          </a:xfrm>
          <a:custGeom>
            <a:avLst/>
            <a:gdLst/>
            <a:ahLst/>
            <a:cxnLst/>
            <a:rect l="l" t="t" r="r" b="b"/>
            <a:pathLst>
              <a:path w="1328052" h="9017635">
                <a:moveTo>
                  <a:pt x="0" y="0"/>
                </a:moveTo>
                <a:lnTo>
                  <a:pt x="1328052" y="0"/>
                </a:lnTo>
                <a:lnTo>
                  <a:pt x="1328052" y="9017636"/>
                </a:lnTo>
                <a:lnTo>
                  <a:pt x="0" y="901763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652645" y="-3192235"/>
            <a:ext cx="8305628" cy="16238830"/>
          </a:xfrm>
          <a:custGeom>
            <a:avLst/>
            <a:gdLst/>
            <a:ahLst/>
            <a:cxnLst/>
            <a:rect l="l" t="t" r="r" b="b"/>
            <a:pathLst>
              <a:path w="8305628" h="16238830">
                <a:moveTo>
                  <a:pt x="0" y="0"/>
                </a:moveTo>
                <a:lnTo>
                  <a:pt x="8305628" y="0"/>
                </a:lnTo>
                <a:lnTo>
                  <a:pt x="8305628" y="16238831"/>
                </a:lnTo>
                <a:lnTo>
                  <a:pt x="0" y="162388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6063" t="-876" r="-416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632204">
            <a:off x="-1367851" y="-736276"/>
            <a:ext cx="4107789" cy="3565789"/>
          </a:xfrm>
          <a:custGeom>
            <a:avLst/>
            <a:gdLst/>
            <a:ahLst/>
            <a:cxnLst/>
            <a:rect l="l" t="t" r="r" b="b"/>
            <a:pathLst>
              <a:path w="4107789" h="3565789">
                <a:moveTo>
                  <a:pt x="0" y="0"/>
                </a:moveTo>
                <a:lnTo>
                  <a:pt x="4107789" y="0"/>
                </a:lnTo>
                <a:lnTo>
                  <a:pt x="4107789" y="3565790"/>
                </a:lnTo>
                <a:lnTo>
                  <a:pt x="0" y="356579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3047082">
            <a:off x="15163223" y="4068523"/>
            <a:ext cx="1328052" cy="9017635"/>
          </a:xfrm>
          <a:custGeom>
            <a:avLst/>
            <a:gdLst/>
            <a:ahLst/>
            <a:cxnLst/>
            <a:rect l="l" t="t" r="r" b="b"/>
            <a:pathLst>
              <a:path w="1328052" h="9017635">
                <a:moveTo>
                  <a:pt x="0" y="0"/>
                </a:moveTo>
                <a:lnTo>
                  <a:pt x="1328052" y="0"/>
                </a:lnTo>
                <a:lnTo>
                  <a:pt x="1328052" y="9017636"/>
                </a:lnTo>
                <a:lnTo>
                  <a:pt x="0" y="901763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-2713334" y="8071881"/>
            <a:ext cx="16238830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Hình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tròn</a:t>
            </a:r>
            <a:endParaRPr lang="en-US" sz="5199" dirty="0">
              <a:solidFill>
                <a:srgbClr val="000000"/>
              </a:solidFill>
              <a:latin typeface="DejaVu Serif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1658600" y="3583069"/>
            <a:ext cx="315456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364400" y="4860506"/>
            <a:ext cx="4730047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364400" y="6124258"/>
            <a:ext cx="5346650" cy="571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Noto Serif Display"/>
              </a:rPr>
              <a:t>-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Oval 9"/>
          <p:cNvSpPr/>
          <p:nvPr/>
        </p:nvSpPr>
        <p:spPr>
          <a:xfrm>
            <a:off x="2429373" y="1755152"/>
            <a:ext cx="5953416" cy="5638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652645" y="-3192235"/>
            <a:ext cx="8305628" cy="16238830"/>
          </a:xfrm>
          <a:custGeom>
            <a:avLst/>
            <a:gdLst/>
            <a:ahLst/>
            <a:cxnLst/>
            <a:rect l="l" t="t" r="r" b="b"/>
            <a:pathLst>
              <a:path w="8305628" h="16238830">
                <a:moveTo>
                  <a:pt x="0" y="0"/>
                </a:moveTo>
                <a:lnTo>
                  <a:pt x="8305628" y="0"/>
                </a:lnTo>
                <a:lnTo>
                  <a:pt x="8305628" y="16238831"/>
                </a:lnTo>
                <a:lnTo>
                  <a:pt x="0" y="162388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6063" t="-876" r="-416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632204">
            <a:off x="-1367851" y="-736276"/>
            <a:ext cx="4107789" cy="3565789"/>
          </a:xfrm>
          <a:custGeom>
            <a:avLst/>
            <a:gdLst/>
            <a:ahLst/>
            <a:cxnLst/>
            <a:rect l="l" t="t" r="r" b="b"/>
            <a:pathLst>
              <a:path w="4107789" h="3565789">
                <a:moveTo>
                  <a:pt x="0" y="0"/>
                </a:moveTo>
                <a:lnTo>
                  <a:pt x="4107789" y="0"/>
                </a:lnTo>
                <a:lnTo>
                  <a:pt x="4107789" y="3565790"/>
                </a:lnTo>
                <a:lnTo>
                  <a:pt x="0" y="356579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3047082">
            <a:off x="15163223" y="4068523"/>
            <a:ext cx="1328052" cy="9017635"/>
          </a:xfrm>
          <a:custGeom>
            <a:avLst/>
            <a:gdLst/>
            <a:ahLst/>
            <a:cxnLst/>
            <a:rect l="l" t="t" r="r" b="b"/>
            <a:pathLst>
              <a:path w="1328052" h="9017635">
                <a:moveTo>
                  <a:pt x="0" y="0"/>
                </a:moveTo>
                <a:lnTo>
                  <a:pt x="1328052" y="0"/>
                </a:lnTo>
                <a:lnTo>
                  <a:pt x="1328052" y="9017636"/>
                </a:lnTo>
                <a:lnTo>
                  <a:pt x="0" y="901763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-2713334" y="8071881"/>
            <a:ext cx="16238830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Hình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 tam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giác</a:t>
            </a:r>
            <a:endParaRPr lang="en-US" sz="5199" dirty="0">
              <a:solidFill>
                <a:srgbClr val="000000"/>
              </a:solidFill>
              <a:latin typeface="DejaVu Serif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1277600" y="3479698"/>
            <a:ext cx="3154561" cy="571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Noto Serif Display"/>
              </a:rPr>
              <a:t>-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942770" y="4803038"/>
            <a:ext cx="5440561" cy="571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Noto Serif Display"/>
              </a:rPr>
              <a:t>-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942770" y="6124258"/>
            <a:ext cx="6189911" cy="571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Noto Serif Display"/>
              </a:rPr>
              <a:t>-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Isosceles Triangle 9"/>
          <p:cNvSpPr/>
          <p:nvPr/>
        </p:nvSpPr>
        <p:spPr>
          <a:xfrm>
            <a:off x="2239542" y="2167589"/>
            <a:ext cx="6333078" cy="5519181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652645" y="-3192235"/>
            <a:ext cx="8305628" cy="16238830"/>
          </a:xfrm>
          <a:custGeom>
            <a:avLst/>
            <a:gdLst/>
            <a:ahLst/>
            <a:cxnLst/>
            <a:rect l="l" t="t" r="r" b="b"/>
            <a:pathLst>
              <a:path w="8305628" h="16238830">
                <a:moveTo>
                  <a:pt x="0" y="0"/>
                </a:moveTo>
                <a:lnTo>
                  <a:pt x="8305628" y="0"/>
                </a:lnTo>
                <a:lnTo>
                  <a:pt x="8305628" y="16238831"/>
                </a:lnTo>
                <a:lnTo>
                  <a:pt x="0" y="162388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6063" t="-876" r="-416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18389">
            <a:off x="2383306" y="5158319"/>
            <a:ext cx="13436991" cy="635203"/>
          </a:xfrm>
          <a:custGeom>
            <a:avLst/>
            <a:gdLst/>
            <a:ahLst/>
            <a:cxnLst/>
            <a:rect l="l" t="t" r="r" b="b"/>
            <a:pathLst>
              <a:path w="13436991" h="635203">
                <a:moveTo>
                  <a:pt x="0" y="0"/>
                </a:moveTo>
                <a:lnTo>
                  <a:pt x="13436991" y="0"/>
                </a:lnTo>
                <a:lnTo>
                  <a:pt x="13436991" y="635203"/>
                </a:lnTo>
                <a:lnTo>
                  <a:pt x="0" y="63520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824480" y="3948353"/>
            <a:ext cx="13187959" cy="1195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64"/>
              </a:lnSpc>
              <a:spcBef>
                <a:spcPct val="0"/>
              </a:spcBef>
            </a:pPr>
            <a:r>
              <a:rPr lang="en-US" sz="6974" b="1" dirty="0">
                <a:solidFill>
                  <a:srgbClr val="2C2C2E"/>
                </a:solidFill>
                <a:latin typeface="Dancing Script"/>
              </a:rPr>
              <a:t>*So </a:t>
            </a:r>
            <a:r>
              <a:rPr lang="en-US" sz="6974" b="1" dirty="0" err="1">
                <a:solidFill>
                  <a:srgbClr val="2C2C2E"/>
                </a:solidFill>
                <a:latin typeface="Dancing Script"/>
              </a:rPr>
              <a:t>sánh</a:t>
            </a:r>
            <a:r>
              <a:rPr lang="en-US" sz="6974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974" b="1" dirty="0" err="1">
                <a:solidFill>
                  <a:srgbClr val="2C2C2E"/>
                </a:solidFill>
                <a:latin typeface="Dancing Script"/>
              </a:rPr>
              <a:t>hình</a:t>
            </a:r>
            <a:r>
              <a:rPr lang="en-US" sz="6974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974" b="1" dirty="0" err="1">
                <a:solidFill>
                  <a:srgbClr val="2C2C2E"/>
                </a:solidFill>
                <a:latin typeface="Dancing Script"/>
              </a:rPr>
              <a:t>tròn</a:t>
            </a:r>
            <a:r>
              <a:rPr lang="en-US" sz="6974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974" b="1" dirty="0" err="1">
                <a:solidFill>
                  <a:srgbClr val="2C2C2E"/>
                </a:solidFill>
                <a:latin typeface="Dancing Script"/>
              </a:rPr>
              <a:t>và</a:t>
            </a:r>
            <a:r>
              <a:rPr lang="en-US" sz="6974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974" b="1" dirty="0" err="1">
                <a:solidFill>
                  <a:srgbClr val="2C2C2E"/>
                </a:solidFill>
                <a:latin typeface="Dancing Script"/>
              </a:rPr>
              <a:t>hình</a:t>
            </a:r>
            <a:r>
              <a:rPr lang="en-US" sz="6974" b="1" dirty="0">
                <a:solidFill>
                  <a:srgbClr val="2C2C2E"/>
                </a:solidFill>
                <a:latin typeface="Dancing Script"/>
              </a:rPr>
              <a:t> tam </a:t>
            </a:r>
            <a:r>
              <a:rPr lang="en-US" sz="6974" b="1" dirty="0" err="1">
                <a:solidFill>
                  <a:srgbClr val="2C2C2E"/>
                </a:solidFill>
                <a:latin typeface="Dancing Script"/>
              </a:rPr>
              <a:t>giác</a:t>
            </a:r>
            <a:endParaRPr lang="en-US" sz="6974" b="1" dirty="0">
              <a:solidFill>
                <a:srgbClr val="2C2C2E"/>
              </a:solidFill>
              <a:latin typeface="Dancing Script"/>
            </a:endParaRPr>
          </a:p>
        </p:txBody>
      </p:sp>
      <p:sp>
        <p:nvSpPr>
          <p:cNvPr id="5" name="Freeform 5"/>
          <p:cNvSpPr/>
          <p:nvPr/>
        </p:nvSpPr>
        <p:spPr>
          <a:xfrm rot="10632204">
            <a:off x="-1367851" y="-736276"/>
            <a:ext cx="4107789" cy="3565789"/>
          </a:xfrm>
          <a:custGeom>
            <a:avLst/>
            <a:gdLst/>
            <a:ahLst/>
            <a:cxnLst/>
            <a:rect l="l" t="t" r="r" b="b"/>
            <a:pathLst>
              <a:path w="4107789" h="3565789">
                <a:moveTo>
                  <a:pt x="0" y="0"/>
                </a:moveTo>
                <a:lnTo>
                  <a:pt x="4107789" y="0"/>
                </a:lnTo>
                <a:lnTo>
                  <a:pt x="4107789" y="3565790"/>
                </a:lnTo>
                <a:lnTo>
                  <a:pt x="0" y="356579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3047082">
            <a:off x="15163223" y="4068523"/>
            <a:ext cx="1328052" cy="9017635"/>
          </a:xfrm>
          <a:custGeom>
            <a:avLst/>
            <a:gdLst/>
            <a:ahLst/>
            <a:cxnLst/>
            <a:rect l="l" t="t" r="r" b="b"/>
            <a:pathLst>
              <a:path w="1328052" h="9017635">
                <a:moveTo>
                  <a:pt x="0" y="0"/>
                </a:moveTo>
                <a:lnTo>
                  <a:pt x="1328052" y="0"/>
                </a:lnTo>
                <a:lnTo>
                  <a:pt x="1328052" y="9017636"/>
                </a:lnTo>
                <a:lnTo>
                  <a:pt x="0" y="901763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652645" y="-3013929"/>
            <a:ext cx="8305628" cy="16238830"/>
          </a:xfrm>
          <a:custGeom>
            <a:avLst/>
            <a:gdLst/>
            <a:ahLst/>
            <a:cxnLst/>
            <a:rect l="l" t="t" r="r" b="b"/>
            <a:pathLst>
              <a:path w="8305628" h="16238830">
                <a:moveTo>
                  <a:pt x="0" y="0"/>
                </a:moveTo>
                <a:lnTo>
                  <a:pt x="8305628" y="0"/>
                </a:lnTo>
                <a:lnTo>
                  <a:pt x="8305628" y="16238830"/>
                </a:lnTo>
                <a:lnTo>
                  <a:pt x="0" y="1623883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6063" t="-876" r="-416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632204">
            <a:off x="-1367851" y="-736276"/>
            <a:ext cx="4107789" cy="3565789"/>
          </a:xfrm>
          <a:custGeom>
            <a:avLst/>
            <a:gdLst/>
            <a:ahLst/>
            <a:cxnLst/>
            <a:rect l="l" t="t" r="r" b="b"/>
            <a:pathLst>
              <a:path w="4107789" h="3565789">
                <a:moveTo>
                  <a:pt x="0" y="0"/>
                </a:moveTo>
                <a:lnTo>
                  <a:pt x="4107789" y="0"/>
                </a:lnTo>
                <a:lnTo>
                  <a:pt x="4107789" y="3565790"/>
                </a:lnTo>
                <a:lnTo>
                  <a:pt x="0" y="356579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3047082">
            <a:off x="15163223" y="4068523"/>
            <a:ext cx="1328052" cy="9017635"/>
          </a:xfrm>
          <a:custGeom>
            <a:avLst/>
            <a:gdLst/>
            <a:ahLst/>
            <a:cxnLst/>
            <a:rect l="l" t="t" r="r" b="b"/>
            <a:pathLst>
              <a:path w="1328052" h="9017635">
                <a:moveTo>
                  <a:pt x="0" y="0"/>
                </a:moveTo>
                <a:lnTo>
                  <a:pt x="1328052" y="0"/>
                </a:lnTo>
                <a:lnTo>
                  <a:pt x="1328052" y="9017636"/>
                </a:lnTo>
                <a:lnTo>
                  <a:pt x="0" y="901763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0133911"/>
              </p:ext>
            </p:extLst>
          </p:nvPr>
        </p:nvGraphicFramePr>
        <p:xfrm>
          <a:off x="5558429" y="2819364"/>
          <a:ext cx="8128000" cy="5410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892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8749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canh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3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cạnh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1136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góc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3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góc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1136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Lăn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lăn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Oval 6"/>
          <p:cNvSpPr/>
          <p:nvPr/>
        </p:nvSpPr>
        <p:spPr>
          <a:xfrm>
            <a:off x="7010400" y="2927601"/>
            <a:ext cx="1633941" cy="149607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10820400" y="2815311"/>
            <a:ext cx="1799058" cy="1604311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4"/>
          <p:cNvSpPr txBox="1"/>
          <p:nvPr/>
        </p:nvSpPr>
        <p:spPr>
          <a:xfrm>
            <a:off x="3028449" y="1409700"/>
            <a:ext cx="13187959" cy="1114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64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2C2C2E"/>
                </a:solidFill>
                <a:latin typeface="Dancing Script"/>
              </a:rPr>
              <a:t>*So </a:t>
            </a:r>
            <a:r>
              <a:rPr lang="en-US" sz="4800" b="1" dirty="0" err="1">
                <a:solidFill>
                  <a:srgbClr val="2C2C2E"/>
                </a:solidFill>
                <a:latin typeface="Dancing Script"/>
              </a:rPr>
              <a:t>sánh</a:t>
            </a:r>
            <a:r>
              <a:rPr lang="en-US" sz="4800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800" b="1" dirty="0" err="1">
                <a:solidFill>
                  <a:srgbClr val="2C2C2E"/>
                </a:solidFill>
                <a:latin typeface="Dancing Script"/>
              </a:rPr>
              <a:t>hình</a:t>
            </a:r>
            <a:r>
              <a:rPr lang="en-US" sz="4800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800" b="1" dirty="0" err="1">
                <a:solidFill>
                  <a:srgbClr val="2C2C2E"/>
                </a:solidFill>
                <a:latin typeface="Dancing Script"/>
              </a:rPr>
              <a:t>tròn</a:t>
            </a:r>
            <a:r>
              <a:rPr lang="en-US" sz="4800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800" b="1" dirty="0" err="1">
                <a:solidFill>
                  <a:srgbClr val="2C2C2E"/>
                </a:solidFill>
                <a:latin typeface="Dancing Script"/>
              </a:rPr>
              <a:t>và</a:t>
            </a:r>
            <a:r>
              <a:rPr lang="en-US" sz="4800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800" b="1" dirty="0" err="1">
                <a:solidFill>
                  <a:srgbClr val="2C2C2E"/>
                </a:solidFill>
                <a:latin typeface="Dancing Script"/>
              </a:rPr>
              <a:t>hình</a:t>
            </a:r>
            <a:r>
              <a:rPr lang="en-US" sz="4800" b="1" dirty="0">
                <a:solidFill>
                  <a:srgbClr val="2C2C2E"/>
                </a:solidFill>
                <a:latin typeface="Dancing Script"/>
              </a:rPr>
              <a:t> tam </a:t>
            </a:r>
            <a:r>
              <a:rPr lang="en-US" sz="4800" b="1" dirty="0" err="1">
                <a:solidFill>
                  <a:srgbClr val="2C2C2E"/>
                </a:solidFill>
                <a:latin typeface="Dancing Script"/>
              </a:rPr>
              <a:t>giác</a:t>
            </a:r>
            <a:endParaRPr lang="en-US" sz="4800" b="1" dirty="0">
              <a:solidFill>
                <a:srgbClr val="2C2C2E"/>
              </a:solidFill>
              <a:latin typeface="Dancing Scrip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652645" y="-3192235"/>
            <a:ext cx="8305628" cy="16238830"/>
          </a:xfrm>
          <a:custGeom>
            <a:avLst/>
            <a:gdLst/>
            <a:ahLst/>
            <a:cxnLst/>
            <a:rect l="l" t="t" r="r" b="b"/>
            <a:pathLst>
              <a:path w="8305628" h="16238830">
                <a:moveTo>
                  <a:pt x="0" y="0"/>
                </a:moveTo>
                <a:lnTo>
                  <a:pt x="8305628" y="0"/>
                </a:lnTo>
                <a:lnTo>
                  <a:pt x="8305628" y="16238831"/>
                </a:lnTo>
                <a:lnTo>
                  <a:pt x="0" y="162388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6063" t="-876" r="-416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18389">
            <a:off x="3867898" y="2392704"/>
            <a:ext cx="9875121" cy="466824"/>
          </a:xfrm>
          <a:custGeom>
            <a:avLst/>
            <a:gdLst/>
            <a:ahLst/>
            <a:cxnLst/>
            <a:rect l="l" t="t" r="r" b="b"/>
            <a:pathLst>
              <a:path w="9875121" h="466824">
                <a:moveTo>
                  <a:pt x="0" y="0"/>
                </a:moveTo>
                <a:lnTo>
                  <a:pt x="9875121" y="0"/>
                </a:lnTo>
                <a:lnTo>
                  <a:pt x="9875121" y="466824"/>
                </a:lnTo>
                <a:lnTo>
                  <a:pt x="0" y="46682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195183" y="1143971"/>
            <a:ext cx="13187959" cy="1078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785"/>
              </a:lnSpc>
              <a:spcBef>
                <a:spcPct val="0"/>
              </a:spcBef>
            </a:pP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*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Luyên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tập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: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Nhanh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tay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nhanh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mắt</a:t>
            </a:r>
            <a:endParaRPr lang="en-US" sz="6275" b="1" dirty="0">
              <a:solidFill>
                <a:srgbClr val="2C2C2E"/>
              </a:solidFill>
              <a:latin typeface="Dancing Script"/>
            </a:endParaRPr>
          </a:p>
        </p:txBody>
      </p:sp>
      <p:sp>
        <p:nvSpPr>
          <p:cNvPr id="5" name="Freeform 5"/>
          <p:cNvSpPr/>
          <p:nvPr/>
        </p:nvSpPr>
        <p:spPr>
          <a:xfrm rot="10632204">
            <a:off x="-1367851" y="-736276"/>
            <a:ext cx="4107789" cy="3565789"/>
          </a:xfrm>
          <a:custGeom>
            <a:avLst/>
            <a:gdLst/>
            <a:ahLst/>
            <a:cxnLst/>
            <a:rect l="l" t="t" r="r" b="b"/>
            <a:pathLst>
              <a:path w="4107789" h="3565789">
                <a:moveTo>
                  <a:pt x="0" y="0"/>
                </a:moveTo>
                <a:lnTo>
                  <a:pt x="4107789" y="0"/>
                </a:lnTo>
                <a:lnTo>
                  <a:pt x="4107789" y="3565790"/>
                </a:lnTo>
                <a:lnTo>
                  <a:pt x="0" y="356579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3047082">
            <a:off x="15163223" y="4068523"/>
            <a:ext cx="1328052" cy="9017635"/>
          </a:xfrm>
          <a:custGeom>
            <a:avLst/>
            <a:gdLst/>
            <a:ahLst/>
            <a:cxnLst/>
            <a:rect l="l" t="t" r="r" b="b"/>
            <a:pathLst>
              <a:path w="1328052" h="9017635">
                <a:moveTo>
                  <a:pt x="0" y="0"/>
                </a:moveTo>
                <a:lnTo>
                  <a:pt x="1328052" y="0"/>
                </a:lnTo>
                <a:lnTo>
                  <a:pt x="1328052" y="9017636"/>
                </a:lnTo>
                <a:lnTo>
                  <a:pt x="0" y="901763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596504" y="3403498"/>
            <a:ext cx="13582128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, di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U.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vè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mắt,nhanh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455</Words>
  <Application>Microsoft Office PowerPoint</Application>
  <PresentationFormat>Custom</PresentationFormat>
  <Paragraphs>42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Times New Roman</vt:lpstr>
      <vt:lpstr>Noto Serif Display</vt:lpstr>
      <vt:lpstr>Dancing Script</vt:lpstr>
      <vt:lpstr>DejaVu Serif Bold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LQVT</dc:title>
  <cp:lastModifiedBy>hang thuy</cp:lastModifiedBy>
  <cp:revision>10</cp:revision>
  <dcterms:created xsi:type="dcterms:W3CDTF">2006-08-16T00:00:00Z</dcterms:created>
  <dcterms:modified xsi:type="dcterms:W3CDTF">2026-04-07T04:50:34Z</dcterms:modified>
  <dc:identifier>DAFvDfnFsTg</dc:identifier>
</cp:coreProperties>
</file>