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handoutMasterIdLst>
    <p:handoutMasterId r:id="rId34"/>
  </p:handoutMasterIdLst>
  <p:sldIdLst>
    <p:sldId id="268" r:id="rId2"/>
    <p:sldId id="295" r:id="rId3"/>
    <p:sldId id="277" r:id="rId4"/>
    <p:sldId id="266" r:id="rId5"/>
    <p:sldId id="265" r:id="rId6"/>
    <p:sldId id="264" r:id="rId7"/>
    <p:sldId id="263" r:id="rId8"/>
    <p:sldId id="269" r:id="rId9"/>
    <p:sldId id="270" r:id="rId10"/>
    <p:sldId id="271" r:id="rId11"/>
    <p:sldId id="272" r:id="rId12"/>
    <p:sldId id="262" r:id="rId13"/>
    <p:sldId id="261" r:id="rId14"/>
    <p:sldId id="260" r:id="rId15"/>
    <p:sldId id="267" r:id="rId16"/>
    <p:sldId id="280" r:id="rId17"/>
    <p:sldId id="281" r:id="rId18"/>
    <p:sldId id="282" r:id="rId19"/>
    <p:sldId id="283" r:id="rId20"/>
    <p:sldId id="284" r:id="rId21"/>
    <p:sldId id="286" r:id="rId22"/>
    <p:sldId id="287" r:id="rId23"/>
    <p:sldId id="293" r:id="rId24"/>
    <p:sldId id="294" r:id="rId25"/>
    <p:sldId id="288" r:id="rId26"/>
    <p:sldId id="289" r:id="rId27"/>
    <p:sldId id="290" r:id="rId28"/>
    <p:sldId id="291" r:id="rId29"/>
    <p:sldId id="292" r:id="rId30"/>
    <p:sldId id="279" r:id="rId31"/>
    <p:sldId id="278" r:id="rId32"/>
  </p:sldIdLst>
  <p:sldSz cx="9144000" cy="6858000" type="screen4x3"/>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01" autoAdjust="0"/>
    <p:restoredTop sz="93935" autoAdjust="0"/>
  </p:normalViewPr>
  <p:slideViewPr>
    <p:cSldViewPr>
      <p:cViewPr varScale="1">
        <p:scale>
          <a:sx n="72" d="100"/>
          <a:sy n="72" d="100"/>
        </p:scale>
        <p:origin x="13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vi-VN"/>
          </a:p>
        </p:txBody>
      </p:sp>
      <p:sp>
        <p:nvSpPr>
          <p:cNvPr id="727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vi-VN"/>
          </a:p>
        </p:txBody>
      </p:sp>
      <p:sp>
        <p:nvSpPr>
          <p:cNvPr id="727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vi-VN"/>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00B1839-5A6E-46C5-B99C-EE7C10D2E4A3}" type="slidenum">
              <a:rPr lang="vi-VN"/>
              <a:t>‹#›</a:t>
            </a:fld>
            <a:endParaRPr lang="vi-VN"/>
          </a:p>
        </p:txBody>
      </p:sp>
    </p:spTree>
    <p:extLst>
      <p:ext uri="{BB962C8B-B14F-4D97-AF65-F5344CB8AC3E}">
        <p14:creationId xmlns:p14="http://schemas.microsoft.com/office/powerpoint/2010/main" val="2857546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BE05390-6D91-401F-9016-F5F6AEDDD804}" type="slidenum">
              <a:rPr lang="en-US"/>
              <a:t>‹#›</a:t>
            </a:fld>
            <a:endParaRPr lang="en-US"/>
          </a:p>
        </p:txBody>
      </p:sp>
    </p:spTree>
    <p:extLst>
      <p:ext uri="{BB962C8B-B14F-4D97-AF65-F5344CB8AC3E}">
        <p14:creationId xmlns:p14="http://schemas.microsoft.com/office/powerpoint/2010/main" val="127605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2214FE1-0E34-47C1-B15A-502E582B31DE}" type="slidenum">
              <a:rPr lang="en-US"/>
              <a:t>1</a:t>
            </a:fld>
            <a:endParaRPr lang="en-US"/>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685615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7420286-1F36-4B6F-BFE3-3D94FE8AF296}" type="slidenum">
              <a:rPr lang="en-US"/>
              <a:t>10</a:t>
            </a:fld>
            <a:endParaRPr lang="en-US"/>
          </a:p>
        </p:txBody>
      </p:sp>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88578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EF35C70-E58F-44A4-8359-D6BD7A73673C}" type="slidenum">
              <a:rPr lang="en-US"/>
              <a:t>11</a:t>
            </a:fld>
            <a:endParaRPr lang="en-US"/>
          </a:p>
        </p:txBody>
      </p:sp>
      <p:sp>
        <p:nvSpPr>
          <p:cNvPr id="36866" name="Rectangle 2"/>
          <p:cNvSpPr>
            <a:spLocks noGrp="1" noRot="1" noChangeAspect="1" noChangeArrowheads="1" noTextEdit="1"/>
          </p:cNvSpPr>
          <p:nvPr>
            <p:ph type="sldImg"/>
          </p:nvPr>
        </p:nvSpPr>
        <p:spPr/>
      </p:sp>
      <p:sp>
        <p:nvSpPr>
          <p:cNvPr id="36867"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3536483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E82CAC2-53FD-4800-AF27-D7D0533DB99D}" type="slidenum">
              <a:rPr lang="en-US"/>
              <a:t>12</a:t>
            </a:fld>
            <a:endParaRPr lang="en-US"/>
          </a:p>
        </p:txBody>
      </p:sp>
      <p:sp>
        <p:nvSpPr>
          <p:cNvPr id="16386" name="Rectangle 2"/>
          <p:cNvSpPr>
            <a:spLocks noGrp="1" noRot="1" noChangeAspect="1" noChangeArrowheads="1" noTextEdit="1"/>
          </p:cNvSpPr>
          <p:nvPr>
            <p:ph type="sldImg"/>
          </p:nvPr>
        </p:nvSpPr>
        <p:spPr/>
      </p:sp>
      <p:sp>
        <p:nvSpPr>
          <p:cNvPr id="16387"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337524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90A1949-625E-4C08-B14C-4991F8D40F26}" type="slidenum">
              <a:rPr lang="en-US"/>
              <a:t>13</a:t>
            </a:fld>
            <a:endParaRPr lang="en-US"/>
          </a:p>
        </p:txBody>
      </p:sp>
      <p:sp>
        <p:nvSpPr>
          <p:cNvPr id="14338" name="Rectangle 2"/>
          <p:cNvSpPr>
            <a:spLocks noGrp="1" noRot="1" noChangeAspect="1" noChangeArrowheads="1" noTextEdit="1"/>
          </p:cNvSpPr>
          <p:nvPr>
            <p:ph type="sldImg"/>
          </p:nvPr>
        </p:nvSpPr>
        <p:spPr/>
      </p:sp>
      <p:sp>
        <p:nvSpPr>
          <p:cNvPr id="14339"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3796795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248E322-8F28-4ED3-AF16-94E4D00F8208}" type="slidenum">
              <a:rPr lang="en-US"/>
              <a:t>14</a:t>
            </a:fld>
            <a:endParaRPr lang="en-US"/>
          </a:p>
        </p:txBody>
      </p:sp>
      <p:sp>
        <p:nvSpPr>
          <p:cNvPr id="12290" name="Rectangle 2"/>
          <p:cNvSpPr>
            <a:spLocks noGrp="1" noRot="1" noChangeAspect="1" noChangeArrowheads="1" noTextEdit="1"/>
          </p:cNvSpPr>
          <p:nvPr>
            <p:ph type="sldImg"/>
          </p:nvPr>
        </p:nvSpPr>
        <p:spPr/>
      </p:sp>
      <p:sp>
        <p:nvSpPr>
          <p:cNvPr id="12291"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332646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E6CFAFB-A8D7-49E1-9224-06F6C87843F7}" type="slidenum">
              <a:rPr lang="en-US"/>
              <a:t>15</a:t>
            </a:fld>
            <a:endParaRPr lang="en-US"/>
          </a:p>
        </p:txBody>
      </p:sp>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280919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6E12468-0398-4053-A9F1-D06A9AF2BBE6}" type="slidenum">
              <a:rPr lang="en-US"/>
              <a:t>31</a:t>
            </a:fld>
            <a:endParaRPr lang="en-US"/>
          </a:p>
        </p:txBody>
      </p:sp>
      <p:sp>
        <p:nvSpPr>
          <p:cNvPr id="71682" name="Rectangle 2"/>
          <p:cNvSpPr>
            <a:spLocks noGrp="1" noRot="1" noChangeAspect="1" noChangeArrowheads="1" noTextEdit="1"/>
          </p:cNvSpPr>
          <p:nvPr>
            <p:ph type="sldImg"/>
          </p:nvPr>
        </p:nvSpPr>
        <p:spPr/>
      </p:sp>
      <p:sp>
        <p:nvSpPr>
          <p:cNvPr id="71683"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349019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2214FE1-0E34-47C1-B15A-502E582B31DE}" type="slidenum">
              <a:rPr lang="en-US"/>
              <a:t>2</a:t>
            </a:fld>
            <a:endParaRPr lang="en-US"/>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68561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9C0E9C9-94D5-44BE-90CB-F345EA52991B}" type="slidenum">
              <a:rPr lang="en-US"/>
              <a:t>3</a:t>
            </a:fld>
            <a:endParaRPr lang="en-US"/>
          </a:p>
        </p:txBody>
      </p:sp>
      <p:sp>
        <p:nvSpPr>
          <p:cNvPr id="69634" name="Rectangle 2"/>
          <p:cNvSpPr>
            <a:spLocks noGrp="1" noRot="1" noChangeAspect="1" noChangeArrowheads="1" noTextEdit="1"/>
          </p:cNvSpPr>
          <p:nvPr>
            <p:ph type="sldImg"/>
          </p:nvPr>
        </p:nvSpPr>
        <p:spPr/>
      </p:sp>
      <p:sp>
        <p:nvSpPr>
          <p:cNvPr id="69635"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42654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494DCDE-D246-48E3-ACAD-A09A84303B88}" type="slidenum">
              <a:rPr lang="en-US"/>
              <a:t>4</a:t>
            </a:fld>
            <a:endParaRPr lang="en-US"/>
          </a:p>
        </p:txBody>
      </p:sp>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314254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0411AA8-4BCC-493C-B06D-A37C2E0CD742}" type="slidenum">
              <a:rPr lang="en-US"/>
              <a:t>5</a:t>
            </a:fld>
            <a:endParaRPr lang="en-US"/>
          </a:p>
        </p:txBody>
      </p:sp>
      <p:sp>
        <p:nvSpPr>
          <p:cNvPr id="22530" name="Rectangle 2"/>
          <p:cNvSpPr>
            <a:spLocks noGrp="1" noRot="1" noChangeAspect="1" noChangeArrowheads="1" noTextEdit="1"/>
          </p:cNvSpPr>
          <p:nvPr>
            <p:ph type="sldImg"/>
          </p:nvPr>
        </p:nvSpPr>
        <p:spPr/>
      </p:sp>
      <p:sp>
        <p:nvSpPr>
          <p:cNvPr id="22531"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110094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6F7EED8-BEE4-491E-A4F1-BE346F376DE0}" type="slidenum">
              <a:rPr lang="en-US"/>
              <a:t>6</a:t>
            </a:fld>
            <a:endParaRPr lang="en-US"/>
          </a:p>
        </p:txBody>
      </p:sp>
      <p:sp>
        <p:nvSpPr>
          <p:cNvPr id="20482" name="Rectangle 2"/>
          <p:cNvSpPr>
            <a:spLocks noGrp="1" noRot="1" noChangeAspect="1" noChangeArrowheads="1" noTextEdit="1"/>
          </p:cNvSpPr>
          <p:nvPr>
            <p:ph type="sldImg"/>
          </p:nvPr>
        </p:nvSpPr>
        <p:spPr/>
      </p:sp>
      <p:sp>
        <p:nvSpPr>
          <p:cNvPr id="20483"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222266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5965167-38F3-40B6-A490-7F61A2280907}" type="slidenum">
              <a:rPr lang="en-US"/>
              <a:t>7</a:t>
            </a:fld>
            <a:endParaRPr lang="en-US"/>
          </a:p>
        </p:txBody>
      </p:sp>
      <p:sp>
        <p:nvSpPr>
          <p:cNvPr id="18434" name="Rectangle 2"/>
          <p:cNvSpPr>
            <a:spLocks noGrp="1" noRot="1" noChangeAspect="1" noChangeArrowheads="1" noTextEdit="1"/>
          </p:cNvSpPr>
          <p:nvPr>
            <p:ph type="sldImg"/>
          </p:nvPr>
        </p:nvSpPr>
        <p:spPr/>
      </p:sp>
      <p:sp>
        <p:nvSpPr>
          <p:cNvPr id="18435"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213058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BFE6951-C0EB-4EA6-B8C2-E65C5564074D}" type="slidenum">
              <a:rPr lang="en-US"/>
              <a:t>8</a:t>
            </a:fld>
            <a:endParaRPr lang="en-US"/>
          </a:p>
        </p:txBody>
      </p:sp>
      <p:sp>
        <p:nvSpPr>
          <p:cNvPr id="30722" name="Rectangle 2"/>
          <p:cNvSpPr>
            <a:spLocks noGrp="1" noRot="1" noChangeAspect="1" noChangeArrowheads="1" noTextEdit="1"/>
          </p:cNvSpPr>
          <p:nvPr>
            <p:ph type="sldImg"/>
          </p:nvPr>
        </p:nvSpPr>
        <p:spPr/>
      </p:sp>
      <p:sp>
        <p:nvSpPr>
          <p:cNvPr id="30723"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364780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3E8B-6CD6-4FE0-911B-F29A8E4A1ACD}" type="slidenum">
              <a:rPr lang="en-US"/>
              <a:t>9</a:t>
            </a:fld>
            <a:endParaRPr lang="en-US"/>
          </a:p>
        </p:txBody>
      </p:sp>
      <p:sp>
        <p:nvSpPr>
          <p:cNvPr id="32770" name="Rectangle 2"/>
          <p:cNvSpPr>
            <a:spLocks noGrp="1" noRot="1" noChangeAspect="1" noChangeArrowheads="1" noTextEdit="1"/>
          </p:cNvSpPr>
          <p:nvPr>
            <p:ph type="sldImg"/>
          </p:nvPr>
        </p:nvSpPr>
        <p:spPr/>
      </p:sp>
      <p:sp>
        <p:nvSpPr>
          <p:cNvPr id="32771"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val="3639875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3628-1779-4406-9C0B-E2C5A86D2E9E}" type="slidenum">
              <a:rPr lang="en-US" smtClean="0"/>
              <a:t>‹#›</a:t>
            </a:fld>
            <a:endParaRPr lang="en-US"/>
          </a:p>
        </p:txBody>
      </p:sp>
    </p:spTree>
    <p:extLst>
      <p:ext uri="{BB962C8B-B14F-4D97-AF65-F5344CB8AC3E}">
        <p14:creationId xmlns:p14="http://schemas.microsoft.com/office/powerpoint/2010/main" val="36611202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C9D08-BD09-4BF2-9982-01FD99CC4D24}" type="slidenum">
              <a:rPr lang="en-US" smtClean="0"/>
              <a:t>‹#›</a:t>
            </a:fld>
            <a:endParaRPr lang="en-US"/>
          </a:p>
        </p:txBody>
      </p:sp>
    </p:spTree>
    <p:extLst>
      <p:ext uri="{BB962C8B-B14F-4D97-AF65-F5344CB8AC3E}">
        <p14:creationId xmlns:p14="http://schemas.microsoft.com/office/powerpoint/2010/main" val="384675067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4">
            <a:alphaModFix/>
            <a:extLst>
              <a:ext uri="{28A0092B-C50C-407E-A947-70E740481C1C}">
                <a14:useLocalDpi xmlns:a14="http://schemas.microsoft.com/office/drawing/2010/main" val="0"/>
              </a:ext>
            </a:extLst>
          </a:blip>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53DD2AE9-B13F-4F70-A2DD-EB2316BFA8A8}" type="slidenum">
              <a:rPr lang="en-US" smtClean="0"/>
              <a:t>‹#›</a:t>
            </a:fld>
            <a:endParaRPr lang="en-US"/>
          </a:p>
        </p:txBody>
      </p:sp>
    </p:spTree>
    <p:extLst>
      <p:ext uri="{BB962C8B-B14F-4D97-AF65-F5344CB8AC3E}">
        <p14:creationId xmlns:p14="http://schemas.microsoft.com/office/powerpoint/2010/main" val="2138809396"/>
      </p:ext>
    </p:extLst>
  </p:cSld>
  <p:clrMap bg1="lt1" tx1="dk1" bg2="lt2" tx2="dk2" accent1="accent1" accent2="accent2" accent3="accent3" accent4="accent4" accent5="accent5" accent6="accent6" hlink="hlink" folHlink="folHlink"/>
  <p:sldLayoutIdLst>
    <p:sldLayoutId id="2147483697" r:id="rId1"/>
    <p:sldLayoutId id="2147483714" r:id="rId2"/>
  </p:sldLayoutIdLst>
  <p:transition/>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57200"/>
            <a:ext cx="10134600" cy="7725556"/>
          </a:xfrm>
          <a:prstGeom prst="rect">
            <a:avLst/>
          </a:prstGeom>
        </p:spPr>
      </p:pic>
      <p:sp>
        <p:nvSpPr>
          <p:cNvPr id="2" name="Title 1"/>
          <p:cNvSpPr>
            <a:spLocks noGrp="1"/>
          </p:cNvSpPr>
          <p:nvPr>
            <p:ph type="ctrTitle"/>
          </p:nvPr>
        </p:nvSpPr>
        <p:spPr>
          <a:xfrm>
            <a:off x="990600" y="2842350"/>
            <a:ext cx="7543800" cy="2387600"/>
          </a:xfrm>
        </p:spPr>
        <p:txBody>
          <a:bodyPr>
            <a:normAutofit fontScale="90000"/>
          </a:bodyPr>
          <a:lstStyle/>
          <a:p>
            <a:pPr>
              <a:lnSpc>
                <a:spcPct val="100000"/>
              </a:lnSpc>
            </a:pPr>
            <a:br>
              <a:rPr lang="en-US" sz="3200" b="1" dirty="0">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br>
              <a:rPr lang="en-US" sz="3200" b="1" dirty="0">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br>
              <a:rPr lang="en-US" sz="3200" b="1" dirty="0">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br>
              <a:rPr lang="en-US" sz="3200" b="1" dirty="0">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en-US" sz="2700" b="1" dirty="0">
                <a:solidFill>
                  <a:srgbClr val="FF0000"/>
                </a:solidFill>
                <a:latin typeface="Times New Roman" panose="02020603050405020304" pitchFamily="18" charset="0"/>
                <a:cs typeface="Times New Roman" panose="02020603050405020304" pitchFamily="18" charset="0"/>
              </a:rPr>
              <a:t>HOẠT ĐỘNG LÀM QUEN VĂN HỌC</a:t>
            </a:r>
            <a:br>
              <a:rPr lang="en-US" sz="2700" b="1" dirty="0">
                <a:solidFill>
                  <a:srgbClr val="FF0000"/>
                </a:solidFill>
                <a:latin typeface="Times New Roman" panose="02020603050405020304" pitchFamily="18" charset="0"/>
                <a:cs typeface="Times New Roman" panose="02020603050405020304" pitchFamily="18" charset="0"/>
              </a:rPr>
            </a:br>
            <a:br>
              <a:rPr lang="en-US" sz="2700" b="1" dirty="0">
                <a:solidFill>
                  <a:srgbClr val="FF0000"/>
                </a:solidFill>
                <a:latin typeface="Times New Roman" panose="02020603050405020304" pitchFamily="18" charset="0"/>
                <a:cs typeface="Times New Roman" panose="02020603050405020304" pitchFamily="18" charset="0"/>
              </a:rPr>
            </a:br>
            <a:r>
              <a:rPr lang="en-US" sz="2700" dirty="0" err="1">
                <a:solidFill>
                  <a:srgbClr val="002060"/>
                </a:solidFill>
                <a:latin typeface="Times New Roman" panose="02020603050405020304" pitchFamily="18" charset="0"/>
                <a:cs typeface="Times New Roman" panose="02020603050405020304" pitchFamily="18" charset="0"/>
              </a:rPr>
              <a:t>Truyện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Món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quà</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của</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cô</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giáo</a:t>
            </a:r>
            <a:r>
              <a:rPr lang="en-US" sz="2700" dirty="0">
                <a:solidFill>
                  <a:srgbClr val="002060"/>
                </a:solidFill>
                <a:latin typeface="Times New Roman" panose="02020603050405020304" pitchFamily="18" charset="0"/>
                <a:cs typeface="Times New Roman" panose="02020603050405020304" pitchFamily="18" charset="0"/>
              </a:rPr>
              <a:t>”</a:t>
            </a:r>
            <a:br>
              <a:rPr lang="en-US" sz="2700" dirty="0">
                <a:solidFill>
                  <a:srgbClr val="002060"/>
                </a:solidFill>
                <a:latin typeface="Times New Roman" panose="02020603050405020304" pitchFamily="18" charset="0"/>
                <a:cs typeface="Times New Roman" panose="02020603050405020304" pitchFamily="18" charset="0"/>
              </a:rPr>
            </a:br>
            <a:r>
              <a:rPr lang="en-US" sz="2700" dirty="0" err="1">
                <a:solidFill>
                  <a:srgbClr val="002060"/>
                </a:solidFill>
                <a:latin typeface="Times New Roman" panose="02020603050405020304" pitchFamily="18" charset="0"/>
                <a:cs typeface="Times New Roman" panose="02020603050405020304" pitchFamily="18" charset="0"/>
              </a:rPr>
              <a:t>Lứa</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tuổi</a:t>
            </a:r>
            <a:r>
              <a:rPr lang="en-US" sz="2700" dirty="0">
                <a:solidFill>
                  <a:srgbClr val="002060"/>
                </a:solidFill>
                <a:latin typeface="Times New Roman" panose="02020603050405020304" pitchFamily="18" charset="0"/>
                <a:cs typeface="Times New Roman" panose="02020603050405020304" pitchFamily="18" charset="0"/>
              </a:rPr>
              <a:t>: 4 – 5 </a:t>
            </a:r>
            <a:r>
              <a:rPr lang="en-US" sz="2700" dirty="0" err="1">
                <a:solidFill>
                  <a:srgbClr val="002060"/>
                </a:solidFill>
                <a:latin typeface="Times New Roman" panose="02020603050405020304" pitchFamily="18" charset="0"/>
                <a:cs typeface="Times New Roman" panose="02020603050405020304" pitchFamily="18" charset="0"/>
              </a:rPr>
              <a:t>tuổi</a:t>
            </a:r>
            <a:br>
              <a:rPr lang="en-US" sz="2700" dirty="0">
                <a:solidFill>
                  <a:srgbClr val="002060"/>
                </a:solidFill>
                <a:latin typeface="Times New Roman" panose="02020603050405020304" pitchFamily="18" charset="0"/>
                <a:cs typeface="Times New Roman" panose="02020603050405020304" pitchFamily="18" charset="0"/>
              </a:rPr>
            </a:br>
            <a:r>
              <a:rPr lang="en-US" sz="2700" dirty="0" err="1">
                <a:solidFill>
                  <a:srgbClr val="002060"/>
                </a:solidFill>
                <a:latin typeface="Times New Roman" panose="02020603050405020304" pitchFamily="18" charset="0"/>
                <a:cs typeface="Times New Roman" panose="02020603050405020304" pitchFamily="18" charset="0"/>
              </a:rPr>
              <a:t>Giáo</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viên</a:t>
            </a:r>
            <a:r>
              <a:rPr lang="en-US" sz="2700" dirty="0">
                <a:solidFill>
                  <a:srgbClr val="002060"/>
                </a:solidFill>
                <a:latin typeface="Times New Roman" panose="02020603050405020304" pitchFamily="18" charset="0"/>
                <a:cs typeface="Times New Roman" panose="02020603050405020304" pitchFamily="18" charset="0"/>
              </a:rPr>
              <a:t>: L</a:t>
            </a:r>
            <a:r>
              <a:rPr lang="vi-VN" sz="2700" dirty="0">
                <a:solidFill>
                  <a:srgbClr val="002060"/>
                </a:solidFill>
                <a:latin typeface="Times New Roman" panose="02020603050405020304" pitchFamily="18" charset="0"/>
                <a:cs typeface="Times New Roman" panose="02020603050405020304" pitchFamily="18" charset="0"/>
              </a:rPr>
              <a:t>Ư</a:t>
            </a:r>
            <a:r>
              <a:rPr lang="en-US" sz="2700" dirty="0">
                <a:solidFill>
                  <a:srgbClr val="002060"/>
                </a:solidFill>
                <a:latin typeface="Times New Roman" panose="02020603050405020304" pitchFamily="18" charset="0"/>
                <a:cs typeface="Times New Roman" panose="02020603050405020304" pitchFamily="18" charset="0"/>
              </a:rPr>
              <a:t>ƠNG THỊ LAN</a:t>
            </a:r>
          </a:p>
        </p:txBody>
      </p:sp>
      <p:pic>
        <p:nvPicPr>
          <p:cNvPr id="4" name="VuiDenTruongBeat-V.A-38442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0" y="6248400"/>
            <a:ext cx="609600" cy="609600"/>
          </a:xfrm>
          <a:prstGeom prst="rect">
            <a:avLst/>
          </a:prstGeom>
        </p:spPr>
      </p:pic>
      <p:sp>
        <p:nvSpPr>
          <p:cNvPr id="5" name="TextBox 4"/>
          <p:cNvSpPr txBox="1"/>
          <p:nvPr/>
        </p:nvSpPr>
        <p:spPr>
          <a:xfrm>
            <a:off x="2514600" y="228600"/>
            <a:ext cx="4953000" cy="707886"/>
          </a:xfrm>
          <a:prstGeom prst="rect">
            <a:avLst/>
          </a:prstGeom>
          <a:noFill/>
        </p:spPr>
        <p:txBody>
          <a:bodyPr wrap="square" rtlCol="0">
            <a:spAutoFit/>
          </a:bodyPr>
          <a:lstStyle/>
          <a:p>
            <a:pPr algn="ctr"/>
            <a:r>
              <a:rPr lang="en-US" sz="2000" dirty="0">
                <a:solidFill>
                  <a:srgbClr val="002060"/>
                </a:solidFill>
                <a:latin typeface="Times New Roman" panose="02020603050405020304" pitchFamily="18" charset="0"/>
                <a:cs typeface="Times New Roman" panose="02020603050405020304" pitchFamily="18" charset="0"/>
              </a:rPr>
              <a:t>UBND PHƯỜNG LONG BIÊN</a:t>
            </a:r>
          </a:p>
          <a:p>
            <a:pPr algn="ctr"/>
            <a:r>
              <a:rPr lang="en-US" sz="2000" b="1" dirty="0">
                <a:solidFill>
                  <a:srgbClr val="002060"/>
                </a:solidFill>
                <a:latin typeface="Times New Roman" panose="02020603050405020304" pitchFamily="18" charset="0"/>
                <a:cs typeface="Times New Roman" panose="02020603050405020304" pitchFamily="18" charset="0"/>
              </a:rPr>
              <a:t>TRƯỜNG MẦM NON LONG BIÊN</a:t>
            </a:r>
          </a:p>
        </p:txBody>
      </p:sp>
      <p:cxnSp>
        <p:nvCxnSpPr>
          <p:cNvPr id="7" name="Straight Connector 6"/>
          <p:cNvCxnSpPr/>
          <p:nvPr/>
        </p:nvCxnSpPr>
        <p:spPr>
          <a:xfrm>
            <a:off x="4191000" y="969616"/>
            <a:ext cx="17526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p159="http://schemas.microsoft.com/office/powerpoint/2015/09/main" xmlns:p15="http://schemas.microsoft.com/office/powerpoint/2012/main" xmlns:a14="http://schemas.microsoft.com/office/drawing/2010/main" xmlns="">
      <p:transition spd="slow">
        <p:split dir="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93163" fill="hold"/>
                                        <p:tgtEl>
                                          <p:spTgt spid="4"/>
                                        </p:tgtEl>
                                      </p:cBhvr>
                                    </p:cmd>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mediacall" presetSubtype="0" fill="hold" nodeType="clickEffect">
                                  <p:stCondLst>
                                    <p:cond delay="0"/>
                                  </p:stCondLst>
                                  <p:childTnLst>
                                    <p:cmd type="call" cmd="playFrom(0.0)">
                                      <p:cBhvr>
                                        <p:cTn id="10" dur="93163" fill="hold"/>
                                        <p:tgtEl>
                                          <p:spTgt spid="4"/>
                                        </p:tgtEl>
                                      </p:cBhvr>
                                    </p:cmd>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mediacall" presetSubtype="0" fill="hold" nodeType="clickEffect">
                                  <p:stCondLst>
                                    <p:cond delay="0"/>
                                  </p:stCondLst>
                                  <p:childTnLst>
                                    <p:cmd type="call" cmd="playFrom(0.0)">
                                      <p:cBhvr>
                                        <p:cTn id="14" dur="931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15" fill="hold" display="0">
                  <p:stCondLst>
                    <p:cond delay="indefinite"/>
                  </p:stCondLst>
                  <p:endCondLst>
                    <p:cond evt="onPrev" delay="0">
                      <p:tgtEl>
                        <p:sldTgt/>
                      </p:tgtEl>
                    </p:cond>
                    <p:cond evt="onStopAudio" delay="0">
                      <p:tgtEl>
                        <p:sldTgt/>
                      </p:tgtEl>
                    </p:cond>
                  </p:endCondLst>
                </p:cTn>
                <p:tgtEl>
                  <p:spTgt spid="4"/>
                </p:tgtEl>
              </p:cMediaNode>
            </p:audio>
            <p:audio>
              <p:cMediaNode vol="20000">
                <p:cTn id="16" fill="hold" display="0">
                  <p:stCondLst>
                    <p:cond delay="indefinite"/>
                  </p:stCondLst>
                  <p:endCondLst>
                    <p:cond evt="onPrev" delay="0">
                      <p:tgtEl>
                        <p:sldTgt/>
                      </p:tgtEl>
                    </p:cond>
                    <p:cond evt="onStopAudio" delay="0">
                      <p:tgtEl>
                        <p:sldTgt/>
                      </p:tgtEl>
                    </p:cond>
                  </p:endCondLst>
                </p:cTn>
                <p:tgtEl>
                  <p:spTgt spid="4"/>
                </p:tgtEl>
              </p:cMediaNode>
            </p:audio>
            <p:audio>
              <p:cMediaNode vol="20000">
                <p:cTn id="17" fill="hold" display="0">
                  <p:stCondLst>
                    <p:cond delay="indefinite"/>
                  </p:stCondLst>
                  <p:endCondLst>
                    <p:cond evt="onPrev" delay="0">
                      <p:tgtEl>
                        <p:sldTgt/>
                      </p:tgtEl>
                    </p:cond>
                    <p:cond evt="onStopAudio" delay="0">
                      <p:tgtEl>
                        <p:sldTgt/>
                      </p:tgtEl>
                    </p:cond>
                  </p:endCondLst>
                </p:cTn>
                <p:tgtEl>
                  <p:spTgt spid="4"/>
                </p:tgtEl>
              </p:cMediaNode>
            </p:audio>
            <p:seq concurrent="1" nextAc="seek">
              <p:cTn id="18" restart="whenNotActive" fill="hold" evtFilter="cancelBubble" nodeType="interactiveSeq">
                <p:stCondLst>
                  <p:cond evt="onClick" delay="0">
                    <p:tgtEl>
                      <p:spTgt spid="4"/>
                    </p:tgtEl>
                  </p:cond>
                </p:stCondLst>
                <p:endSync evt="end" delay="0">
                  <p:rtn val="all"/>
                </p:endSync>
                <p:childTnLst>
                  <p:par>
                    <p:cTn id="19" fill="hold" nodeType="clickPar">
                      <p:stCondLst>
                        <p:cond delay="indefinite"/>
                      </p:stCondLst>
                      <p:childTnLst>
                        <p:par>
                          <p:cTn id="20" fill="hold" nodeType="afterGroup">
                            <p:stCondLst>
                              <p:cond delay="0"/>
                            </p:stCondLst>
                            <p:childTnLst>
                              <p:par>
                                <p:cTn id="21" presetID="1" presetClass="mediacall" presetSubtype="0" fill="hold" nodeType="clickEffect">
                                  <p:stCondLst>
                                    <p:cond delay="0"/>
                                  </p:stCondLst>
                                  <p:childTnLst>
                                    <p:cmd type="call" cmd="playFrom(0.0)">
                                      <p:cBhvr>
                                        <p:cTn id="22" dur="93163" fill="hold"/>
                                        <p:tgtEl>
                                          <p:spTgt spid="4"/>
                                        </p:tgtEl>
                                      </p:cBhvr>
                                    </p:cmd>
                                  </p:childTnLst>
                                </p:cTn>
                              </p:par>
                            </p:childTnLst>
                          </p:cTn>
                        </p:par>
                      </p:childTnLst>
                    </p:cTn>
                  </p:par>
                </p:childTnLst>
              </p:cTn>
              <p:nextCondLst>
                <p:cond evt="onClick" delay="0">
                  <p:tgtEl>
                    <p:spTgt spid="4"/>
                  </p:tgtEl>
                </p:cond>
              </p:nextCondLst>
            </p:seq>
            <p:audio>
              <p:cMediaNode vol="20000">
                <p:cTn id="23"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vi-VN"/>
          </a:p>
        </p:txBody>
      </p:sp>
      <p:sp>
        <p:nvSpPr>
          <p:cNvPr id="33795" name="Rectangle 3"/>
          <p:cNvSpPr>
            <a:spLocks noGrp="1" noChangeArrowheads="1"/>
          </p:cNvSpPr>
          <p:nvPr>
            <p:ph idx="1"/>
          </p:nvPr>
        </p:nvSpPr>
        <p:spPr/>
        <p:txBody>
          <a:bodyPr/>
          <a:lstStyle/>
          <a:p>
            <a:endParaRPr lang="vi-VN"/>
          </a:p>
        </p:txBody>
      </p:sp>
      <p:pic>
        <p:nvPicPr>
          <p:cNvPr id="33796" name="Picture 4" descr="IMG_001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754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 y="11964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000000"/>
                </a:solidFill>
                <a:effectLst/>
                <a:latin typeface="Arial" panose="020B0604020202020204" pitchFamily="34" charset="0"/>
                <a:ea typeface="Times New Roman" pitchFamily="18" charset="0"/>
                <a:cs typeface="Arial" panose="020B0604020202020204" pitchFamily="34" charset="0"/>
              </a:rPr>
              <a:t>Rồi cô đi từng bàn phát quà và phát phiếu bé ngoan cho các bé</a:t>
            </a:r>
          </a:p>
          <a:p>
            <a:pPr marL="0" marR="0" lvl="0" indent="0" algn="just"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000000"/>
                </a:solidFill>
                <a:effectLst/>
                <a:latin typeface="Arial" panose="020B0604020202020204" pitchFamily="34" charset="0"/>
                <a:ea typeface="Times New Roman" pitchFamily="18" charset="0"/>
                <a:cs typeface="Arial" panose="020B0604020202020204" pitchFamily="34" charset="0"/>
              </a:rPr>
              <a:t>. Nào là những con búp bê, thú nhồi bông…trông thật ngộ nghĩnh. Lại có bạn được cô tặng cho chiếc bút chì để tập viết hoặc kẹo sô cô la…</a:t>
            </a: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AutoShape 4" descr="http://f2.hcm.edu.vn/UploadImages/mnsaomaiq8/mon%20qua.jpg?w=1000?w=1000"/>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Rectangle 6"/>
          <p:cNvSpPr>
            <a:spLocks noChangeArrowheads="1"/>
          </p:cNvSpPr>
          <p:nvPr/>
        </p:nvSpPr>
        <p:spPr bwMode="auto">
          <a:xfrm>
            <a:off x="0" y="7620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000000"/>
                </a:solidFill>
                <a:effectLst/>
                <a:latin typeface="Arial" panose="020B0604020202020204" pitchFamily="34" charset="0"/>
                <a:ea typeface="Times New Roman" pitchFamily="18" charset="0"/>
                <a:cs typeface="Arial" panose="020B0604020202020204" pitchFamily="34" charset="0"/>
              </a:rPr>
              <a:t> </a:t>
            </a: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1000"/>
                                        <p:tgtEl>
                                          <p:spTgt spid="33796"/>
                                        </p:tgtEl>
                                      </p:cBhvr>
                                    </p:animEffect>
                                    <p:anim calcmode="lin" valueType="num">
                                      <p:cBhvr>
                                        <p:cTn id="8" dur="1000" fill="hold"/>
                                        <p:tgtEl>
                                          <p:spTgt spid="33796"/>
                                        </p:tgtEl>
                                        <p:attrNameLst>
                                          <p:attrName>ppt_x</p:attrName>
                                        </p:attrNameLst>
                                      </p:cBhvr>
                                      <p:tavLst>
                                        <p:tav tm="0">
                                          <p:val>
                                            <p:strVal val="#ppt_x"/>
                                          </p:val>
                                        </p:tav>
                                        <p:tav tm="100000">
                                          <p:val>
                                            <p:strVal val="#ppt_x"/>
                                          </p:val>
                                        </p:tav>
                                      </p:tavLst>
                                    </p:anim>
                                    <p:anim calcmode="lin" valueType="num">
                                      <p:cBhvr>
                                        <p:cTn id="9"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slid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descr="do choi"/>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62200" y="4495800"/>
            <a:ext cx="297180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che tay"/>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8838" y="3810000"/>
            <a:ext cx="2176462" cy="215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61436"/>
            <a:ext cx="6096000" cy="1200329"/>
          </a:xfrm>
          <a:prstGeom prst="rect">
            <a:avLst/>
          </a:prstGeom>
        </p:spPr>
        <p:txBody>
          <a:bodyPr wrap="square">
            <a:spAutoFit/>
          </a:bodyPr>
          <a:lstStyle/>
          <a:p>
            <a:r>
              <a:rPr lang="en-US"/>
              <a:t>Đến lượt Gấu Xù, cô giáo tặng cho Gấu Xù một cái ô tô đỏ rất đẹp, nhưng cậu cứ cúi mặt xuống, không đưa tay ra nhận quà. Cô giáo dịu dàng hỏi:</a:t>
            </a:r>
          </a:p>
          <a:p>
            <a:r>
              <a:rPr lang="en-US"/>
              <a:t>-    Gấu Xù làm sao thế?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path" presetSubtype="0" repeatCount="2000" accel="50000" decel="50000" autoRev="1" fill="hold" nodeType="withEffect">
                                  <p:stCondLst>
                                    <p:cond delay="0"/>
                                  </p:stCondLst>
                                  <p:childTnLst>
                                    <p:animMotion origin="layout" path="M -3.33333E-06 1.85185E-06 L -0.09583 -0.10093" pathEditMode="relative" rAng="0" ptsTypes="AA">
                                      <p:cBhvr>
                                        <p:cTn id="6" dur="2000" fill="hold"/>
                                        <p:tgtEl>
                                          <p:spTgt spid="35847"/>
                                        </p:tgtEl>
                                        <p:attrNameLst>
                                          <p:attrName>ppt_x</p:attrName>
                                          <p:attrName>ppt_y</p:attrName>
                                        </p:attrNameLst>
                                      </p:cBhvr>
                                      <p:rCtr x="-4792" y="-5046"/>
                                    </p:animMotion>
                                  </p:childTnLst>
                                </p:cTn>
                              </p:par>
                            </p:childTnLst>
                          </p:cTn>
                        </p:par>
                        <p:par>
                          <p:cTn id="7" fill="hold" nodeType="afterGroup">
                            <p:stCondLst>
                              <p:cond delay="2000"/>
                            </p:stCondLst>
                            <p:childTnLst>
                              <p:par>
                                <p:cTn id="8" presetID="64" presetClass="path" presetSubtype="0" accel="50000" decel="50000" autoRev="1" fill="hold" nodeType="afterEffect">
                                  <p:stCondLst>
                                    <p:cond delay="1500"/>
                                  </p:stCondLst>
                                  <p:childTnLst>
                                    <p:animMotion origin="layout" path="M -3.33333E-06 1.85185E-06 L -0.10416 -0.11204" pathEditMode="relative" rAng="0" ptsTypes="AA">
                                      <p:cBhvr>
                                        <p:cTn id="9" dur="1000" fill="hold"/>
                                        <p:tgtEl>
                                          <p:spTgt spid="35847"/>
                                        </p:tgtEl>
                                        <p:attrNameLst>
                                          <p:attrName>ppt_x</p:attrName>
                                          <p:attrName>ppt_y</p:attrName>
                                        </p:attrNameLst>
                                      </p:cBhvr>
                                      <p:rCtr x="-5208" y="-5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slid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5371" name="Group 11"/>
          <p:cNvGrpSpPr/>
          <p:nvPr/>
        </p:nvGrpSpPr>
        <p:grpSpPr>
          <a:xfrm>
            <a:off x="1143000" y="609600"/>
            <a:ext cx="3657600" cy="5867400"/>
            <a:chOff x="720" y="384"/>
            <a:chExt cx="2180" cy="3558"/>
          </a:xfrm>
        </p:grpSpPr>
        <p:pic>
          <p:nvPicPr>
            <p:cNvPr id="15367" name="Picture 7" descr="tay c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04" y="2208"/>
              <a:ext cx="1596" cy="1734"/>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diem noi"/>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19524272" flipH="1">
              <a:off x="720" y="384"/>
              <a:ext cx="115" cy="206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038600" y="381000"/>
            <a:ext cx="4876800" cy="1477328"/>
          </a:xfrm>
          <a:prstGeom prst="rect">
            <a:avLst/>
          </a:prstGeom>
        </p:spPr>
        <p:txBody>
          <a:bodyPr wrap="square">
            <a:spAutoFit/>
          </a:bodyPr>
          <a:lstStyle/>
          <a:p>
            <a:r>
              <a:rPr lang="en-US"/>
              <a:t>Gấu Xù nói lý nhí:</a:t>
            </a:r>
          </a:p>
          <a:p>
            <a:r>
              <a:rPr lang="en-US"/>
              <a:t>-    Thưa cô, con không ngoan ạ!</a:t>
            </a:r>
          </a:p>
          <a:p>
            <a:r>
              <a:rPr lang="en-US"/>
              <a:t>-    Con hãy nói cho cô nghe nào!</a:t>
            </a:r>
          </a:p>
          <a:p>
            <a:r>
              <a:rPr lang="en-US"/>
              <a:t>-    Thưa cô, con đã xô vào Mèo Khoang làm bạn ấy bị ngã 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3000" accel="50000" autoRev="1" fill="hold" nodeType="withEffect">
                                  <p:stCondLst>
                                    <p:cond delay="0"/>
                                  </p:stCondLst>
                                  <p:childTnLst>
                                    <p:animRot by="600000">
                                      <p:cBhvr>
                                        <p:cTn id="6" dur="1000" fill="hold"/>
                                        <p:tgtEl>
                                          <p:spTgt spid="153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vi-VN"/>
          </a:p>
        </p:txBody>
      </p:sp>
      <p:sp>
        <p:nvSpPr>
          <p:cNvPr id="13315" name="Rectangle 3"/>
          <p:cNvSpPr>
            <a:spLocks noGrp="1" noChangeArrowheads="1"/>
          </p:cNvSpPr>
          <p:nvPr>
            <p:ph idx="1"/>
          </p:nvPr>
        </p:nvSpPr>
        <p:spPr/>
        <p:txBody>
          <a:bodyPr/>
          <a:lstStyle/>
          <a:p>
            <a:endParaRPr lang="vi-VN"/>
          </a:p>
        </p:txBody>
      </p:sp>
      <p:pic>
        <p:nvPicPr>
          <p:cNvPr id="13316" name="Picture 4" descr="Untitled-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16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0"/>
            <a:ext cx="6324600" cy="1477328"/>
          </a:xfrm>
          <a:prstGeom prst="rect">
            <a:avLst/>
          </a:prstGeom>
        </p:spPr>
        <p:txBody>
          <a:bodyPr wrap="square">
            <a:spAutoFit/>
          </a:bodyPr>
          <a:lstStyle/>
          <a:p>
            <a:r>
              <a:rPr lang="en-US"/>
              <a:t>Cô Hươu Sao nhìn Gấu Xù trìu mến rồi nói:</a:t>
            </a:r>
          </a:p>
          <a:p>
            <a:r>
              <a:rPr lang="en-US"/>
              <a:t>-    Đó là lúc xếp hàng, con đi hơi nhanh nên lỡ xô vào bạn. Con không cố ý làm bạn ngã, phải không nào?.</a:t>
            </a:r>
          </a:p>
          <a:p>
            <a:r>
              <a:rPr lang="en-US"/>
              <a:t>-    Thưa cô, lỗi tại con ạ. Chính con đã bá vai bạn Gấu Xù 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vi-VN"/>
          </a:p>
        </p:txBody>
      </p:sp>
      <p:sp>
        <p:nvSpPr>
          <p:cNvPr id="11267" name="Rectangle 3"/>
          <p:cNvSpPr>
            <a:spLocks noGrp="1" noChangeArrowheads="1"/>
          </p:cNvSpPr>
          <p:nvPr>
            <p:ph idx="1"/>
          </p:nvPr>
        </p:nvSpPr>
        <p:spPr>
          <a:xfrm>
            <a:off x="0" y="1825625"/>
            <a:ext cx="8515350" cy="4351338"/>
          </a:xfrm>
        </p:spPr>
        <p:txBody>
          <a:bodyPr/>
          <a:lstStyle/>
          <a:p>
            <a:endParaRPr lang="vi-VN"/>
          </a:p>
        </p:txBody>
      </p:sp>
      <p:pic>
        <p:nvPicPr>
          <p:cNvPr id="11268" name="Picture 4" descr="Untitled-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98763"/>
            <a:ext cx="5029200" cy="1754326"/>
          </a:xfrm>
          <a:prstGeom prst="rect">
            <a:avLst/>
          </a:prstGeom>
        </p:spPr>
        <p:txBody>
          <a:bodyPr wrap="square">
            <a:spAutoFit/>
          </a:bodyPr>
          <a:lstStyle/>
          <a:p>
            <a:pPr algn="just"/>
            <a:r>
              <a:rPr lang="en-US" err="1">
                <a:solidFill>
                  <a:srgbClr val="002060"/>
                </a:solidFill>
              </a:rPr>
              <a:t>Cô Hươu Sao gật đầu:</a:t>
            </a:r>
          </a:p>
          <a:p>
            <a:pPr algn="just"/>
            <a:r>
              <a:rPr lang="en-US">
                <a:solidFill>
                  <a:srgbClr val="002060"/>
                </a:solidFill>
              </a:rPr>
              <a:t>-    Cô hiểu rồi. Lần sau, khi xếp hàng, các con đừng đùa nghịch, xô đẩy nhau. Còn hôm nay, Gấu Xù và Cún Đốm vẫn được nhận quà và phiếu bé ngoan vì các con đã thật thà, dũng cảm nhận khuyết điểm của mình.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down)">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6" name="Picture 16" descr="slide 9c"/>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35775"/>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tay trai"/>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24200" y="1295400"/>
            <a:ext cx="1549400" cy="1616075"/>
          </a:xfrm>
          <a:prstGeom prst="rect">
            <a:avLst/>
          </a:prstGeom>
          <a:noFill/>
          <a:extLst>
            <a:ext uri="{909E8E84-426E-40DD-AFC4-6F175D3DCCD1}">
              <a14:hiddenFill xmlns:a14="http://schemas.microsoft.com/office/drawing/2010/main">
                <a:solidFill>
                  <a:srgbClr val="FFFFFF"/>
                </a:solidFill>
              </a14:hiddenFill>
            </a:ext>
          </a:extLst>
        </p:spPr>
      </p:pic>
      <p:grpSp>
        <p:nvGrpSpPr>
          <p:cNvPr id="25615" name="Group 15"/>
          <p:cNvGrpSpPr/>
          <p:nvPr/>
        </p:nvGrpSpPr>
        <p:grpSpPr>
          <a:xfrm>
            <a:off x="3505200" y="2811463"/>
            <a:ext cx="3886200" cy="1303337"/>
            <a:chOff x="2208" y="1771"/>
            <a:chExt cx="2448" cy="821"/>
          </a:xfrm>
        </p:grpSpPr>
        <p:pic>
          <p:nvPicPr>
            <p:cNvPr id="25607" name="Picture 7" descr="xe 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08" y="1771"/>
              <a:ext cx="1307" cy="821"/>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diem noi"/>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4811854">
              <a:off x="3982" y="1377"/>
              <a:ext cx="72" cy="12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21" name="Group 21"/>
          <p:cNvGrpSpPr/>
          <p:nvPr/>
        </p:nvGrpSpPr>
        <p:grpSpPr>
          <a:xfrm>
            <a:off x="347663" y="6097588"/>
            <a:ext cx="1798637" cy="684212"/>
            <a:chOff x="240" y="3841"/>
            <a:chExt cx="1133" cy="431"/>
          </a:xfrm>
        </p:grpSpPr>
        <p:pic>
          <p:nvPicPr>
            <p:cNvPr id="25617" name="Picture 17" descr="chiếc giay"/>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40" y="3841"/>
              <a:ext cx="720" cy="431"/>
            </a:xfrm>
            <a:prstGeom prst="rect">
              <a:avLst/>
            </a:prstGeom>
            <a:noFill/>
            <a:extLst>
              <a:ext uri="{909E8E84-426E-40DD-AFC4-6F175D3DCCD1}">
                <a14:hiddenFill xmlns:a14="http://schemas.microsoft.com/office/drawing/2010/main">
                  <a:solidFill>
                    <a:srgbClr val="FFFFFF"/>
                  </a:solidFill>
                </a14:hiddenFill>
              </a:ext>
            </a:extLst>
          </p:spPr>
        </p:pic>
        <p:pic>
          <p:nvPicPr>
            <p:cNvPr id="25620" name="Picture 20" descr="diem noi"/>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rot="4811854">
              <a:off x="1077" y="3639"/>
              <a:ext cx="84" cy="50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0" y="5635923"/>
            <a:ext cx="5370024" cy="923330"/>
          </a:xfrm>
          <a:prstGeom prst="rect">
            <a:avLst/>
          </a:prstGeom>
        </p:spPr>
        <p:txBody>
          <a:bodyPr wrap="square">
            <a:spAutoFit/>
          </a:bodyPr>
          <a:lstStyle/>
          <a:p>
            <a:r>
              <a:rPr lang="en-US"/>
              <a:t>Nói rồi, cô giáo tặng cho mỗi bạn một chiếc ô tô đồ chơi rất đẹp. Chắc hẳn đó là đồ chơi mà cả hai bạn quý nhất trong năm học mẫu giáo này.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indefinite" accel="50000" decel="50000" autoRev="1" fill="hold" nodeType="withEffect">
                                  <p:stCondLst>
                                    <p:cond delay="0"/>
                                  </p:stCondLst>
                                  <p:childTnLst>
                                    <p:animRot by="-1200000">
                                      <p:cBhvr>
                                        <p:cTn id="6" dur="5000" fill="hold"/>
                                        <p:tgtEl>
                                          <p:spTgt spid="25615"/>
                                        </p:tgtEl>
                                        <p:attrNameLst>
                                          <p:attrName>r</p:attrName>
                                        </p:attrNameLst>
                                      </p:cBhvr>
                                    </p:animRot>
                                  </p:childTnLst>
                                </p:cTn>
                              </p:par>
                              <p:par>
                                <p:cTn id="7" presetID="8" presetClass="emph" presetSubtype="0" repeatCount="indefinite" fill="hold" nodeType="withEffect">
                                  <p:stCondLst>
                                    <p:cond delay="0"/>
                                  </p:stCondLst>
                                  <p:childTnLst>
                                    <p:animRot by="600000">
                                      <p:cBhvr>
                                        <p:cTn id="8" dur="1000" fill="hold"/>
                                        <p:tgtEl>
                                          <p:spTgt spid="256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8650" y="2209800"/>
            <a:ext cx="7886700" cy="1325563"/>
          </a:xfrm>
        </p:spPr>
        <p:txBody>
          <a:bodyPr>
            <a:normAutofit/>
          </a:bodyPr>
          <a:lstStyle/>
          <a:p>
            <a:pPr algn="ctr"/>
            <a:r>
              <a:rPr lang="en-US" sz="8800" err="1">
                <a:solidFill>
                  <a:srgbClr val="FF00FF"/>
                </a:solidFill>
              </a:rPr>
              <a:t>Đàm thoại</a:t>
            </a:r>
            <a:endParaRPr lang="en-US" sz="8800">
              <a:solidFill>
                <a:srgbClr val="FF00FF"/>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64140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sz="5400" b="1">
                <a:latin typeface="Times New Roman" panose="02020603050405020304" pitchFamily="18" charset="0"/>
                <a:cs typeface="Times New Roman" panose="02020603050405020304" pitchFamily="18" charset="0"/>
              </a:rPr>
              <a:t>cô vừa kể cho các con nghe câu chuyện gì </a:t>
            </a:r>
          </a:p>
          <a:p>
            <a:pPr algn="ctr"/>
            <a:r>
              <a:rPr lang="en-US" sz="5400" b="1">
                <a:latin typeface="Times New Roman" panose="02020603050405020304" pitchFamily="18" charset="0"/>
                <a:cs typeface="Times New Roman" panose="02020603050405020304" pitchFamily="18" charset="0"/>
              </a:rPr>
              <a:t>Trong câu chuyện của cô có mấy nhân vật? Đó là những nhân vật nào?</a:t>
            </a:r>
          </a:p>
        </p:txBody>
      </p:sp>
    </p:spTree>
    <p:extLst>
      <p:ext uri="{BB962C8B-B14F-4D97-AF65-F5344CB8AC3E}">
        <p14:creationId xmlns:p14="http://schemas.microsoft.com/office/powerpoint/2010/main" val="42791094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a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04825" y="1349375"/>
            <a:ext cx="1828800" cy="4141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673350" y="2470150"/>
            <a:ext cx="17811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21"/>
          <p:cNvGrpSpPr/>
          <p:nvPr/>
        </p:nvGrpSpPr>
        <p:grpSpPr>
          <a:xfrm>
            <a:off x="4802188" y="2224088"/>
            <a:ext cx="2035175" cy="3022600"/>
            <a:chOff x="3034" y="1401"/>
            <a:chExt cx="1282" cy="1904"/>
          </a:xfrm>
        </p:grpSpPr>
        <p:pic>
          <p:nvPicPr>
            <p:cNvPr id="7"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034" y="1401"/>
              <a:ext cx="1282" cy="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0"/>
            <p:cNvSpPr>
              <a:spLocks noChangeArrowheads="1"/>
            </p:cNvSpPr>
            <p:nvPr/>
          </p:nvSpPr>
          <p:spPr bwMode="auto">
            <a:xfrm>
              <a:off x="3456" y="2725"/>
              <a:ext cx="466" cy="466"/>
            </a:xfrm>
            <a:prstGeom prst="rect">
              <a:avLst/>
            </a:prstGeom>
            <a:noFill/>
            <a:ln>
              <a:noFill/>
            </a:ln>
            <a:effectLst/>
            <a:extLst>
              <a:ext uri="{909E8E84-426E-40DD-AFC4-6F175D3DCCD1}">
                <a14:hiddenFill xmlns:a14="http://schemas.microsoft.com/office/drawing/2010/main">
                  <a:solidFill>
                    <a:srgbClr val="FB0D0D"/>
                  </a:solidFill>
                </a14:hiddenFill>
              </a:ext>
              <a:ext uri="{91240B29-F687-4F45-9708-019B960494DF}">
                <a14:hiddenLine xmlns:a14="http://schemas.microsoft.com/office/drawing/2010/main" w="19050">
                  <a:solidFill>
                    <a:srgbClr val="FB0D0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3"/>
          <p:cNvGrpSpPr/>
          <p:nvPr/>
        </p:nvGrpSpPr>
        <p:grpSpPr>
          <a:xfrm>
            <a:off x="7173913" y="2341563"/>
            <a:ext cx="1651000" cy="2841625"/>
            <a:chOff x="4510" y="1475"/>
            <a:chExt cx="1040" cy="1790"/>
          </a:xfrm>
        </p:grpSpPr>
        <p:pic>
          <p:nvPicPr>
            <p:cNvPr id="10"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429" t="6281" r="9047" b="15700"/>
            <a:stretch>
              <a:fillRect/>
            </a:stretch>
          </p:blipFill>
          <p:spPr bwMode="auto">
            <a:xfrm>
              <a:off x="4510" y="1475"/>
              <a:ext cx="1040" cy="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22"/>
            <p:cNvSpPr>
              <a:spLocks noChangeArrowheads="1"/>
            </p:cNvSpPr>
            <p:nvPr/>
          </p:nvSpPr>
          <p:spPr bwMode="auto">
            <a:xfrm>
              <a:off x="4901" y="2514"/>
              <a:ext cx="475" cy="467"/>
            </a:xfrm>
            <a:prstGeom prst="ellipse">
              <a:avLst/>
            </a:prstGeom>
            <a:noFill/>
            <a:ln>
              <a:noFill/>
            </a:ln>
            <a:effectLst/>
            <a:extLst>
              <a:ext uri="{909E8E84-426E-40DD-AFC4-6F175D3DCCD1}">
                <a14:hiddenFill xmlns:a14="http://schemas.microsoft.com/office/drawing/2010/main">
                  <a:solidFill>
                    <a:srgbClr val="FB0D0D"/>
                  </a:solidFill>
                </a14:hiddenFill>
              </a:ext>
              <a:ext uri="{91240B29-F687-4F45-9708-019B960494DF}">
                <a14:hiddenLine xmlns:a14="http://schemas.microsoft.com/office/drawing/2010/main" w="19050">
                  <a:solidFill>
                    <a:srgbClr val="FB0D0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02481534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afterGroup">
                            <p:stCondLst>
                              <p:cond delay="0"/>
                            </p:stCondLst>
                            <p:childTnLst>
                              <p:par>
                                <p:cTn id="5" presetID="35" presetClass="emph" presetSubtype="0" repeatCount="2000" fill="hold" nodeType="click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35" presetClass="emph" presetSubtype="0" repeatCount="2000" fill="hold" nodeType="clickEffect">
                                  <p:stCondLst>
                                    <p:cond delay="0"/>
                                  </p:stCondLst>
                                  <p:childTnLst>
                                    <p:anim calcmode="discrete" valueType="str">
                                      <p:cBhvr>
                                        <p:cTn id="11"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nodeType="clickPar">
                      <p:stCondLst>
                        <p:cond delay="indefinite"/>
                      </p:stCondLst>
                      <p:childTnLst>
                        <p:par>
                          <p:cTn id="14" fill="hold" nodeType="afterGroup">
                            <p:stCondLst>
                              <p:cond delay="0"/>
                            </p:stCondLst>
                            <p:childTnLst>
                              <p:par>
                                <p:cTn id="15" presetID="35" presetClass="emph" presetSubtype="0" repeatCount="2000" fill="hold" nodeType="clickEffect">
                                  <p:stCondLst>
                                    <p:cond delay="0"/>
                                  </p:stCondLst>
                                  <p:childTnLst>
                                    <p:anim calcmode="discrete" valueType="str">
                                      <p:cBhvr>
                                        <p:cTn id="1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219200" y="304800"/>
            <a:ext cx="5943600" cy="480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a:solidFill>
                  <a:srgbClr val="000000"/>
                </a:solidFill>
                <a:latin typeface="Arial" panose="020B0604020202020204" pitchFamily="34" charset="0"/>
                <a:cs typeface="Arial" panose="020B0604020202020204" pitchFamily="34" charset="0"/>
              </a:rPr>
              <a:t>Hôm thứ 2 đầu tuần cô giáo Hươu Sao nói gì với cả lớp mẫu giáo lớn?</a:t>
            </a:r>
          </a:p>
        </p:txBody>
      </p:sp>
    </p:spTree>
    <p:extLst>
      <p:ext uri="{BB962C8B-B14F-4D97-AF65-F5344CB8AC3E}">
        <p14:creationId xmlns:p14="http://schemas.microsoft.com/office/powerpoint/2010/main" val="37487692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220200" cy="7028513"/>
          </a:xfrm>
          <a:prstGeom prst="rect">
            <a:avLst/>
          </a:prstGeom>
        </p:spPr>
      </p:pic>
      <p:sp>
        <p:nvSpPr>
          <p:cNvPr id="2" name="Title 1"/>
          <p:cNvSpPr>
            <a:spLocks noGrp="1"/>
          </p:cNvSpPr>
          <p:nvPr>
            <p:ph type="ctrTitle"/>
          </p:nvPr>
        </p:nvSpPr>
        <p:spPr>
          <a:xfrm>
            <a:off x="457200" y="533400"/>
            <a:ext cx="7543800" cy="2387600"/>
          </a:xfrm>
        </p:spPr>
        <p:txBody>
          <a:bodyPr>
            <a:normAutofit fontScale="90000"/>
          </a:bodyPr>
          <a:lstStyle/>
          <a:p>
            <a:pPr>
              <a:lnSpc>
                <a:spcPct val="150000"/>
              </a:lnSpc>
            </a:pPr>
            <a:br>
              <a:rPr lang="en-US" sz="3200" b="1">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br>
              <a:rPr lang="en-US" sz="3200" b="1">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br>
              <a:rPr lang="en-US" sz="3200" b="1">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br>
              <a:rPr lang="en-US" sz="3200" b="1">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en-US" sz="5300" b="1" err="1">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Hát: Vui đến trường</a:t>
            </a:r>
            <a:endParaRPr lang="en-US" sz="5300" b="1">
              <a:solidFill>
                <a:schemeClr val="accent2"/>
              </a:solidFill>
              <a:effectLst>
                <a:outerShdw blurRad="38100" dist="38100" dir="2700000" algn="tl">
                  <a:srgbClr val="000000"/>
                </a:outerShdw>
              </a:effectLst>
              <a:latin typeface="Times New Roman" pitchFamily="18" charset="0"/>
              <a:cs typeface="Times New Roman" pitchFamily="18" charset="0"/>
            </a:endParaRPr>
          </a:p>
        </p:txBody>
      </p:sp>
      <p:pic>
        <p:nvPicPr>
          <p:cNvPr id="4" name="VuiDenTruongBeat-V.A-38442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43600" y="4800600"/>
            <a:ext cx="609600" cy="609600"/>
          </a:xfrm>
          <a:prstGeom prst="rect">
            <a:avLst/>
          </a:prstGeom>
        </p:spPr>
      </p:pic>
    </p:spTree>
    <p:extLst>
      <p:ext uri="{BB962C8B-B14F-4D97-AF65-F5344CB8AC3E}">
        <p14:creationId xmlns:p14="http://schemas.microsoft.com/office/powerpoint/2010/main" val="41457062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p159="http://schemas.microsoft.com/office/powerpoint/2015/09/main" xmlns:p15="http://schemas.microsoft.com/office/powerpoint/2012/main" xmlns:a14="http://schemas.microsoft.com/office/drawing/2010/main" xmlns="">
      <p:transition spd="slow">
        <p:split dir="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93163" fill="hold"/>
                                        <p:tgtEl>
                                          <p:spTgt spid="4"/>
                                        </p:tgtEl>
                                      </p:cBhvr>
                                    </p:cmd>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mediacall" presetSubtype="0" fill="hold" nodeType="clickEffect">
                                  <p:stCondLst>
                                    <p:cond delay="0"/>
                                  </p:stCondLst>
                                  <p:childTnLst>
                                    <p:cmd type="call" cmd="playFrom(0.0)">
                                      <p:cBhvr>
                                        <p:cTn id="10" dur="93163" fill="hold"/>
                                        <p:tgtEl>
                                          <p:spTgt spid="4"/>
                                        </p:tgtEl>
                                      </p:cBhvr>
                                    </p:cmd>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mediacall" presetSubtype="0" fill="hold" nodeType="clickEffect">
                                  <p:stCondLst>
                                    <p:cond delay="0"/>
                                  </p:stCondLst>
                                  <p:childTnLst>
                                    <p:cmd type="call" cmd="playFrom(0.0)">
                                      <p:cBhvr>
                                        <p:cTn id="14" dur="931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15" fill="hold" display="0">
                  <p:stCondLst>
                    <p:cond delay="indefinite"/>
                  </p:stCondLst>
                  <p:endCondLst>
                    <p:cond evt="onPrev" delay="0">
                      <p:tgtEl>
                        <p:sldTgt/>
                      </p:tgtEl>
                    </p:cond>
                    <p:cond evt="onStopAudio" delay="0">
                      <p:tgtEl>
                        <p:sldTgt/>
                      </p:tgtEl>
                    </p:cond>
                  </p:endCondLst>
                </p:cTn>
                <p:tgtEl>
                  <p:spTgt spid="4"/>
                </p:tgtEl>
              </p:cMediaNode>
            </p:audio>
            <p:audio>
              <p:cMediaNode vol="20000">
                <p:cTn id="16" fill="hold" display="0">
                  <p:stCondLst>
                    <p:cond delay="indefinite"/>
                  </p:stCondLst>
                  <p:endCondLst>
                    <p:cond evt="onPrev" delay="0">
                      <p:tgtEl>
                        <p:sldTgt/>
                      </p:tgtEl>
                    </p:cond>
                    <p:cond evt="onStopAudio" delay="0">
                      <p:tgtEl>
                        <p:sldTgt/>
                      </p:tgtEl>
                    </p:cond>
                  </p:endCondLst>
                </p:cTn>
                <p:tgtEl>
                  <p:spTgt spid="4"/>
                </p:tgtEl>
              </p:cMediaNode>
            </p:audio>
            <p:audio>
              <p:cMediaNode vol="20000">
                <p:cTn id="17" fill="hold" display="0">
                  <p:stCondLst>
                    <p:cond delay="indefinite"/>
                  </p:stCondLst>
                  <p:endCondLst>
                    <p:cond evt="onPrev" delay="0">
                      <p:tgtEl>
                        <p:sldTgt/>
                      </p:tgtEl>
                    </p:cond>
                    <p:cond evt="onStopAudio" delay="0">
                      <p:tgtEl>
                        <p:sldTgt/>
                      </p:tgtEl>
                    </p:cond>
                  </p:endCondLst>
                </p:cTn>
                <p:tgtEl>
                  <p:spTgt spid="4"/>
                </p:tgtEl>
              </p:cMediaNode>
            </p:audio>
            <p:seq concurrent="1" nextAc="seek">
              <p:cTn id="18" restart="whenNotActive" fill="hold" evtFilter="cancelBubble" nodeType="interactiveSeq">
                <p:stCondLst>
                  <p:cond evt="onClick" delay="0">
                    <p:tgtEl>
                      <p:spTgt spid="4"/>
                    </p:tgtEl>
                  </p:cond>
                </p:stCondLst>
                <p:endSync evt="end" delay="0">
                  <p:rtn val="all"/>
                </p:endSync>
                <p:childTnLst>
                  <p:par>
                    <p:cTn id="19" fill="hold" nodeType="clickPar">
                      <p:stCondLst>
                        <p:cond delay="indefinite"/>
                      </p:stCondLst>
                      <p:childTnLst>
                        <p:par>
                          <p:cTn id="20" fill="hold" nodeType="afterGroup">
                            <p:stCondLst>
                              <p:cond delay="0"/>
                            </p:stCondLst>
                            <p:childTnLst>
                              <p:par>
                                <p:cTn id="21" presetID="1" presetClass="mediacall" presetSubtype="0" fill="hold" nodeType="clickEffect">
                                  <p:stCondLst>
                                    <p:cond delay="0"/>
                                  </p:stCondLst>
                                  <p:childTnLst>
                                    <p:cmd type="call" cmd="playFrom(0.0)">
                                      <p:cBhvr>
                                        <p:cTn id="22" dur="93163" fill="hold"/>
                                        <p:tgtEl>
                                          <p:spTgt spid="4"/>
                                        </p:tgtEl>
                                      </p:cBhvr>
                                    </p:cmd>
                                  </p:childTnLst>
                                </p:cTn>
                              </p:par>
                            </p:childTnLst>
                          </p:cTn>
                        </p:par>
                      </p:childTnLst>
                    </p:cTn>
                  </p:par>
                </p:childTnLst>
              </p:cTn>
              <p:nextCondLst>
                <p:cond evt="onClick" delay="0">
                  <p:tgtEl>
                    <p:spTgt spid="4"/>
                  </p:tgtEl>
                </p:cond>
              </p:nextCondLst>
            </p:seq>
            <p:audio>
              <p:cMediaNode vol="20000">
                <p:cTn id="23"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09600"/>
            <a:ext cx="3505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p:cNvSpPr>
            <a:spLocks noChangeArrowheads="1"/>
          </p:cNvSpPr>
          <p:nvPr/>
        </p:nvSpPr>
        <p:spPr bwMode="auto">
          <a:xfrm rot="10800000">
            <a:off x="4419600" y="381000"/>
            <a:ext cx="4724400" cy="2743200"/>
          </a:xfrm>
          <a:prstGeom prst="cloudCallout">
            <a:avLst>
              <a:gd name="adj1" fmla="val 88102"/>
              <a:gd name="adj2" fmla="val -7120"/>
            </a:avLst>
          </a:prstGeom>
          <a:solidFill>
            <a:srgbClr val="CCFFCC"/>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US" sz="2400" b="1"/>
              <a:t>Các con sắp được nghỉ hè. Tuần này, ai được phiếu bé ngoan, cô sẽ tặng cho một món quà.</a:t>
            </a:r>
          </a:p>
        </p:txBody>
      </p:sp>
    </p:spTree>
    <p:extLst>
      <p:ext uri="{BB962C8B-B14F-4D97-AF65-F5344CB8AC3E}">
        <p14:creationId xmlns:p14="http://schemas.microsoft.com/office/powerpoint/2010/main" val="17699640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a:off x="2057400" y="533400"/>
            <a:ext cx="3810000" cy="48768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lúc xếp hàng đã xảy ra chuyện gì </a:t>
            </a:r>
          </a:p>
        </p:txBody>
      </p:sp>
    </p:spTree>
    <p:extLst>
      <p:ext uri="{BB962C8B-B14F-4D97-AF65-F5344CB8AC3E}">
        <p14:creationId xmlns:p14="http://schemas.microsoft.com/office/powerpoint/2010/main" val="107073014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lid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600" y="1946275"/>
            <a:ext cx="5510213" cy="45307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3"/>
          <p:cNvGrpSpPr/>
          <p:nvPr/>
        </p:nvGrpSpPr>
        <p:grpSpPr>
          <a:xfrm>
            <a:off x="6261100" y="2301682"/>
            <a:ext cx="2003425" cy="5146675"/>
            <a:chOff x="3696" y="1462"/>
            <a:chExt cx="1262" cy="3242"/>
          </a:xfrm>
        </p:grpSpPr>
        <p:pic>
          <p:nvPicPr>
            <p:cNvPr id="6" name="Picture 9" descr="meo khoang 1"/>
            <p:cNvPicPr>
              <a:picLocks noChangeAspect="1" noChangeArrowheads="1"/>
            </p:cNvPicPr>
            <p:nvPr/>
          </p:nvPicPr>
          <p:blipFill>
            <a:blip r:embed="rId3">
              <a:lum bright="-8000" contrast="20000"/>
              <a:extLst>
                <a:ext uri="{28A0092B-C50C-407E-A947-70E740481C1C}">
                  <a14:useLocalDpi xmlns:a14="http://schemas.microsoft.com/office/drawing/2010/main" val="0"/>
                </a:ext>
              </a:extLst>
            </a:blip>
            <a:stretch>
              <a:fillRect/>
            </a:stretch>
          </p:blipFill>
          <p:spPr bwMode="auto">
            <a:xfrm flipH="1">
              <a:off x="3696" y="1462"/>
              <a:ext cx="1262" cy="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diem noi"/>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975066">
              <a:off x="4128" y="3712"/>
              <a:ext cx="55" cy="992"/>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8" descr="meo khoang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94250" y="4039994"/>
            <a:ext cx="3470275" cy="2717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1156" y="546100"/>
            <a:ext cx="6629400" cy="1477328"/>
          </a:xfrm>
          <a:prstGeom prst="rect">
            <a:avLst/>
          </a:prstGeom>
        </p:spPr>
        <p:txBody>
          <a:bodyPr wrap="square">
            <a:spAutoFit/>
          </a:bodyPr>
          <a:lstStyle/>
          <a:p>
            <a:pPr algn="just"/>
            <a:r>
              <a:rPr lang="en-US" err="1">
                <a:solidFill>
                  <a:srgbClr val="002060"/>
                </a:solidFill>
              </a:rPr>
              <a:t>Hết giờ ra chơi, trong lúc các bé xếp hàng vào lớp, Cún Đốm bá vai Gấu Xù khiến cho Gấu Xù xô vào Mèo Khoang làm Mèo Khoang ngã nhào, đầu gối bị trầy da thâm tím. Mèo Khoang đau quá liền khóc òa lên. Cô giáo Hươu Sao phải lấy dầu cao xoa bóp vào chỗ đau cho Mèo Khoang.</a:t>
            </a:r>
          </a:p>
        </p:txBody>
      </p:sp>
    </p:spTree>
    <p:extLst>
      <p:ext uri="{BB962C8B-B14F-4D97-AF65-F5344CB8AC3E}">
        <p14:creationId xmlns:p14="http://schemas.microsoft.com/office/powerpoint/2010/main" val="2617594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3000" autoRev="1" fill="hold" nodeType="withEffect">
                                  <p:stCondLst>
                                    <p:cond delay="0"/>
                                  </p:stCondLst>
                                  <p:childTnLst>
                                    <p:animRot by="300000">
                                      <p:cBhvr>
                                        <p:cTn id="6" dur="500" fill="hold"/>
                                        <p:tgtEl>
                                          <p:spTgt spid="4"/>
                                        </p:tgtEl>
                                        <p:attrNameLst>
                                          <p:attrName>r</p:attrName>
                                        </p:attrNameLst>
                                      </p:cBhvr>
                                    </p:animRot>
                                  </p:childTnLst>
                                </p:cTn>
                              </p:par>
                              <p:par>
                                <p:cTn id="7" presetID="42" presetClass="path" presetSubtype="0" repeatCount="3000" accel="50000" decel="50000" autoRev="1" fill="hold" nodeType="withEffect">
                                  <p:stCondLst>
                                    <p:cond delay="0"/>
                                  </p:stCondLst>
                                  <p:childTnLst>
                                    <p:animMotion origin="layout" path="M -0.00955 0.02222 L 0.00156 0.04144" pathEditMode="relative" rAng="0" ptsTypes="AA">
                                      <p:cBhvr>
                                        <p:cTn id="8" dur="500" fill="hold"/>
                                        <p:tgtEl>
                                          <p:spTgt spid="4"/>
                                        </p:tgtEl>
                                        <p:attrNameLst>
                                          <p:attrName>ppt_x</p:attrName>
                                          <p:attrName>ppt_y</p:attrName>
                                        </p:attrNameLst>
                                      </p:cBhvr>
                                      <p:rCtr x="556" y="949"/>
                                    </p:animMotion>
                                  </p:childTnLst>
                                </p:cTn>
                              </p:par>
                              <p:par>
                                <p:cTn id="9" presetID="8" presetClass="emph" presetSubtype="0" repeatCount="3000" autoRev="1" fill="hold" nodeType="withEffect">
                                  <p:stCondLst>
                                    <p:cond delay="0"/>
                                  </p:stCondLst>
                                  <p:childTnLst>
                                    <p:animRot by="300000">
                                      <p:cBhvr>
                                        <p:cTn id="10" dur="500" fill="hold"/>
                                        <p:tgtEl>
                                          <p:spTgt spid="5"/>
                                        </p:tgtEl>
                                        <p:attrNameLst>
                                          <p:attrName>r</p:attrName>
                                        </p:attrNameLst>
                                      </p:cBhvr>
                                    </p:animRot>
                                  </p:childTnLst>
                                </p:cTn>
                              </p:par>
                            </p:childTnLst>
                          </p:cTn>
                        </p:par>
                        <p:par>
                          <p:cTn id="11" fill="hold" nodeType="afterGroup">
                            <p:stCondLst>
                              <p:cond delay="500"/>
                            </p:stCondLst>
                            <p:childTnLst>
                              <p:par>
                                <p:cTn id="12" presetID="42" presetClass="path" presetSubtype="0" accel="50000" decel="50000" fill="hold" nodeType="afterEffect">
                                  <p:stCondLst>
                                    <p:cond delay="0"/>
                                  </p:stCondLst>
                                  <p:childTnLst>
                                    <p:animMotion origin="layout" path="M 4.72222E-06 0.01111 L -0.02622 0.01967" pathEditMode="relative" rAng="0" ptsTypes="AA">
                                      <p:cBhvr>
                                        <p:cTn id="13" dur="500" fill="hold"/>
                                        <p:tgtEl>
                                          <p:spTgt spid="5"/>
                                        </p:tgtEl>
                                        <p:attrNameLst>
                                          <p:attrName>ppt_x</p:attrName>
                                          <p:attrName>ppt_y</p:attrName>
                                        </p:attrNameLst>
                                      </p:cBhvr>
                                      <p:rCtr x="-1319" y="417"/>
                                    </p:animMotion>
                                  </p:childTnLst>
                                </p:cTn>
                              </p:par>
                              <p:par>
                                <p:cTn id="14" presetID="8" presetClass="emph" presetSubtype="0" fill="hold" nodeType="withEffect">
                                  <p:stCondLst>
                                    <p:cond delay="0"/>
                                  </p:stCondLst>
                                  <p:childTnLst>
                                    <p:animRot by="-600000">
                                      <p:cBhvr>
                                        <p:cTn id="15" dur="2000" fill="hold"/>
                                        <p:tgtEl>
                                          <p:spTgt spid="5"/>
                                        </p:tgtEl>
                                        <p:attrNameLst>
                                          <p:attrName>r</p:attrName>
                                        </p:attrNameLst>
                                      </p:cBhvr>
                                    </p:animRot>
                                  </p:childTnLst>
                                </p:cTn>
                              </p:par>
                              <p:par>
                                <p:cTn id="16" presetID="10" presetClass="exit" presetSubtype="0" fill="hold" nodeType="withEffect">
                                  <p:stCondLst>
                                    <p:cond delay="0"/>
                                  </p:stCondLst>
                                  <p:childTnLst>
                                    <p:animEffect transition="out" filter="fade">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42" presetClass="path" presetSubtype="0" accel="50000" decel="50000" fill="hold" nodeType="withEffect">
                                  <p:stCondLst>
                                    <p:cond delay="0"/>
                                  </p:stCondLst>
                                  <p:childTnLst>
                                    <p:animMotion origin="layout" path="M -2.77778E-07 -7.40741E-07 L -0.05642 0.20579" pathEditMode="relative" rAng="0" ptsTypes="AA">
                                      <p:cBhvr>
                                        <p:cTn id="23" dur="2000" fill="hold"/>
                                        <p:tgtEl>
                                          <p:spTgt spid="8"/>
                                        </p:tgtEl>
                                        <p:attrNameLst>
                                          <p:attrName>ppt_x</p:attrName>
                                          <p:attrName>ppt_y</p:attrName>
                                        </p:attrNameLst>
                                      </p:cBhvr>
                                      <p:rCtr x="-2830" y="1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990600" y="457200"/>
            <a:ext cx="7010400" cy="5257800"/>
          </a:xfrm>
          <a:prstGeom prst="horizontalScroll">
            <a:avLst>
              <a:gd name="adj" fmla="val 12500"/>
            </a:avLst>
          </a:pr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a:solidFill>
                  <a:srgbClr val="FF0000"/>
                </a:solidFill>
              </a:rPr>
              <a:t>Cô giáo Hươu Sao </a:t>
            </a:r>
          </a:p>
          <a:p>
            <a:pPr algn="ctr"/>
            <a:r>
              <a:rPr lang="en-US" sz="4800" b="1">
                <a:solidFill>
                  <a:srgbClr val="FF0000"/>
                </a:solidFill>
              </a:rPr>
              <a:t>đã tặng cho các </a:t>
            </a:r>
          </a:p>
          <a:p>
            <a:pPr algn="ctr"/>
            <a:r>
              <a:rPr lang="en-US" sz="4800" b="1">
                <a:solidFill>
                  <a:srgbClr val="FF0000"/>
                </a:solidFill>
              </a:rPr>
              <a:t>bạn những món </a:t>
            </a:r>
          </a:p>
          <a:p>
            <a:pPr algn="ctr"/>
            <a:r>
              <a:rPr lang="en-US" sz="4800" b="1">
                <a:solidFill>
                  <a:srgbClr val="FF0000"/>
                </a:solidFill>
              </a:rPr>
              <a:t>quà gì?</a:t>
            </a:r>
            <a:endParaRPr lang="en-US" sz="4800" b="1"/>
          </a:p>
        </p:txBody>
      </p:sp>
    </p:spTree>
    <p:extLst>
      <p:ext uri="{BB962C8B-B14F-4D97-AF65-F5344CB8AC3E}">
        <p14:creationId xmlns:p14="http://schemas.microsoft.com/office/powerpoint/2010/main" val="36675178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19"/>
          <p:cNvPicPr>
            <a:picLocks noChangeAspect="1" noChangeArrowheads="1"/>
          </p:cNvPicPr>
          <p:nvPr/>
        </p:nvPicPr>
        <p:blipFill>
          <a:blip r:embed="rId2">
            <a:clrChange>
              <a:clrFrom>
                <a:srgbClr val="FFFFFF"/>
              </a:clrFrom>
              <a:clrTo>
                <a:srgbClr val="FFFFFF">
                  <a:alpha val="0"/>
                </a:srgbClr>
              </a:clrTo>
            </a:clrChange>
            <a:lum bright="-18000" contrast="6000"/>
            <a:extLst>
              <a:ext uri="{28A0092B-C50C-407E-A947-70E740481C1C}">
                <a14:useLocalDpi xmlns:a14="http://schemas.microsoft.com/office/drawing/2010/main" val="0"/>
              </a:ext>
            </a:extLst>
          </a:blip>
          <a:stretch>
            <a:fillRect/>
          </a:stretch>
        </p:blipFill>
        <p:spPr bwMode="auto">
          <a:xfrm rot="2642779">
            <a:off x="6388100" y="788535"/>
            <a:ext cx="1787525" cy="2503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634163" y="3943350"/>
            <a:ext cx="1684337" cy="2266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ntitled-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159250" y="4489450"/>
            <a:ext cx="2366963" cy="1693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Socola80g4"/>
          <p:cNvPicPr>
            <a:picLocks noChangeAspect="1" noChangeArrowheads="1"/>
          </p:cNvPicPr>
          <p:nvPr/>
        </p:nvPicPr>
        <p:blipFill>
          <a:blip r:embed="rId5">
            <a:clrChange>
              <a:clrFrom>
                <a:srgbClr val="FFFAFA"/>
              </a:clrFrom>
              <a:clrTo>
                <a:srgbClr val="FFFAFA">
                  <a:alpha val="0"/>
                </a:srgbClr>
              </a:clrTo>
            </a:clrChange>
            <a:lum bright="18000" contrast="12000"/>
            <a:extLst>
              <a:ext uri="{28A0092B-C50C-407E-A947-70E740481C1C}">
                <a14:useLocalDpi xmlns:a14="http://schemas.microsoft.com/office/drawing/2010/main" val="0"/>
              </a:ext>
            </a:extLst>
          </a:blip>
          <a:stretch>
            <a:fillRect/>
          </a:stretch>
        </p:blipFill>
        <p:spPr bwMode="auto">
          <a:xfrm rot="215114">
            <a:off x="2173288" y="4291013"/>
            <a:ext cx="1755775" cy="175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a1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rot="20501916">
            <a:off x="279400" y="4043363"/>
            <a:ext cx="1463675" cy="1974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152401" y="530270"/>
            <a:ext cx="8166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Rồi cô đi từng bàn phát quà và phát phiếu bé ngoan cho các bé. Nào là những con búp bê, thú nhồi bông…trông thật ngộ nghĩnh. Lại có bạn được cô tặng cho chiếc bút chì để tập viết hoặc kẹo sô cô la</a:t>
            </a:r>
            <a:r>
              <a:rPr kumimoji="0" lang="en-US" sz="1200" b="0" i="0" u="none" strike="noStrike" cap="none" normalizeH="0" baseline="0">
                <a:ln>
                  <a:noFill/>
                </a:ln>
                <a:solidFill>
                  <a:srgbClr val="000000"/>
                </a:solidFill>
                <a:effectLst/>
                <a:latin typeface="Arial" panose="020B0604020202020204" pitchFamily="34" charset="0"/>
                <a:ea typeface="Times New Roman" pitchFamily="18" charset="0"/>
                <a:cs typeface="Arial" panose="020B0604020202020204" pitchFamily="34" charset="0"/>
              </a:rPr>
              <a:t>…</a:t>
            </a: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 name="AutoShape 4" descr="http://f2.hcm.edu.vn/UploadImages/mnsaomaiq8/mon%20qua.jpg?w=1000?w=1000"/>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1" name="Rectangle 3"/>
          <p:cNvSpPr>
            <a:spLocks noChangeArrowheads="1"/>
          </p:cNvSpPr>
          <p:nvPr/>
        </p:nvSpPr>
        <p:spPr bwMode="auto">
          <a:xfrm>
            <a:off x="0" y="7620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a:ln>
                  <a:noFill/>
                </a:ln>
                <a:solidFill>
                  <a:srgbClr val="000000"/>
                </a:solidFill>
                <a:effectLst/>
                <a:latin typeface="Arial" panose="020B0604020202020204" pitchFamily="34" charset="0"/>
                <a:ea typeface="Times New Roman" pitchFamily="18" charset="0"/>
                <a:cs typeface="Arial" panose="020B0604020202020204" pitchFamily="34" charset="0"/>
              </a:rPr>
              <a:t> </a:t>
            </a: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7182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438400" y="1066800"/>
            <a:ext cx="5715000" cy="49530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giờ sinh hoạt cuối tuần ai đã không dám nhận phiếu bé ngoan ? Vì sao ? cô giáo đã nói như thế nào ?</a:t>
            </a:r>
          </a:p>
        </p:txBody>
      </p:sp>
    </p:spTree>
    <p:extLst>
      <p:ext uri="{BB962C8B-B14F-4D97-AF65-F5344CB8AC3E}">
        <p14:creationId xmlns:p14="http://schemas.microsoft.com/office/powerpoint/2010/main" val="30051421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id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14800" y="685800"/>
            <a:ext cx="4572000" cy="923330"/>
          </a:xfrm>
          <a:prstGeom prst="rect">
            <a:avLst/>
          </a:prstGeom>
        </p:spPr>
        <p:txBody>
          <a:bodyPr>
            <a:spAutoFit/>
          </a:bodyPr>
          <a:lstStyle/>
          <a:p>
            <a:r>
              <a:rPr lang="en-US"/>
              <a:t>-    Đó là lúc xếp hàng, con đi hơi nhanh nên lỡ xô vào bạn. Con không cố ý làm bạn ngã, phải không nào?.</a:t>
            </a:r>
          </a:p>
        </p:txBody>
      </p:sp>
    </p:spTree>
    <p:extLst>
      <p:ext uri="{BB962C8B-B14F-4D97-AF65-F5344CB8AC3E}">
        <p14:creationId xmlns:p14="http://schemas.microsoft.com/office/powerpoint/2010/main" val="315671953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14400" y="838200"/>
            <a:ext cx="7772400" cy="4800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err="1">
                <a:latin typeface="Times New Roman" panose="02020603050405020304" pitchFamily="18" charset="0"/>
                <a:cs typeface="Times New Roman" panose="02020603050405020304" pitchFamily="18" charset="0"/>
              </a:rPr>
              <a:t>cuối cùng gấu xù có nhận được quà không? vì sao ?</a:t>
            </a:r>
          </a:p>
        </p:txBody>
      </p:sp>
    </p:spTree>
    <p:extLst>
      <p:ext uri="{BB962C8B-B14F-4D97-AF65-F5344CB8AC3E}">
        <p14:creationId xmlns:p14="http://schemas.microsoft.com/office/powerpoint/2010/main" val="18280705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slide 9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35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57700" y="32861"/>
            <a:ext cx="4572000" cy="1477328"/>
          </a:xfrm>
          <a:prstGeom prst="rect">
            <a:avLst/>
          </a:prstGeom>
        </p:spPr>
        <p:txBody>
          <a:bodyPr>
            <a:spAutoFit/>
          </a:bodyPr>
          <a:lstStyle/>
          <a:p>
            <a:r>
              <a:rPr lang="en-US"/>
              <a:t>Cô hiểu rồi. Lần sau, khi xếp hàng, các con đừng đùa nghịch, xô đẩy nhau. Còn hôm nay, Gấu Xù và Cún Đốm vẫn được nhận quà và phiếu bé ngoan vì các con đã thật thà, dũng cảm nhận khuyết điểm của mình.</a:t>
            </a:r>
          </a:p>
        </p:txBody>
      </p:sp>
    </p:spTree>
    <p:extLst>
      <p:ext uri="{BB962C8B-B14F-4D97-AF65-F5344CB8AC3E}">
        <p14:creationId xmlns:p14="http://schemas.microsoft.com/office/powerpoint/2010/main" val="2330118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3000" y="1219200"/>
            <a:ext cx="7086600" cy="411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600" b="1">
                <a:latin typeface="Times New Roman" panose="02020603050405020304" pitchFamily="18" charset="0"/>
                <a:cs typeface="Times New Roman" panose="02020603050405020304" pitchFamily="18" charset="0"/>
              </a:rPr>
              <a:t>các con thấy gấu xù là người như thế nào </a:t>
            </a:r>
          </a:p>
        </p:txBody>
      </p:sp>
    </p:spTree>
    <p:extLst>
      <p:ext uri="{BB962C8B-B14F-4D97-AF65-F5344CB8AC3E}">
        <p14:creationId xmlns:p14="http://schemas.microsoft.com/office/powerpoint/2010/main" val="13649975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3200"/>
            <a:ext cx="8229600" cy="1143000"/>
          </a:xfrm>
        </p:spPr>
        <p:txBody>
          <a:bodyPr/>
          <a:lstStyle/>
          <a:p>
            <a:r>
              <a:rPr lang="en-US" b="1">
                <a:solidFill>
                  <a:schemeClr val="accent2"/>
                </a:solidFill>
                <a:effectLst>
                  <a:outerShdw blurRad="38100" dist="38100" dir="2700000" algn="tl">
                    <a:srgbClr val="C0C0C0"/>
                  </a:outerShdw>
                </a:effectLst>
              </a:rPr>
              <a:t>MÓN QUÀ CỦA CÔ GIÁO</a:t>
            </a:r>
          </a:p>
        </p:txBody>
      </p:sp>
      <p:sp>
        <p:nvSpPr>
          <p:cNvPr id="68611" name="Rectangle 3"/>
          <p:cNvSpPr>
            <a:spLocks noGrp="1" noChangeArrowheads="1"/>
          </p:cNvSpPr>
          <p:nvPr>
            <p:ph idx="1"/>
          </p:nvPr>
        </p:nvSpPr>
        <p:spPr>
          <a:xfrm>
            <a:off x="457200" y="1600200"/>
            <a:ext cx="2590800" cy="685800"/>
          </a:xfrm>
          <a:solidFill>
            <a:srgbClr val="FFFF00">
              <a:alpha val="66000"/>
            </a:srgbClr>
          </a:solidFill>
          <a:ln>
            <a:solidFill>
              <a:schemeClr val="tx1"/>
            </a:solidFill>
            <a:miter lim="800000"/>
          </a:ln>
        </p:spPr>
        <p:txBody>
          <a:bodyPr/>
          <a:lstStyle/>
          <a:p>
            <a:pPr>
              <a:buFontTx/>
              <a:buNone/>
            </a:pPr>
            <a:r>
              <a:rPr lang="en-US" err="1">
                <a:solidFill>
                  <a:schemeClr val="accent2"/>
                </a:solidFill>
                <a:effectLst>
                  <a:outerShdw blurRad="38100" dist="38100" dir="2700000" algn="tl">
                    <a:srgbClr val="000000"/>
                  </a:outerShdw>
                </a:effectLst>
              </a:rPr>
              <a:t>Câu </a:t>
            </a:r>
            <a:r>
              <a:rPr lang="en-US" err="1">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chuyỆn</a:t>
            </a:r>
            <a:endParaRPr lang="en-US">
              <a:solidFill>
                <a:schemeClr val="accent2"/>
              </a:solidFill>
              <a:effectLst>
                <a:outerShdw blurRad="38100" dist="38100" dir="2700000" algn="tl">
                  <a:srgbClr val="000000"/>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173"/>
            <a:ext cx="9144000" cy="69704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p159="http://schemas.microsoft.com/office/powerpoint/2015/09/main" xmlns:p15="http://schemas.microsoft.com/office/powerpoint/2012/main" xmlns:a14="http://schemas.microsoft.com/office/drawing/2010/main"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withEffect">
                                  <p:stCondLst>
                                    <p:cond delay="0"/>
                                  </p:stCondLst>
                                  <p:childTnLst>
                                    <p:set>
                                      <p:cBhvr>
                                        <p:cTn id="6" dur="1" fill="hold">
                                          <p:stCondLst>
                                            <p:cond delay="0"/>
                                          </p:stCondLst>
                                        </p:cTn>
                                        <p:tgtEl>
                                          <p:spTgt spid="68611">
                                            <p:bg/>
                                          </p:spTgt>
                                        </p:tgtEl>
                                        <p:attrNameLst>
                                          <p:attrName>style.visibility</p:attrName>
                                        </p:attrNameLst>
                                      </p:cBhvr>
                                      <p:to>
                                        <p:strVal val="visible"/>
                                      </p:to>
                                    </p:set>
                                    <p:animEffect transition="in" filter="fade">
                                      <p:cBhvr>
                                        <p:cTn id="7" dur="1000"/>
                                        <p:tgtEl>
                                          <p:spTgt spid="68611">
                                            <p:bg/>
                                          </p:spTgt>
                                        </p:tgtEl>
                                      </p:cBhvr>
                                    </p:animEffect>
                                    <p:anim calcmode="lin" valueType="num">
                                      <p:cBhvr>
                                        <p:cTn id="8" dur="1000" fill="hold"/>
                                        <p:tgtEl>
                                          <p:spTgt spid="68611">
                                            <p:bg/>
                                          </p:spTgt>
                                        </p:tgtEl>
                                        <p:attrNameLst>
                                          <p:attrName>ppt_x</p:attrName>
                                        </p:attrNameLst>
                                      </p:cBhvr>
                                      <p:tavLst>
                                        <p:tav tm="0">
                                          <p:val>
                                            <p:strVal val="#ppt_x"/>
                                          </p:val>
                                        </p:tav>
                                        <p:tav tm="100000">
                                          <p:val>
                                            <p:strVal val="#ppt_x"/>
                                          </p:val>
                                        </p:tav>
                                      </p:tavLst>
                                    </p:anim>
                                    <p:anim calcmode="lin" valueType="num">
                                      <p:cBhvr>
                                        <p:cTn id="9" dur="900" decel="100000" fill="hold"/>
                                        <p:tgtEl>
                                          <p:spTgt spid="68611">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8611">
                                            <p:bg/>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68611">
                                            <p:txEl>
                                              <p:pRg st="0" end="0"/>
                                            </p:txEl>
                                          </p:spTgt>
                                        </p:tgtEl>
                                        <p:attrNameLst>
                                          <p:attrName>style.visibility</p:attrName>
                                        </p:attrNameLst>
                                      </p:cBhvr>
                                      <p:to>
                                        <p:strVal val="visible"/>
                                      </p:to>
                                    </p:set>
                                    <p:animEffect transition="in" filter="fade">
                                      <p:cBhvr>
                                        <p:cTn id="14" dur="1000"/>
                                        <p:tgtEl>
                                          <p:spTgt spid="68611">
                                            <p:txEl>
                                              <p:pRg st="0" end="0"/>
                                            </p:txEl>
                                          </p:spTgt>
                                        </p:tgtEl>
                                      </p:cBhvr>
                                    </p:animEffect>
                                    <p:anim calcmode="lin" valueType="num">
                                      <p:cBhvr>
                                        <p:cTn id="15"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8611">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86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8610"/>
                                        </p:tgtEl>
                                        <p:attrNameLst>
                                          <p:attrName>style.visibility</p:attrName>
                                        </p:attrNameLst>
                                      </p:cBhvr>
                                      <p:to>
                                        <p:strVal val="visible"/>
                                      </p:to>
                                    </p:set>
                                    <p:animEffect transition="in" filter="randombar(horizontal)">
                                      <p:cBhvr>
                                        <p:cTn id="22"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1"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296399" cy="6858000"/>
          </a:xfrm>
          <a:prstGeom prst="rect">
            <a:avLst/>
          </a:prstGeom>
        </p:spPr>
      </p:pic>
      <p:sp>
        <p:nvSpPr>
          <p:cNvPr id="8" name="WordArt 4"/>
          <p:cNvSpPr>
            <a:spLocks noChangeArrowheads="1" noChangeShapeType="1" noTextEdit="1"/>
          </p:cNvSpPr>
          <p:nvPr/>
        </p:nvSpPr>
        <p:spPr bwMode="auto">
          <a:xfrm>
            <a:off x="2362200" y="2057400"/>
            <a:ext cx="4343400" cy="1066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ln>
                <a:solidFill>
                  <a:srgbClr val="00B050"/>
                </a:solidFill>
                <a:effectLst>
                  <a:outerShdw dist="35921" dir="2700000" algn="ctr" rotWithShape="0">
                    <a:srgbClr val="808080">
                      <a:alpha val="80000"/>
                    </a:srgbClr>
                  </a:outerShdw>
                </a:effectLst>
                <a:cs typeface="Arial" panose="020B0604020202020204" pitchFamily="34" charset="0"/>
              </a:rPr>
              <a:t>T</a:t>
            </a:r>
            <a:r>
              <a:rPr lang="vi-VN" sz="3600" b="1" kern="10">
                <a:ln w="9525">
                  <a:solidFill>
                    <a:srgbClr val="000000"/>
                  </a:solidFill>
                  <a:round/>
                </a:ln>
                <a:solidFill>
                  <a:srgbClr val="00B050"/>
                </a:solidFill>
                <a:effectLst>
                  <a:outerShdw dist="35921" dir="2700000" algn="ctr" rotWithShape="0">
                    <a:srgbClr val="808080">
                      <a:alpha val="80000"/>
                    </a:srgbClr>
                  </a:outerShdw>
                </a:effectLst>
                <a:cs typeface="Arial" panose="020B0604020202020204" pitchFamily="34" charset="0"/>
              </a:rPr>
              <a:t>rò chơi:</a:t>
            </a:r>
            <a:r>
              <a:rPr lang="en-US" sz="3600" b="1" kern="10">
                <a:ln w="9525">
                  <a:solidFill>
                    <a:srgbClr val="000000"/>
                  </a:solidFill>
                  <a:round/>
                </a:ln>
                <a:solidFill>
                  <a:srgbClr val="00B050"/>
                </a:solidFill>
                <a:effectLst>
                  <a:outerShdw dist="35921" dir="2700000" algn="ctr" rotWithShape="0">
                    <a:srgbClr val="808080">
                      <a:alpha val="80000"/>
                    </a:srgbClr>
                  </a:outerShdw>
                </a:effectLst>
                <a:cs typeface="Arial" panose="020B0604020202020204" pitchFamily="34" charset="0"/>
              </a:rPr>
              <a:t>   Bé  thể hiện vai.</a:t>
            </a:r>
            <a:endParaRPr lang="vi-VN" sz="3600" b="1" kern="10">
              <a:ln w="9525">
                <a:solidFill>
                  <a:srgbClr val="000000"/>
                </a:solidFill>
                <a:round/>
              </a:ln>
              <a:solidFill>
                <a:srgbClr val="00B050"/>
              </a:solidFill>
              <a:effectLst>
                <a:outerShdw dist="35921" dir="2700000" algn="ctr" rotWithShape="0">
                  <a:srgbClr val="808080">
                    <a:alpha val="80000"/>
                  </a:srgbClr>
                </a:outerShdw>
              </a:effectLst>
              <a:cs typeface="Arial" panose="020B0604020202020204" pitchFamily="34" charset="0"/>
            </a:endParaRPr>
          </a:p>
        </p:txBody>
      </p:sp>
      <p:pic>
        <p:nvPicPr>
          <p:cNvPr id="9" name="NhacNenKeChuyen-VA-48168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6172200"/>
            <a:ext cx="609600" cy="609600"/>
          </a:xfrm>
          <a:prstGeom prst="rect">
            <a:avLst/>
          </a:prstGeom>
        </p:spPr>
      </p:pic>
    </p:spTree>
    <p:extLst>
      <p:ext uri="{BB962C8B-B14F-4D97-AF65-F5344CB8AC3E}">
        <p14:creationId xmlns:p14="http://schemas.microsoft.com/office/powerpoint/2010/main" val="3774217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afterGroup">
                            <p:stCondLst>
                              <p:cond delay="0"/>
                            </p:stCondLst>
                            <p:childTnLst>
                              <p:par>
                                <p:cTn id="16" presetID="1" presetClass="mediacall" presetSubtype="0" fill="hold" nodeType="clickEffect">
                                  <p:stCondLst>
                                    <p:cond delay="0"/>
                                  </p:stCondLst>
                                  <p:childTnLst>
                                    <p:cmd type="call" cmd="playFrom(0.0)">
                                      <p:cBhvr>
                                        <p:cTn id="17" dur="21947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Prev" delay="0">
                      <p:tgtEl>
                        <p:sldTgt/>
                      </p:tgtEl>
                    </p:cond>
                    <p:cond evt="onStopAudio" delay="0">
                      <p:tgtEl>
                        <p:sldTgt/>
                      </p:tgtEl>
                    </p:cond>
                  </p:endCondLst>
                </p:cTn>
                <p:tgtEl>
                  <p:spTgt spid="9"/>
                </p:tgtEl>
              </p:cMediaNode>
            </p:audio>
            <p:seq concurrent="1" nextAc="seek">
              <p:cTn id="19" restart="whenNotActive" fill="hold" evtFilter="cancelBubble" nodeType="interactiveSeq">
                <p:stCondLst>
                  <p:cond evt="onClick" delay="0">
                    <p:tgtEl>
                      <p:spTgt spid="9"/>
                    </p:tgtEl>
                  </p:cond>
                </p:stCondLst>
                <p:endSync evt="end" delay="0">
                  <p:rtn val="all"/>
                </p:endSync>
                <p:childTnLst>
                  <p:par>
                    <p:cTn id="20" fill="hold" nodeType="clickPar">
                      <p:stCondLst>
                        <p:cond delay="indefinite"/>
                      </p:stCondLst>
                      <p:childTnLst>
                        <p:par>
                          <p:cTn id="21" fill="hold" nodeType="afterGroup">
                            <p:stCondLst>
                              <p:cond delay="0"/>
                            </p:stCondLst>
                            <p:childTnLst>
                              <p:par>
                                <p:cTn id="22" presetID="1" presetClass="mediacall" presetSubtype="0" fill="hold" nodeType="clickEffect">
                                  <p:stCondLst>
                                    <p:cond delay="0"/>
                                  </p:stCondLst>
                                  <p:childTnLst>
                                    <p:cmd type="call" cmd="playFrom(0.0)">
                                      <p:cBhvr>
                                        <p:cTn id="23" dur="219479" fill="hold"/>
                                        <p:tgtEl>
                                          <p:spTgt spid="9"/>
                                        </p:tgtEl>
                                      </p:cBhvr>
                                    </p:cmd>
                                  </p:childTnLst>
                                </p:cTn>
                              </p:par>
                            </p:childTnLst>
                          </p:cTn>
                        </p:par>
                      </p:childTnLst>
                    </p:cTn>
                  </p:par>
                </p:childTnLst>
              </p:cTn>
              <p:nextCondLst>
                <p:cond evt="onClick" delay="0">
                  <p:tgtEl>
                    <p:spTgt spid="9"/>
                  </p:tgtEl>
                </p:cond>
              </p:nextCondLst>
            </p:seq>
            <p:audio>
              <p:cMediaNode vol="80000">
                <p:cTn id="24"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subTitle" idx="1"/>
          </p:nvPr>
        </p:nvSpPr>
        <p:spPr>
          <a:xfrm>
            <a:off x="1143000" y="3048000"/>
            <a:ext cx="7239000" cy="990600"/>
          </a:xfrm>
          <a:solidFill>
            <a:srgbClr val="00FFFF"/>
          </a:solidFill>
          <a:ln>
            <a:solidFill>
              <a:schemeClr val="tx1"/>
            </a:solidFill>
            <a:miter lim="800000"/>
          </a:ln>
        </p:spPr>
        <p:txBody>
          <a:bodyPr>
            <a:normAutofit fontScale="85000" lnSpcReduction="10000"/>
          </a:bodyPr>
          <a:lstStyle/>
          <a:p>
            <a:r>
              <a:rPr lang="en-US" sz="4400" b="1">
                <a:solidFill>
                  <a:schemeClr val="accent2"/>
                </a:solidFill>
                <a:effectLst>
                  <a:outerShdw blurRad="38100" dist="38100" dir="2700000" algn="tl">
                    <a:srgbClr val="000000"/>
                  </a:outerShdw>
                </a:effectLst>
              </a:rPr>
              <a:t>C</a:t>
            </a:r>
            <a:r>
              <a:rPr lang="vi-VN" sz="4400" b="1">
                <a:solidFill>
                  <a:schemeClr val="accent2"/>
                </a:solidFill>
                <a:effectLst>
                  <a:outerShdw blurRad="38100" dist="38100" dir="2700000" algn="tl">
                    <a:srgbClr val="000000"/>
                  </a:outerShdw>
                </a:effectLst>
              </a:rPr>
              <a:t>ả</a:t>
            </a:r>
            <a:r>
              <a:rPr lang="en-US" sz="4400" b="1">
                <a:solidFill>
                  <a:schemeClr val="accent2"/>
                </a:solidFill>
                <a:effectLst>
                  <a:outerShdw blurRad="38100" dist="38100" dir="2700000" algn="tl">
                    <a:srgbClr val="000000"/>
                  </a:outerShdw>
                </a:effectLst>
              </a:rPr>
              <a:t>m </a:t>
            </a:r>
            <a:r>
              <a:rPr lang="vi-VN" sz="4400" b="1">
                <a:solidFill>
                  <a:schemeClr val="accent2"/>
                </a:solidFill>
                <a:effectLst>
                  <a:outerShdw blurRad="38100" dist="38100" dir="2700000" algn="tl">
                    <a:srgbClr val="000000"/>
                  </a:outerShdw>
                </a:effectLst>
              </a:rPr>
              <a:t>ơ</a:t>
            </a:r>
            <a:r>
              <a:rPr lang="en-US" sz="4400" b="1">
                <a:solidFill>
                  <a:schemeClr val="accent2"/>
                </a:solidFill>
                <a:effectLst>
                  <a:outerShdw blurRad="38100" dist="38100" dir="2700000" algn="tl">
                    <a:srgbClr val="000000"/>
                  </a:outerShdw>
                </a:effectLst>
              </a:rPr>
              <a:t>n qu</a:t>
            </a:r>
            <a:r>
              <a:rPr lang="vi-VN" sz="4400" b="1">
                <a:solidFill>
                  <a:schemeClr val="accent2"/>
                </a:solidFill>
                <a:effectLst>
                  <a:outerShdw blurRad="38100" dist="38100" dir="2700000" algn="tl">
                    <a:srgbClr val="000000"/>
                  </a:outerShdw>
                </a:effectLst>
              </a:rPr>
              <a:t>ý</a:t>
            </a:r>
            <a:r>
              <a:rPr lang="en-US" sz="4400" b="1">
                <a:solidFill>
                  <a:schemeClr val="accent2"/>
                </a:solidFill>
                <a:effectLst>
                  <a:outerShdw blurRad="38100" dist="38100" dir="2700000" algn="tl">
                    <a:srgbClr val="000000"/>
                  </a:outerShdw>
                </a:effectLst>
              </a:rPr>
              <a:t> c</a:t>
            </a:r>
            <a:r>
              <a:rPr lang="vi-VN" sz="4400" b="1">
                <a:solidFill>
                  <a:schemeClr val="accent2"/>
                </a:solidFill>
                <a:effectLst>
                  <a:outerShdw blurRad="38100" dist="38100" dir="2700000" algn="tl">
                    <a:srgbClr val="000000"/>
                  </a:outerShdw>
                </a:effectLst>
              </a:rPr>
              <a:t>ô</a:t>
            </a:r>
            <a:r>
              <a:rPr lang="en-US" sz="4400" b="1">
                <a:solidFill>
                  <a:schemeClr val="accent2"/>
                </a:solidFill>
                <a:effectLst>
                  <a:outerShdw blurRad="38100" dist="38100" dir="2700000" algn="tl">
                    <a:srgbClr val="000000"/>
                  </a:outerShdw>
                </a:effectLst>
              </a:rPr>
              <a:t> </a:t>
            </a:r>
            <a:r>
              <a:rPr lang="vi-VN" sz="4400" b="1">
                <a:solidFill>
                  <a:schemeClr val="accent2"/>
                </a:solidFill>
                <a:effectLst>
                  <a:outerShdw blurRad="38100" dist="38100" dir="2700000" algn="tl">
                    <a:srgbClr val="000000"/>
                  </a:outerShdw>
                </a:effectLst>
              </a:rPr>
              <a:t>đã đến dự</a:t>
            </a:r>
            <a:endParaRPr lang="en-US" sz="4400" b="1">
              <a:solidFill>
                <a:schemeClr val="accent2"/>
              </a:solidFill>
              <a:effectLst>
                <a:outerShdw blurRad="38100" dist="38100" dir="2700000" algn="tl">
                  <a:srgbClr val="000000"/>
                </a:outerShdw>
              </a:effectLst>
            </a:endParaRPr>
          </a:p>
        </p:txBody>
      </p:sp>
      <p:sp>
        <p:nvSpPr>
          <p:cNvPr id="70659" name="Rectangle 3"/>
          <p:cNvSpPr>
            <a:spLocks noChangeArrowheads="1"/>
          </p:cNvSpPr>
          <p:nvPr/>
        </p:nvSpPr>
        <p:spPr bwMode="auto">
          <a:xfrm>
            <a:off x="1676400" y="4953000"/>
            <a:ext cx="5715000" cy="762000"/>
          </a:xfrm>
          <a:prstGeom prst="rect">
            <a:avLst/>
          </a:prstGeom>
          <a:solidFill>
            <a:srgbClr val="3366FF">
              <a:alpha val="33000"/>
            </a:srgbClr>
          </a:solidFill>
          <a:ln w="9525">
            <a:solidFill>
              <a:srgbClr val="000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r>
              <a:rPr lang="en-US" b="1">
                <a:solidFill>
                  <a:srgbClr val="FFFF66"/>
                </a:solidFill>
                <a:effectLst>
                  <a:outerShdw blurRad="38100" dist="38100" dir="2700000" algn="tl">
                    <a:srgbClr val="000000"/>
                  </a:outerShdw>
                </a:effectLst>
              </a:rPr>
              <a:t>Ch</a:t>
            </a:r>
            <a:r>
              <a:rPr lang="vi-VN" b="1">
                <a:solidFill>
                  <a:srgbClr val="FFFF66"/>
                </a:solidFill>
                <a:effectLst>
                  <a:outerShdw blurRad="38100" dist="38100" dir="2700000" algn="tl">
                    <a:srgbClr val="000000"/>
                  </a:outerShdw>
                </a:effectLst>
              </a:rPr>
              <a:t>ú</a:t>
            </a:r>
            <a:r>
              <a:rPr lang="en-US" b="1">
                <a:solidFill>
                  <a:srgbClr val="FFFF66"/>
                </a:solidFill>
                <a:effectLst>
                  <a:outerShdw blurRad="38100" dist="38100" dir="2700000" algn="tl">
                    <a:srgbClr val="000000"/>
                  </a:outerShdw>
                </a:effectLst>
              </a:rPr>
              <a:t>c c</a:t>
            </a:r>
            <a:r>
              <a:rPr lang="vi-VN" b="1">
                <a:solidFill>
                  <a:srgbClr val="FFFF66"/>
                </a:solidFill>
                <a:effectLst>
                  <a:outerShdw blurRad="38100" dist="38100" dir="2700000" algn="tl">
                    <a:srgbClr val="000000"/>
                  </a:outerShdw>
                </a:effectLst>
              </a:rPr>
              <a:t>á</a:t>
            </a:r>
            <a:r>
              <a:rPr lang="en-US" b="1">
                <a:solidFill>
                  <a:srgbClr val="FFFF66"/>
                </a:solidFill>
                <a:effectLst>
                  <a:outerShdw blurRad="38100" dist="38100" dir="2700000" algn="tl">
                    <a:srgbClr val="000000"/>
                  </a:outerShdw>
                </a:effectLst>
              </a:rPr>
              <a:t>c ch</a:t>
            </a:r>
            <a:r>
              <a:rPr lang="vi-VN" b="1">
                <a:solidFill>
                  <a:srgbClr val="FFFF66"/>
                </a:solidFill>
                <a:effectLst>
                  <a:outerShdw blurRad="38100" dist="38100" dir="2700000" algn="tl">
                    <a:srgbClr val="000000"/>
                  </a:outerShdw>
                </a:effectLst>
              </a:rPr>
              <a:t>á</a:t>
            </a:r>
            <a:r>
              <a:rPr lang="en-US" b="1">
                <a:solidFill>
                  <a:srgbClr val="FFFF66"/>
                </a:solidFill>
                <a:effectLst>
                  <a:outerShdw blurRad="38100" dist="38100" dir="2700000" algn="tl">
                    <a:srgbClr val="000000"/>
                  </a:outerShdw>
                </a:effectLst>
              </a:rPr>
              <a:t>u ch</a:t>
            </a:r>
            <a:r>
              <a:rPr lang="vi-VN" b="1">
                <a:solidFill>
                  <a:srgbClr val="FFFF66"/>
                </a:solidFill>
                <a:effectLst>
                  <a:outerShdw blurRad="38100" dist="38100" dir="2700000" algn="tl">
                    <a:srgbClr val="000000"/>
                  </a:outerShdw>
                </a:effectLst>
              </a:rPr>
              <a:t>ă</a:t>
            </a:r>
            <a:r>
              <a:rPr lang="en-US" b="1">
                <a:solidFill>
                  <a:srgbClr val="FFFF66"/>
                </a:solidFill>
                <a:effectLst>
                  <a:outerShdw blurRad="38100" dist="38100" dir="2700000" algn="tl">
                    <a:srgbClr val="000000"/>
                  </a:outerShdw>
                </a:effectLst>
              </a:rPr>
              <a:t>m ngoan</a:t>
            </a:r>
          </a:p>
        </p:txBody>
      </p:sp>
      <p:sp>
        <p:nvSpPr>
          <p:cNvPr id="70660" name="WordArt 4"/>
          <p:cNvSpPr>
            <a:spLocks noChangeArrowheads="1" noChangeShapeType="1" noTextEdit="1"/>
          </p:cNvSpPr>
          <p:nvPr/>
        </p:nvSpPr>
        <p:spPr bwMode="auto">
          <a:xfrm>
            <a:off x="1447800" y="533400"/>
            <a:ext cx="6224588" cy="12954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ln>
                <a:solidFill>
                  <a:srgbClr val="FFFFFF"/>
                </a:solidFill>
                <a:effectLst>
                  <a:outerShdw dist="35921" dir="2700000" algn="ctr" rotWithShape="0">
                    <a:srgbClr val="808080">
                      <a:alpha val="80000"/>
                    </a:srgbClr>
                  </a:outerShdw>
                </a:effectLst>
                <a:cs typeface="Arial" panose="020B0604020202020204" pitchFamily="34" charset="0"/>
              </a:rPr>
              <a:t>buổi học đã kết thúc</a:t>
            </a:r>
            <a:endParaRPr lang="en-US" sz="3600" b="1" kern="10">
              <a:ln w="9525">
                <a:solidFill>
                  <a:srgbClr val="000000"/>
                </a:solidFill>
                <a:round/>
              </a:ln>
              <a:solidFill>
                <a:srgbClr val="FFFFFF"/>
              </a:solidFill>
              <a:effectLst>
                <a:outerShdw dist="35921" dir="2700000" algn="ctr" rotWithShape="0">
                  <a:srgbClr val="808080">
                    <a:alpha val="80000"/>
                  </a:srgbClr>
                </a:outerShdw>
              </a:effectLst>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VuiDenTruongBeat-V.A-38442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53400" y="6248400"/>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0658">
                                            <p:bg/>
                                          </p:spTgt>
                                        </p:tgtEl>
                                        <p:attrNameLst>
                                          <p:attrName>style.visibility</p:attrName>
                                        </p:attrNameLst>
                                      </p:cBhvr>
                                      <p:to>
                                        <p:strVal val="visible"/>
                                      </p:to>
                                    </p:set>
                                    <p:animEffect transition="in" filter="fade">
                                      <p:cBhvr>
                                        <p:cTn id="7" dur="1000"/>
                                        <p:tgtEl>
                                          <p:spTgt spid="70658">
                                            <p:bg/>
                                          </p:spTgt>
                                        </p:tgtEl>
                                      </p:cBhvr>
                                    </p:animEffect>
                                    <p:anim calcmode="lin" valueType="num">
                                      <p:cBhvr>
                                        <p:cTn id="8" dur="1000" fill="hold"/>
                                        <p:tgtEl>
                                          <p:spTgt spid="70658">
                                            <p:bg/>
                                          </p:spTgt>
                                        </p:tgtEl>
                                        <p:attrNameLst>
                                          <p:attrName>ppt_x</p:attrName>
                                        </p:attrNameLst>
                                      </p:cBhvr>
                                      <p:tavLst>
                                        <p:tav tm="0">
                                          <p:val>
                                            <p:strVal val="#ppt_x-.1"/>
                                          </p:val>
                                        </p:tav>
                                        <p:tav tm="100000">
                                          <p:val>
                                            <p:strVal val="#ppt_x"/>
                                          </p:val>
                                        </p:tav>
                                      </p:tavLst>
                                    </p:anim>
                                    <p:anim calcmode="lin" valueType="num">
                                      <p:cBhvr>
                                        <p:cTn id="9" dur="1000" fill="hold"/>
                                        <p:tgtEl>
                                          <p:spTgt spid="70658">
                                            <p:bg/>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0658">
                                            <p:txEl>
                                              <p:pRg st="0" end="0"/>
                                            </p:txEl>
                                          </p:spTgt>
                                        </p:tgtEl>
                                        <p:attrNameLst>
                                          <p:attrName>style.visibility</p:attrName>
                                        </p:attrNameLst>
                                      </p:cBhvr>
                                      <p:to>
                                        <p:strVal val="visible"/>
                                      </p:to>
                                    </p:set>
                                    <p:animEffect transition="in" filter="fade">
                                      <p:cBhvr>
                                        <p:cTn id="13" dur="1000"/>
                                        <p:tgtEl>
                                          <p:spTgt spid="70658">
                                            <p:txEl>
                                              <p:pRg st="0" end="0"/>
                                            </p:txEl>
                                          </p:spTgt>
                                        </p:tgtEl>
                                      </p:cBhvr>
                                    </p:animEffect>
                                    <p:anim calcmode="lin" valueType="num">
                                      <p:cBhvr>
                                        <p:cTn id="14" dur="1000" fill="hold"/>
                                        <p:tgtEl>
                                          <p:spTgt spid="70658">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70658">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2000"/>
                            </p:stCondLst>
                            <p:childTnLst>
                              <p:par>
                                <p:cTn id="17" presetID="37" presetClass="entr" presetSubtype="0" fill="hold" nodeType="afterEffect">
                                  <p:stCondLst>
                                    <p:cond delay="0"/>
                                  </p:stCondLst>
                                  <p:childTnLst>
                                    <p:set>
                                      <p:cBhvr>
                                        <p:cTn id="18" dur="1" fill="hold">
                                          <p:stCondLst>
                                            <p:cond delay="0"/>
                                          </p:stCondLst>
                                        </p:cTn>
                                        <p:tgtEl>
                                          <p:spTgt spid="70659"/>
                                        </p:tgtEl>
                                        <p:attrNameLst>
                                          <p:attrName>style.visibility</p:attrName>
                                        </p:attrNameLst>
                                      </p:cBhvr>
                                      <p:to>
                                        <p:strVal val="visible"/>
                                      </p:to>
                                    </p:set>
                                    <p:animEffect transition="in" filter="fade">
                                      <p:cBhvr>
                                        <p:cTn id="19" dur="1000"/>
                                        <p:tgtEl>
                                          <p:spTgt spid="70659"/>
                                        </p:tgtEl>
                                      </p:cBhvr>
                                    </p:animEffect>
                                    <p:anim calcmode="lin" valueType="num">
                                      <p:cBhvr>
                                        <p:cTn id="20" dur="1000" fill="hold"/>
                                        <p:tgtEl>
                                          <p:spTgt spid="70659"/>
                                        </p:tgtEl>
                                        <p:attrNameLst>
                                          <p:attrName>ppt_x</p:attrName>
                                        </p:attrNameLst>
                                      </p:cBhvr>
                                      <p:tavLst>
                                        <p:tav tm="0">
                                          <p:val>
                                            <p:strVal val="#ppt_x"/>
                                          </p:val>
                                        </p:tav>
                                        <p:tav tm="100000">
                                          <p:val>
                                            <p:strVal val="#ppt_x"/>
                                          </p:val>
                                        </p:tav>
                                      </p:tavLst>
                                    </p:anim>
                                    <p:anim calcmode="lin" valueType="num">
                                      <p:cBhvr>
                                        <p:cTn id="21" dur="900" decel="100000" fill="hold"/>
                                        <p:tgtEl>
                                          <p:spTgt spid="7065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0659"/>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1" presetClass="mediacall" presetSubtype="0" fill="hold" nodeType="clickEffect">
                                  <p:stCondLst>
                                    <p:cond delay="0"/>
                                  </p:stCondLst>
                                  <p:childTnLst>
                                    <p:cmd type="call" cmd="playFrom(0.0)">
                                      <p:cBhvr>
                                        <p:cTn id="26" dur="931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Prev" delay="0">
                      <p:tgtEl>
                        <p:sldTgt/>
                      </p:tgtEl>
                    </p:cond>
                    <p:cond evt="onStopAudio" delay="0">
                      <p:tgtEl>
                        <p:sldTgt/>
                      </p:tgtEl>
                    </p:cond>
                  </p:endCondLst>
                </p:cTn>
                <p:tgtEl>
                  <p:spTgt spid="3"/>
                </p:tgtEl>
              </p:cMediaNode>
            </p:audio>
            <p:seq concurrent="1" nextAc="seek">
              <p:cTn id="28" restart="whenNotActive" fill="hold" evtFilter="cancelBubble" nodeType="interactiveSeq">
                <p:stCondLst>
                  <p:cond evt="onClick" delay="0">
                    <p:tgtEl>
                      <p:spTgt spid="3"/>
                    </p:tgtEl>
                  </p:cond>
                </p:stCondLst>
                <p:endSync evt="end" delay="0">
                  <p:rtn val="all"/>
                </p:endSync>
                <p:childTnLst>
                  <p:par>
                    <p:cTn id="29" fill="hold" nodeType="clickPar">
                      <p:stCondLst>
                        <p:cond delay="indefinite"/>
                      </p:stCondLst>
                      <p:childTnLst>
                        <p:par>
                          <p:cTn id="30" fill="hold" nodeType="afterGroup">
                            <p:stCondLst>
                              <p:cond delay="0"/>
                            </p:stCondLst>
                            <p:childTnLst>
                              <p:par>
                                <p:cTn id="31" presetID="1" presetClass="mediacall" presetSubtype="0" fill="hold" nodeType="clickEffect">
                                  <p:stCondLst>
                                    <p:cond delay="0"/>
                                  </p:stCondLst>
                                  <p:childTnLst>
                                    <p:cmd type="call" cmd="playFrom(0.0)">
                                      <p:cBhvr>
                                        <p:cTn id="32" dur="93163"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70658" grpId="0" uiExpand="1" build="p" animBg="1"/>
      <p:bldP spid="7065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 descr="slid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81000"/>
            <a:ext cx="9144000" cy="7239000"/>
          </a:xfrm>
          <a:prstGeom prst="rect">
            <a:avLst/>
          </a:prstGeom>
          <a:noFill/>
          <a:extLst>
            <a:ext uri="{909E8E84-426E-40DD-AFC4-6F175D3DCCD1}">
              <a14:hiddenFill xmlns:a14="http://schemas.microsoft.com/office/drawing/2010/main">
                <a:solidFill>
                  <a:srgbClr val="FFFFFF"/>
                </a:solidFill>
              </a14:hiddenFill>
            </a:ext>
          </a:extLst>
        </p:spPr>
      </p:pic>
      <p:grpSp>
        <p:nvGrpSpPr>
          <p:cNvPr id="23565" name="Group 13"/>
          <p:cNvGrpSpPr/>
          <p:nvPr/>
        </p:nvGrpSpPr>
        <p:grpSpPr>
          <a:xfrm>
            <a:off x="4419600" y="2057400"/>
            <a:ext cx="1446213" cy="1447800"/>
            <a:chOff x="2784" y="1296"/>
            <a:chExt cx="911" cy="912"/>
          </a:xfrm>
        </p:grpSpPr>
        <p:pic>
          <p:nvPicPr>
            <p:cNvPr id="23560" name="Picture 8" descr="tay phai"/>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84" y="1655"/>
              <a:ext cx="858" cy="553"/>
            </a:xfrm>
            <a:prstGeom prst="rect">
              <a:avLst/>
            </a:prstGeom>
            <a:noFill/>
            <a:extLst>
              <a:ext uri="{909E8E84-426E-40DD-AFC4-6F175D3DCCD1}">
                <a14:hiddenFill xmlns:a14="http://schemas.microsoft.com/office/drawing/2010/main">
                  <a:solidFill>
                    <a:srgbClr val="FFFFFF"/>
                  </a:solidFill>
                </a14:hiddenFill>
              </a:ext>
            </a:extLst>
          </p:spPr>
        </p:pic>
        <p:pic>
          <p:nvPicPr>
            <p:cNvPr id="23563" name="Picture 11" descr="diem noi"/>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975066">
              <a:off x="3648" y="1296"/>
              <a:ext cx="47" cy="508"/>
            </a:xfrm>
            <a:prstGeom prst="rect">
              <a:avLst/>
            </a:prstGeom>
            <a:noFill/>
            <a:extLst>
              <a:ext uri="{909E8E84-426E-40DD-AFC4-6F175D3DCCD1}">
                <a14:hiddenFill xmlns:a14="http://schemas.microsoft.com/office/drawing/2010/main">
                  <a:solidFill>
                    <a:srgbClr val="FFFFFF"/>
                  </a:solidFill>
                </a14:hiddenFill>
              </a:ext>
            </a:extLst>
          </p:spPr>
        </p:pic>
      </p:grpSp>
      <p:pic>
        <p:nvPicPr>
          <p:cNvPr id="23559" name="Picture 7" descr="nguoi co giao"/>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10200" y="2590800"/>
            <a:ext cx="685800" cy="1065213"/>
          </a:xfrm>
          <a:prstGeom prst="rect">
            <a:avLst/>
          </a:prstGeom>
          <a:noFill/>
          <a:extLst>
            <a:ext uri="{909E8E84-426E-40DD-AFC4-6F175D3DCCD1}">
              <a14:hiddenFill xmlns:a14="http://schemas.microsoft.com/office/drawing/2010/main">
                <a:solidFill>
                  <a:srgbClr val="FFFFFF"/>
                </a:solidFill>
              </a14:hiddenFill>
            </a:ext>
          </a:extLst>
        </p:spPr>
      </p:pic>
      <p:grpSp>
        <p:nvGrpSpPr>
          <p:cNvPr id="23564" name="Group 12"/>
          <p:cNvGrpSpPr/>
          <p:nvPr/>
        </p:nvGrpSpPr>
        <p:grpSpPr>
          <a:xfrm>
            <a:off x="4953000" y="1304925"/>
            <a:ext cx="1549400" cy="2809875"/>
            <a:chOff x="3083" y="880"/>
            <a:chExt cx="976" cy="1770"/>
          </a:xfrm>
        </p:grpSpPr>
        <p:pic>
          <p:nvPicPr>
            <p:cNvPr id="23561" name="Picture 9" descr="tay trai"/>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083" y="1632"/>
              <a:ext cx="976" cy="1018"/>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diem noi"/>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975066">
              <a:off x="3984" y="880"/>
              <a:ext cx="55" cy="99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3774281" y="-28396"/>
            <a:ext cx="5305425" cy="1200329"/>
          </a:xfrm>
          <a:prstGeom prst="rect">
            <a:avLst/>
          </a:prstGeom>
        </p:spPr>
        <p:txBody>
          <a:bodyPr wrap="square">
            <a:spAutoFit/>
          </a:bodyPr>
          <a:lstStyle/>
          <a:p>
            <a:r>
              <a:rPr lang="en-US"/>
              <a:t>Hôm thứ hai đầu tuần, cô giáo Hươu Sao nói với cả lớp mẫu giáo lớn:- Các con sắp được nghỉ hè rồi. Tuần này, ai được phiếu bé ngoan, cô sẽ tặng cho một món quà.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3000" accel="50000" decel="50000" autoRev="1" fill="hold" nodeType="withEffect">
                                  <p:stCondLst>
                                    <p:cond delay="0"/>
                                  </p:stCondLst>
                                  <p:childTnLst>
                                    <p:animRot by="900000">
                                      <p:cBhvr>
                                        <p:cTn id="6" dur="1000" fill="hold"/>
                                        <p:tgtEl>
                                          <p:spTgt spid="23565"/>
                                        </p:tgtEl>
                                        <p:attrNameLst>
                                          <p:attrName>r</p:attrName>
                                        </p:attrNameLst>
                                      </p:cBhvr>
                                    </p:animRot>
                                  </p:childTnLst>
                                </p:cTn>
                              </p:par>
                            </p:childTnLst>
                          </p:cTn>
                        </p:par>
                        <p:par>
                          <p:cTn id="7" fill="hold" nodeType="afterGroup">
                            <p:stCondLst>
                              <p:cond delay="1000"/>
                            </p:stCondLst>
                            <p:childTnLst>
                              <p:par>
                                <p:cTn id="8" presetID="8" presetClass="emph" presetSubtype="0" repeatCount="3000" autoRev="1" fill="hold" nodeType="afterEffect">
                                  <p:stCondLst>
                                    <p:cond delay="0"/>
                                  </p:stCondLst>
                                  <p:childTnLst>
                                    <p:animRot by="1200000">
                                      <p:cBhvr>
                                        <p:cTn id="9" dur="500" fill="hold"/>
                                        <p:tgtEl>
                                          <p:spTgt spid="235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slid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9938" y="2306638"/>
            <a:ext cx="2743200" cy="18843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mua"/>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200" y="2057400"/>
            <a:ext cx="272415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388" y="5333047"/>
            <a:ext cx="4824412" cy="1477328"/>
          </a:xfrm>
          <a:prstGeom prst="rect">
            <a:avLst/>
          </a:prstGeom>
        </p:spPr>
        <p:txBody>
          <a:bodyPr wrap="square">
            <a:spAutoFit/>
          </a:bodyPr>
          <a:lstStyle/>
          <a:p>
            <a:r>
              <a:rPr lang="en-US"/>
              <a:t>Từ hôm ấy, bé nào cũng cố gắng hát hay hơn, múa dẻo hơn và trật tự hơn khi ngồi trong lớp. Đến ngày thứ bảy, cả lớp mẫu giáo lớn hồi hộp , vì bé nào cũng thích được cô giáo cho quà mà!.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path" presetSubtype="0" repeatCount="indefinite" accel="50000" decel="50000" autoRev="1" fill="hold" nodeType="withEffect">
                                  <p:stCondLst>
                                    <p:cond delay="0"/>
                                  </p:stCondLst>
                                  <p:childTnLst>
                                    <p:animMotion origin="layout" path="M -1.11022E-16 -1.11111E-06 L -1.11022E-16 0.02639" pathEditMode="relative" rAng="0" ptsTypes="AA">
                                      <p:cBhvr>
                                        <p:cTn id="6" dur="2000" fill="hold"/>
                                        <p:tgtEl>
                                          <p:spTgt spid="21511"/>
                                        </p:tgtEl>
                                        <p:attrNameLst>
                                          <p:attrName>ppt_x</p:attrName>
                                          <p:attrName>ppt_y</p:attrName>
                                        </p:attrNameLst>
                                      </p:cBhvr>
                                      <p:rCtr x="0" y="1319"/>
                                    </p:animMotion>
                                  </p:childTnLst>
                                </p:cTn>
                              </p:par>
                              <p:par>
                                <p:cTn id="7" presetID="0" presetClass="path" presetSubtype="0" repeatCount="indefinite" accel="50000" decel="50000" fill="hold" nodeType="withEffect">
                                  <p:stCondLst>
                                    <p:cond delay="0"/>
                                  </p:stCondLst>
                                  <p:childTnLst>
                                    <p:animMotion origin="layout" path="M -5.55556E-06 -2.65896E-06 C 0.00468 -0.00601 0.00972 -0.01087 0.0144 -0.01688 C 0.01961 -0.01618 0.02499 -0.01457 0.0302 -0.0148 C 0.0559 -0.01642 0.04027 -0.0222 0.05242 -0.01688 C 0.06145 -0.02474 0.06909 -0.03537 0.07951 -0.04023 C 0.08228 -0.03954 0.09791 -0.03561 0.09999 -0.03584 C 0.10156 -0.03607 0.10208 -0.03907 0.10329 -0.04023 C 0.11058 -0.0474 0.11197 -0.04809 0.11909 -0.05272 C 0.12812 -0.0504 0.13732 -0.04809 0.14617 -0.04439 C 0.14722 -0.04231 0.14774 -0.03931 0.1493 -0.03792 C 0.15208 -0.03561 0.15885 -0.03376 0.15885 -0.03376 C 0.16041 -0.03237 0.16163 -0.03075 0.16336 -0.02959 C 0.1651 -0.02867 0.16701 -0.02867 0.1684 -0.02751 C 0.16944 -0.02636 0.17031 -0.02428 0.17135 -0.02312 C 0.18072 -0.01387 0.17864 -0.01572 0.18732 -0.01272 C 0.19531 -0.00208 0.19617 0.01665 0.20173 0.0296 C 0.20364 0.03399 0.20676 0.03746 0.20798 0.04231 C 0.2085 0.04439 0.2085 0.04671 0.20954 0.04856 C 0.21614 0.06012 0.22482 0.06752 0.23333 0.07607 C 0.23749 0.09226 0.23663 0.11491 0.24774 0.12486 C 0.25138 0.13226 0.25399 0.13665 0.26041 0.13965 C 0.26145 0.14173 0.26215 0.14405 0.26353 0.1459 C 0.26492 0.14775 0.26718 0.14798 0.2684 0.15006 C 0.27065 0.15376 0.27117 0.15884 0.27308 0.16278 C 0.27152 0.16925 0.2684 0.19214 0.26041 0.19445 C 0.25468 0.19607 0.24878 0.19584 0.24288 0.19653 C 0.23454 0.20069 0.22603 0.20139 0.21753 0.20509 C 0.21145 0.20763 0.21076 0.21526 0.20642 0.21989 C 0.19722 0.23006 0.17933 0.23075 0.1684 0.2326 C 0.16631 0.23399 0.1644 0.2363 0.1618 0.23676 C 0.16041 0.23699 0.15885 0.23445 0.15728 0.23468 C 0.15329 0.23538 0.14999 0.23931 0.14617 0.24093 C 0.13906 0.25041 0.1269 0.25156 0.11753 0.25572 C 0.11649 0.25711 0.11597 0.26058 0.1144 0.26012 C 0.10833 0.2585 0.09288 0.24393 0.08732 0.23884 C 0.08454 0.22752 0.08211 0.23468 0.07777 0.22613 C 0.07656 0.22358 0.07621 0.22012 0.07465 0.2178 C 0.07274 0.2148 0.06631 0.20948 0.06353 0.20717 C 0.0493 0.21341 0.06753 0.2074 0.05555 0.20509 C 0.04253 0.20254 0.02916 0.20231 0.01597 0.20093 C 0.00798 0.19376 0.01215 0.19861 0.00485 0.18405 C 0.00156 0.17734 -0.00313 0.17549 -0.00782 0.17133 C -0.01216 0.1674 -0.01737 0.15445 -0.01737 0.15445 C -0.01581 0.1459 -0.01563 0.1348 -0.01268 0.12694 C -0.01199 0.12509 -0.01025 0.12439 -0.00938 0.12254 C -0.00469 0.11214 -0.00313 0.1015 0.00329 0.09295 C 0.00555 0.08093 0.00885 0.06913 0.0111 0.05711 C 0.00347 0.05017 0.00815 0.05619 0.00329 0.04231 C 0.00138 0.03653 -0.00313 0.02543 -0.00313 0.02543 C 0.00051 0.01064 0.00103 0.01688 -0.00157 0.00647 C 0.00121 0.00278 0.01163 -0.01503 -5.55556E-06 -2.65896E-06 Z" pathEditMode="relative" ptsTypes="fffffffffffffffffffffffffffffffffffffffffffffffffff">
                                      <p:cBhvr>
                                        <p:cTn id="8" dur="10000" fill="hold"/>
                                        <p:tgtEl>
                                          <p:spTgt spid="215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vi-VN"/>
          </a:p>
        </p:txBody>
      </p:sp>
      <p:sp>
        <p:nvSpPr>
          <p:cNvPr id="19459" name="Rectangle 3"/>
          <p:cNvSpPr>
            <a:spLocks noGrp="1" noChangeArrowheads="1"/>
          </p:cNvSpPr>
          <p:nvPr>
            <p:ph idx="1"/>
          </p:nvPr>
        </p:nvSpPr>
        <p:spPr/>
        <p:txBody>
          <a:bodyPr/>
          <a:lstStyle/>
          <a:p>
            <a:endParaRPr lang="vi-VN"/>
          </a:p>
        </p:txBody>
      </p:sp>
      <p:pic>
        <p:nvPicPr>
          <p:cNvPr id="19460" name="Picture 4" descr="Untitled-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7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fltVal val="0"/>
                                          </p:val>
                                        </p:tav>
                                        <p:tav tm="100000">
                                          <p:val>
                                            <p:strVal val="#ppt_w"/>
                                          </p:val>
                                        </p:tav>
                                      </p:tavLst>
                                    </p:anim>
                                    <p:anim calcmode="lin" valueType="num">
                                      <p:cBhvr>
                                        <p:cTn id="8" dur="1000" fill="hold"/>
                                        <p:tgtEl>
                                          <p:spTgt spid="19460"/>
                                        </p:tgtEl>
                                        <p:attrNameLst>
                                          <p:attrName>ppt_h</p:attrName>
                                        </p:attrNameLst>
                                      </p:cBhvr>
                                      <p:tavLst>
                                        <p:tav tm="0">
                                          <p:val>
                                            <p:fltVal val="0"/>
                                          </p:val>
                                        </p:tav>
                                        <p:tav tm="100000">
                                          <p:val>
                                            <p:strVal val="#ppt_h"/>
                                          </p:val>
                                        </p:tav>
                                      </p:tavLst>
                                    </p:anim>
                                    <p:anim calcmode="lin" valueType="num">
                                      <p:cBhvr>
                                        <p:cTn id="9" dur="1000" fill="hold"/>
                                        <p:tgtEl>
                                          <p:spTgt spid="194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tretch>
            <a:fillRect/>
          </a:stretch>
        </a:blipFill>
        <a:effectLst/>
      </p:bgPr>
    </p:bg>
    <p:spTree>
      <p:nvGrpSpPr>
        <p:cNvPr id="1" name=""/>
        <p:cNvGrpSpPr/>
        <p:nvPr/>
      </p:nvGrpSpPr>
      <p:grpSpPr>
        <a:xfrm>
          <a:off x="0" y="0"/>
          <a:ext cx="0" cy="0"/>
          <a:chOff x="0" y="0"/>
          <a:chExt cx="0" cy="0"/>
        </a:xfrm>
      </p:grpSpPr>
      <p:pic>
        <p:nvPicPr>
          <p:cNvPr id="17415" name="Picture 7" descr="slid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52600" y="1946275"/>
            <a:ext cx="5510213" cy="4530725"/>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meo khoang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62400" y="3249613"/>
            <a:ext cx="3470275" cy="2717800"/>
          </a:xfrm>
          <a:prstGeom prst="rect">
            <a:avLst/>
          </a:prstGeom>
          <a:noFill/>
          <a:extLst>
            <a:ext uri="{909E8E84-426E-40DD-AFC4-6F175D3DCCD1}">
              <a14:hiddenFill xmlns:a14="http://schemas.microsoft.com/office/drawing/2010/main">
                <a:solidFill>
                  <a:srgbClr val="FFFFFF"/>
                </a:solidFill>
              </a14:hiddenFill>
            </a:ext>
          </a:extLst>
        </p:spPr>
      </p:pic>
      <p:grpSp>
        <p:nvGrpSpPr>
          <p:cNvPr id="17421" name="Group 13"/>
          <p:cNvGrpSpPr/>
          <p:nvPr/>
        </p:nvGrpSpPr>
        <p:grpSpPr>
          <a:xfrm>
            <a:off x="5867400" y="2320925"/>
            <a:ext cx="2003425" cy="5146675"/>
            <a:chOff x="3696" y="1462"/>
            <a:chExt cx="1262" cy="3242"/>
          </a:xfrm>
        </p:grpSpPr>
        <p:pic>
          <p:nvPicPr>
            <p:cNvPr id="17417" name="Picture 9" descr="meo khoang 1"/>
            <p:cNvPicPr>
              <a:picLocks noChangeAspect="1" noChangeArrowheads="1"/>
            </p:cNvPicPr>
            <p:nvPr/>
          </p:nvPicPr>
          <p:blipFill>
            <a:blip r:embed="rId6">
              <a:lum bright="-8000" contrast="20000"/>
              <a:extLst>
                <a:ext uri="{28A0092B-C50C-407E-A947-70E740481C1C}">
                  <a14:useLocalDpi xmlns:a14="http://schemas.microsoft.com/office/drawing/2010/main" val="0"/>
                </a:ext>
              </a:extLst>
            </a:blip>
            <a:stretch>
              <a:fillRect/>
            </a:stretch>
          </p:blipFill>
          <p:spPr bwMode="auto">
            <a:xfrm flipH="1">
              <a:off x="3696" y="1462"/>
              <a:ext cx="1262" cy="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diem noi"/>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rot="975066">
              <a:off x="4128" y="3712"/>
              <a:ext cx="55" cy="992"/>
            </a:xfrm>
            <a:prstGeom prst="rect">
              <a:avLst/>
            </a:prstGeom>
            <a:noFill/>
            <a:extLst>
              <a:ext uri="{909E8E84-426E-40DD-AFC4-6F175D3DCCD1}">
                <a14:hiddenFill xmlns:a14="http://schemas.microsoft.com/office/drawing/2010/main">
                  <a:solidFill>
                    <a:srgbClr val="FFFFFF"/>
                  </a:solidFill>
                </a14:hiddenFill>
              </a:ext>
            </a:extLst>
          </p:spPr>
        </p:pic>
      </p:grpSp>
      <p:pic>
        <p:nvPicPr>
          <p:cNvPr id="17414" name="Picture 6" descr="nen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91" y="188954"/>
            <a:ext cx="6859121" cy="1477328"/>
          </a:xfrm>
          <a:prstGeom prst="rect">
            <a:avLst/>
          </a:prstGeom>
        </p:spPr>
        <p:txBody>
          <a:bodyPr wrap="square">
            <a:spAutoFit/>
          </a:bodyPr>
          <a:lstStyle/>
          <a:p>
            <a:r>
              <a:rPr lang="en-US"/>
              <a:t>Hết giờ ra chơi, trong lúc các bé xếp hàng vào lớp, Cún Đốm bá vai Gấu Xù khiến cho Gấu Xù xô vào Mèo Khoang làm Mèo Khoang ngã nhào, đầu gối bị trầy da thâm tím. Mèo Khoang đau quá liền khóc òa lên. Cô giáo Hươu Sao phải lấy dầu cao xoa bóp vào chỗ đau cho Mèo Khoang.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3000" autoRev="1" fill="hold" nodeType="withEffect">
                                  <p:stCondLst>
                                    <p:cond delay="0"/>
                                  </p:stCondLst>
                                  <p:childTnLst>
                                    <p:animRot by="300000">
                                      <p:cBhvr>
                                        <p:cTn id="6" dur="500" fill="hold"/>
                                        <p:tgtEl>
                                          <p:spTgt spid="17415"/>
                                        </p:tgtEl>
                                        <p:attrNameLst>
                                          <p:attrName>r</p:attrName>
                                        </p:attrNameLst>
                                      </p:cBhvr>
                                    </p:animRot>
                                  </p:childTnLst>
                                </p:cTn>
                              </p:par>
                              <p:par>
                                <p:cTn id="7" presetID="42" presetClass="path" presetSubtype="0" repeatCount="3000" accel="50000" decel="50000" autoRev="1" fill="hold" nodeType="withEffect">
                                  <p:stCondLst>
                                    <p:cond delay="0"/>
                                  </p:stCondLst>
                                  <p:childTnLst>
                                    <p:animMotion origin="layout" path="M -0.00955 0.02222 L 0.00156 0.04144" pathEditMode="relative" rAng="0" ptsTypes="AA">
                                      <p:cBhvr>
                                        <p:cTn id="8" dur="500" fill="hold"/>
                                        <p:tgtEl>
                                          <p:spTgt spid="17415"/>
                                        </p:tgtEl>
                                        <p:attrNameLst>
                                          <p:attrName>ppt_x</p:attrName>
                                          <p:attrName>ppt_y</p:attrName>
                                        </p:attrNameLst>
                                      </p:cBhvr>
                                      <p:rCtr x="556" y="949"/>
                                    </p:animMotion>
                                  </p:childTnLst>
                                </p:cTn>
                              </p:par>
                              <p:par>
                                <p:cTn id="9" presetID="8" presetClass="emph" presetSubtype="0" repeatCount="3000" autoRev="1" fill="hold" nodeType="withEffect">
                                  <p:stCondLst>
                                    <p:cond delay="0"/>
                                  </p:stCondLst>
                                  <p:childTnLst>
                                    <p:animRot by="300000">
                                      <p:cBhvr>
                                        <p:cTn id="10" dur="500" fill="hold"/>
                                        <p:tgtEl>
                                          <p:spTgt spid="17421"/>
                                        </p:tgtEl>
                                        <p:attrNameLst>
                                          <p:attrName>r</p:attrName>
                                        </p:attrNameLst>
                                      </p:cBhvr>
                                    </p:animRot>
                                  </p:childTnLst>
                                </p:cTn>
                              </p:par>
                            </p:childTnLst>
                          </p:cTn>
                        </p:par>
                        <p:par>
                          <p:cTn id="11" fill="hold" nodeType="afterGroup">
                            <p:stCondLst>
                              <p:cond delay="500"/>
                            </p:stCondLst>
                            <p:childTnLst>
                              <p:par>
                                <p:cTn id="12" presetID="42" presetClass="path" presetSubtype="0" accel="50000" decel="50000" fill="hold" nodeType="afterEffect">
                                  <p:stCondLst>
                                    <p:cond delay="0"/>
                                  </p:stCondLst>
                                  <p:childTnLst>
                                    <p:animMotion origin="layout" path="M 4.72222E-06 0.01111 L -0.02622 0.01967" pathEditMode="relative" rAng="0" ptsTypes="AA">
                                      <p:cBhvr>
                                        <p:cTn id="13" dur="500" fill="hold"/>
                                        <p:tgtEl>
                                          <p:spTgt spid="17421"/>
                                        </p:tgtEl>
                                        <p:attrNameLst>
                                          <p:attrName>ppt_x</p:attrName>
                                          <p:attrName>ppt_y</p:attrName>
                                        </p:attrNameLst>
                                      </p:cBhvr>
                                      <p:rCtr x="-1319" y="417"/>
                                    </p:animMotion>
                                  </p:childTnLst>
                                </p:cTn>
                              </p:par>
                              <p:par>
                                <p:cTn id="14" presetID="8" presetClass="emph" presetSubtype="0" fill="hold" nodeType="withEffect">
                                  <p:stCondLst>
                                    <p:cond delay="0"/>
                                  </p:stCondLst>
                                  <p:childTnLst>
                                    <p:animRot by="-600000">
                                      <p:cBhvr>
                                        <p:cTn id="15" dur="2000" fill="hold"/>
                                        <p:tgtEl>
                                          <p:spTgt spid="17421"/>
                                        </p:tgtEl>
                                        <p:attrNameLst>
                                          <p:attrName>r</p:attrName>
                                        </p:attrNameLst>
                                      </p:cBhvr>
                                    </p:animRot>
                                  </p:childTnLst>
                                </p:cTn>
                              </p:par>
                              <p:par>
                                <p:cTn id="16" presetID="10" presetClass="exit" presetSubtype="0" fill="hold" nodeType="withEffect">
                                  <p:stCondLst>
                                    <p:cond delay="0"/>
                                  </p:stCondLst>
                                  <p:childTnLst>
                                    <p:animEffect transition="out" filter="fade">
                                      <p:cBhvr>
                                        <p:cTn id="17" dur="2000"/>
                                        <p:tgtEl>
                                          <p:spTgt spid="17421"/>
                                        </p:tgtEl>
                                      </p:cBhvr>
                                    </p:animEffect>
                                    <p:set>
                                      <p:cBhvr>
                                        <p:cTn id="18" dur="1" fill="hold">
                                          <p:stCondLst>
                                            <p:cond delay="1999"/>
                                          </p:stCondLst>
                                        </p:cTn>
                                        <p:tgtEl>
                                          <p:spTgt spid="1742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7416"/>
                                        </p:tgtEl>
                                        <p:attrNameLst>
                                          <p:attrName>style.visibility</p:attrName>
                                        </p:attrNameLst>
                                      </p:cBhvr>
                                      <p:to>
                                        <p:strVal val="visible"/>
                                      </p:to>
                                    </p:set>
                                    <p:animEffect transition="in" filter="fade">
                                      <p:cBhvr>
                                        <p:cTn id="21" dur="2000"/>
                                        <p:tgtEl>
                                          <p:spTgt spid="17416"/>
                                        </p:tgtEl>
                                      </p:cBhvr>
                                    </p:animEffect>
                                  </p:childTnLst>
                                </p:cTn>
                              </p:par>
                              <p:par>
                                <p:cTn id="22" presetID="42" presetClass="path" presetSubtype="0" accel="50000" decel="50000" fill="hold" nodeType="withEffect">
                                  <p:stCondLst>
                                    <p:cond delay="0"/>
                                  </p:stCondLst>
                                  <p:childTnLst>
                                    <p:animMotion origin="layout" path="M -2.77778E-07 -7.40741E-07 L -0.05642 0.20579" pathEditMode="relative" rAng="0" ptsTypes="AA">
                                      <p:cBhvr>
                                        <p:cTn id="23" dur="2000" fill="hold"/>
                                        <p:tgtEl>
                                          <p:spTgt spid="17416"/>
                                        </p:tgtEl>
                                        <p:attrNameLst>
                                          <p:attrName>ppt_x</p:attrName>
                                          <p:attrName>ppt_y</p:attrName>
                                        </p:attrNameLst>
                                      </p:cBhvr>
                                      <p:rCtr x="-2830" y="1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slid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0"/>
            <a:ext cx="8534400" cy="6837363"/>
          </a:xfrm>
          <a:prstGeom prst="rect">
            <a:avLst/>
          </a:prstGeom>
          <a:noFill/>
          <a:extLst>
            <a:ext uri="{909E8E84-426E-40DD-AFC4-6F175D3DCCD1}">
              <a14:hiddenFill xmlns:a14="http://schemas.microsoft.com/office/drawing/2010/main">
                <a:solidFill>
                  <a:srgbClr val="FFFFFF"/>
                </a:solidFill>
              </a14:hiddenFill>
            </a:ext>
          </a:extLst>
        </p:spPr>
      </p:pic>
      <p:pic>
        <p:nvPicPr>
          <p:cNvPr id="29708" name="Picture 12" descr="tay co gia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0" y="3657600"/>
            <a:ext cx="1981200" cy="1112838"/>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descr="tay che"/>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16475" y="3282950"/>
            <a:ext cx="1749425" cy="1060450"/>
          </a:xfrm>
          <a:prstGeom prst="rect">
            <a:avLst/>
          </a:prstGeom>
          <a:noFill/>
          <a:extLst>
            <a:ext uri="{909E8E84-426E-40DD-AFC4-6F175D3DCCD1}">
              <a14:hiddenFill xmlns:a14="http://schemas.microsoft.com/office/drawing/2010/main">
                <a:solidFill>
                  <a:srgbClr val="FFFFFF"/>
                </a:solidFill>
              </a14:hiddenFill>
            </a:ext>
          </a:extLst>
        </p:spPr>
      </p:pic>
      <p:grpSp>
        <p:nvGrpSpPr>
          <p:cNvPr id="29706" name="Group 10"/>
          <p:cNvGrpSpPr/>
          <p:nvPr/>
        </p:nvGrpSpPr>
        <p:grpSpPr>
          <a:xfrm>
            <a:off x="2971800" y="2416175"/>
            <a:ext cx="2638425" cy="1289050"/>
            <a:chOff x="1872" y="1522"/>
            <a:chExt cx="1662" cy="812"/>
          </a:xfrm>
        </p:grpSpPr>
        <p:pic>
          <p:nvPicPr>
            <p:cNvPr id="29702" name="Picture 6" descr="khoc"/>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78" y="1522"/>
              <a:ext cx="856" cy="812"/>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descr="diem noi"/>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rot="15580056">
              <a:off x="2340" y="1740"/>
              <a:ext cx="55" cy="99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indefinite" autoRev="1" fill="hold" nodeType="withEffect">
                                  <p:stCondLst>
                                    <p:cond delay="0"/>
                                  </p:stCondLst>
                                  <p:childTnLst>
                                    <p:animRot by="600000">
                                      <p:cBhvr>
                                        <p:cTn id="6" dur="1000" fill="hold"/>
                                        <p:tgtEl>
                                          <p:spTgt spid="29706"/>
                                        </p:tgtEl>
                                        <p:attrNameLst>
                                          <p:attrName>r</p:attrName>
                                        </p:attrNameLst>
                                      </p:cBhvr>
                                    </p:animRot>
                                  </p:childTnLst>
                                </p:cTn>
                              </p:par>
                              <p:par>
                                <p:cTn id="7" presetID="42" presetClass="path" presetSubtype="0" repeatCount="indefinite" accel="50000" decel="50000" autoRev="1" fill="hold" nodeType="withEffect">
                                  <p:stCondLst>
                                    <p:cond delay="0"/>
                                  </p:stCondLst>
                                  <p:childTnLst>
                                    <p:animMotion origin="layout" path="M 1.11022E-16 -1.85185E-06 L -0.04167 0.03264" pathEditMode="relative" rAng="0" ptsTypes="AA">
                                      <p:cBhvr>
                                        <p:cTn id="8" dur="2000" fill="hold"/>
                                        <p:tgtEl>
                                          <p:spTgt spid="29708"/>
                                        </p:tgtEl>
                                        <p:attrNameLst>
                                          <p:attrName>ppt_x</p:attrName>
                                          <p:attrName>ppt_y</p:attrName>
                                        </p:attrNameLst>
                                      </p:cBhvr>
                                      <p:rCtr x="-2083" y="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slid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7463"/>
            <a:ext cx="9144000" cy="6840537"/>
          </a:xfrm>
          <a:prstGeom prst="rect">
            <a:avLst/>
          </a:prstGeom>
          <a:noFill/>
          <a:extLst>
            <a:ext uri="{909E8E84-426E-40DD-AFC4-6F175D3DCCD1}">
              <a14:hiddenFill xmlns:a14="http://schemas.microsoft.com/office/drawing/2010/main">
                <a:solidFill>
                  <a:srgbClr val="FFFFFF"/>
                </a:solidFill>
              </a14:hiddenFill>
            </a:ext>
          </a:extLst>
        </p:spPr>
      </p:pic>
      <p:grpSp>
        <p:nvGrpSpPr>
          <p:cNvPr id="31755" name="Group 11"/>
          <p:cNvGrpSpPr/>
          <p:nvPr/>
        </p:nvGrpSpPr>
        <p:grpSpPr>
          <a:xfrm>
            <a:off x="4343400" y="685800"/>
            <a:ext cx="1066800" cy="2667000"/>
            <a:chOff x="2525" y="432"/>
            <a:chExt cx="883" cy="1680"/>
          </a:xfrm>
        </p:grpSpPr>
        <p:pic>
          <p:nvPicPr>
            <p:cNvPr id="31750" name="Picture 6" descr="be ngoa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25" y="432"/>
              <a:ext cx="883" cy="1104"/>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descr="diem noi"/>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903121">
              <a:off x="3312" y="1443"/>
              <a:ext cx="48" cy="6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600200" y="5934670"/>
            <a:ext cx="5867400" cy="923330"/>
          </a:xfrm>
          <a:prstGeom prst="rect">
            <a:avLst/>
          </a:prstGeom>
        </p:spPr>
        <p:txBody>
          <a:bodyPr wrap="square">
            <a:spAutoFit/>
          </a:bodyPr>
          <a:lstStyle/>
          <a:p>
            <a:r>
              <a:rPr lang="en-US"/>
              <a:t>Giờ sinh hoạt cuối tuần, cô khen cả lớp: </a:t>
            </a:r>
          </a:p>
          <a:p>
            <a:r>
              <a:rPr lang="en-US"/>
              <a:t>-    Tất cả các con đều xứng đáng nhận phiếu bé ngoan và nhận quà của cô.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4000" accel="50000" decel="50000" autoRev="1" fill="hold" nodeType="withEffect">
                                  <p:stCondLst>
                                    <p:cond delay="0"/>
                                  </p:stCondLst>
                                  <p:childTnLst>
                                    <p:animRot by="600000">
                                      <p:cBhvr>
                                        <p:cTn id="6" dur="1000" fill="hold"/>
                                        <p:tgtEl>
                                          <p:spTgt spid="317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1127</TotalTime>
  <Words>974</Words>
  <Application>Microsoft Office PowerPoint</Application>
  <PresentationFormat>On-screen Show (4:3)</PresentationFormat>
  <Paragraphs>64</Paragraphs>
  <Slides>31</Slides>
  <Notes>16</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Tw Cen MT</vt:lpstr>
      <vt:lpstr>Droplet</vt:lpstr>
      <vt:lpstr>    HOẠT ĐỘNG LÀM QUEN VĂN HỌC  Truyện “Món quà của cô giáo” Lứa tuổi: 4 – 5 tuổi Giáo viên: LƯƠNG THỊ LAN</vt:lpstr>
      <vt:lpstr>    Hát: Vui đến trường</vt:lpstr>
      <vt:lpstr>MÓN QUÀ CỦA CÔ GIÁO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Đàm thoại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62</cp:revision>
  <dcterms:created xsi:type="dcterms:W3CDTF">2009-06-14T10:18:10Z</dcterms:created>
  <dcterms:modified xsi:type="dcterms:W3CDTF">2026-03-30T08:19:05Z</dcterms:modified>
</cp:coreProperties>
</file>