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2" r:id="rId14"/>
    <p:sldId id="270" r:id="rId15"/>
    <p:sldId id="273" r:id="rId16"/>
    <p:sldId id="274" r:id="rId17"/>
    <p:sldId id="275" r:id="rId18"/>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tags" Target="tags/tag1.xml" /><Relationship Id="rId2" Type="http://schemas.openxmlformats.org/officeDocument/2006/relationships/slide" Target="slides/slide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9906E09E-F2CA-4613-8EFE-3F61AF14EC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1E5748-B225-4949-8DF8-9407249CB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530735-2FEA-4B4F-A443-77BFAF28E595}"/>
              </a:ext>
            </a:extLst>
          </p:cNvPr>
          <p:cNvSpPr>
            <a:spLocks noGrp="1"/>
          </p:cNvSpPr>
          <p:nvPr>
            <p:ph type="dt" sz="half" idx="10"/>
          </p:nvPr>
        </p:nvSpPr>
        <p:spPr/>
        <p:txBody>
          <a:bodyPr/>
          <a:lstStyle/>
          <a:p>
            <a:fld id="{020B7D8E-02F5-4922-870D-BDFBE316B43C}" type="datetimeFigureOut">
              <a:rPr lang="en-US" smtClean="0"/>
              <a:t>3/28/2026</a:t>
            </a:fld>
            <a:endParaRPr lang="en-US"/>
          </a:p>
        </p:txBody>
      </p:sp>
      <p:sp>
        <p:nvSpPr>
          <p:cNvPr id="5" name="Footer Placeholder 4">
            <a:extLst>
              <a:ext uri="{FF2B5EF4-FFF2-40B4-BE49-F238E27FC236}">
                <a16:creationId xmlns:a16="http://schemas.microsoft.com/office/drawing/2014/main" id="{FD9C17A7-8204-4284-94A5-DA9CCB54C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FAF65-62C7-41E3-9AA5-9FF64930B212}"/>
              </a:ext>
            </a:extLst>
          </p:cNvPr>
          <p:cNvSpPr>
            <a:spLocks noGrp="1"/>
          </p:cNvSpPr>
          <p:nvPr>
            <p:ph type="sldNum" sz="quarter" idx="12"/>
          </p:nvPr>
        </p:nvSpPr>
        <p:spPr/>
        <p:txBody>
          <a:bodyPr/>
          <a:lstStyle/>
          <a:p>
            <a:fld id="{988CA66E-8DA1-4D47-8517-4858AAAEA40B}" type="slidenum">
              <a:rPr lang="en-US" smtClean="0"/>
              <a:t>‹#›</a:t>
            </a:fld>
            <a:endParaRPr lang="en-US"/>
          </a:p>
        </p:txBody>
      </p:sp>
    </p:spTree>
    <p:extLst>
      <p:ext uri="{BB962C8B-B14F-4D97-AF65-F5344CB8AC3E}">
        <p14:creationId xmlns:p14="http://schemas.microsoft.com/office/powerpoint/2010/main" val="35675349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B8A83F2D-A81C-477E-B385-113C3D9B3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83370-3528-4674-90C8-3D13186EBA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AE50F-BEF1-4403-BC29-196B6AC698C6}"/>
              </a:ext>
            </a:extLst>
          </p:cNvPr>
          <p:cNvSpPr>
            <a:spLocks noGrp="1"/>
          </p:cNvSpPr>
          <p:nvPr>
            <p:ph type="dt" sz="half" idx="10"/>
          </p:nvPr>
        </p:nvSpPr>
        <p:spPr/>
        <p:txBody>
          <a:bodyPr/>
          <a:lstStyle/>
          <a:p>
            <a:fld id="{020B7D8E-02F5-4922-870D-BDFBE316B43C}" type="datetimeFigureOut">
              <a:rPr lang="en-US" smtClean="0"/>
              <a:t>3/28/2026</a:t>
            </a:fld>
            <a:endParaRPr lang="en-US"/>
          </a:p>
        </p:txBody>
      </p:sp>
      <p:sp>
        <p:nvSpPr>
          <p:cNvPr id="5" name="Footer Placeholder 4">
            <a:extLst>
              <a:ext uri="{FF2B5EF4-FFF2-40B4-BE49-F238E27FC236}">
                <a16:creationId xmlns:a16="http://schemas.microsoft.com/office/drawing/2014/main" id="{3A357D74-9267-43E6-AAD0-BD044E83C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02226-8A64-4ACD-9FEE-6D212D0A3133}"/>
              </a:ext>
            </a:extLst>
          </p:cNvPr>
          <p:cNvSpPr>
            <a:spLocks noGrp="1"/>
          </p:cNvSpPr>
          <p:nvPr>
            <p:ph type="sldNum" sz="quarter" idx="12"/>
          </p:nvPr>
        </p:nvSpPr>
        <p:spPr/>
        <p:txBody>
          <a:bodyPr/>
          <a:lstStyle/>
          <a:p>
            <a:fld id="{988CA66E-8DA1-4D47-8517-4858AAAEA40B}" type="slidenum">
              <a:rPr lang="en-US" smtClean="0"/>
              <a:t>‹#›</a:t>
            </a:fld>
            <a:endParaRPr lang="en-US"/>
          </a:p>
        </p:txBody>
      </p:sp>
    </p:spTree>
    <p:extLst>
      <p:ext uri="{BB962C8B-B14F-4D97-AF65-F5344CB8AC3E}">
        <p14:creationId xmlns:p14="http://schemas.microsoft.com/office/powerpoint/2010/main" val="17007112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261FE4F3-D9C1-4C0C-942C-6EE5A9C7F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D373CF-1D40-48B6-8CB5-E651AAB9F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C9641-7715-4800-8B0F-DE4575AAF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7D8E-02F5-4922-870D-BDFBE316B43C}" type="datetimeFigureOut">
              <a:rPr lang="en-US" smtClean="0"/>
              <a:t>3/28/2026</a:t>
            </a:fld>
            <a:endParaRPr lang="en-US"/>
          </a:p>
        </p:txBody>
      </p:sp>
      <p:sp>
        <p:nvSpPr>
          <p:cNvPr id="5" name="Footer Placeholder 4">
            <a:extLst>
              <a:ext uri="{FF2B5EF4-FFF2-40B4-BE49-F238E27FC236}">
                <a16:creationId xmlns:a16="http://schemas.microsoft.com/office/drawing/2014/main" id="{7145A807-6FB9-4FE7-A9A9-E0B61E271A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5CA887-35A5-4764-BF71-87F44DA29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CA66E-8DA1-4D47-8517-4858AAAEA40B}" type="slidenum">
              <a:rPr lang="en-US" smtClean="0"/>
              <a:t>‹#›</a:t>
            </a:fld>
            <a:endParaRPr lang="en-US"/>
          </a:p>
        </p:txBody>
      </p:sp>
    </p:spTree>
    <p:extLst>
      <p:ext uri="{BB962C8B-B14F-4D97-AF65-F5344CB8AC3E}">
        <p14:creationId xmlns:p14="http://schemas.microsoft.com/office/powerpoint/2010/main" val="350529818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15.jpeg" /><Relationship Id="rId4" Type="http://schemas.openxmlformats.org/officeDocument/2006/relationships/image" Target="../media/image16.jpeg" /><Relationship Id="rId5" Type="http://schemas.openxmlformats.org/officeDocument/2006/relationships/image" Target="../media/image17.jpeg" /><Relationship Id="rId6" Type="http://schemas.openxmlformats.org/officeDocument/2006/relationships/image" Target="../media/image18.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19.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2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21.jpeg" /><Relationship Id="rId4" Type="http://schemas.openxmlformats.org/officeDocument/2006/relationships/image" Target="../media/image2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23.jpeg" /><Relationship Id="rId4" Type="http://schemas.openxmlformats.org/officeDocument/2006/relationships/image" Target="../media/image2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A07A10BD-5F15-4B0D-BD15-BDC136471EC2}"/>
              </a:ext>
            </a:extLst>
          </p:cNvPr>
          <p:cNvPicPr>
            <a:picLocks noChangeAspect="1"/>
          </p:cNvPicPr>
          <p:nvPr/>
        </p:nvPicPr>
        <p:blipFill>
          <a:blip r:embed="rId2"/>
          <a:stretch>
            <a:fillRect/>
          </a:stretch>
        </p:blipFill>
        <p:spPr>
          <a:xfrm>
            <a:off x="0" y="1"/>
            <a:ext cx="12192000" cy="6857999"/>
          </a:xfrm>
          <a:prstGeom prst="rect">
            <a:avLst/>
          </a:prstGeom>
        </p:spPr>
      </p:pic>
      <p:sp>
        <p:nvSpPr>
          <p:cNvPr id="5" name="Rectangle 4">
            <a:extLst>
              <a:ext uri="{FF2B5EF4-FFF2-40B4-BE49-F238E27FC236}">
                <a16:creationId xmlns:a16="http://schemas.microsoft.com/office/drawing/2014/main" id="{DEFF5609-5384-4EAA-B590-6D83E2B78BD3}"/>
              </a:ext>
            </a:extLst>
          </p:cNvPr>
          <p:cNvSpPr/>
          <p:nvPr/>
        </p:nvSpPr>
        <p:spPr>
          <a:xfrm>
            <a:off x="3260035" y="114280"/>
            <a:ext cx="6459698" cy="830997"/>
          </a:xfrm>
          <a:prstGeom prst="rect">
            <a:avLst/>
          </a:prstGeom>
        </p:spPr>
        <p:txBody>
          <a:bodyPr wrap="square">
            <a:spAutoFit/>
          </a:bodyPr>
          <a:lstStyle/>
          <a:p>
            <a:r>
              <a:rPr lang="vi-VN" sz="2400">
                <a:solidFill>
                  <a:srgbClr val="0070C0"/>
                </a:solidFill>
                <a:latin typeface="+mj-lt"/>
              </a:rPr>
              <a:t>ỦY BAN NHÂN DÂN </a:t>
            </a:r>
            <a:r>
              <a:rPr lang="en-US" sz="2400">
                <a:solidFill>
                  <a:srgbClr val="0070C0"/>
                </a:solidFill>
                <a:latin typeface="Times New Roman" panose="02020603050405020304" pitchFamily="18" charset="0"/>
                <a:cs typeface="Times New Roman" panose="02020603050405020304" pitchFamily="18" charset="0"/>
              </a:rPr>
              <a:t>PHƯỜNG</a:t>
            </a:r>
            <a:r>
              <a:rPr lang="vi-VN" sz="2400">
                <a:solidFill>
                  <a:srgbClr val="0070C0"/>
                </a:solidFill>
                <a:latin typeface="Times New Roman" panose="02020603050405020304" pitchFamily="18" charset="0"/>
                <a:cs typeface="Times New Roman" panose="02020603050405020304" pitchFamily="18" charset="0"/>
              </a:rPr>
              <a:t> </a:t>
            </a:r>
            <a:r>
              <a:rPr lang="vi-VN" sz="2400">
                <a:solidFill>
                  <a:srgbClr val="0070C0"/>
                </a:solidFill>
                <a:latin typeface="+mj-lt"/>
              </a:rPr>
              <a:t>LONG BIÊN</a:t>
            </a:r>
          </a:p>
          <a:p>
            <a:r>
              <a:rPr lang="vi-VN" sz="2400">
                <a:solidFill>
                  <a:srgbClr val="0070C0"/>
                </a:solidFill>
                <a:latin typeface="+mj-lt"/>
              </a:rPr>
              <a:t>    TRƯỜNG MẦM NON LONG BIÊN</a:t>
            </a:r>
          </a:p>
        </p:txBody>
      </p:sp>
      <p:pic>
        <p:nvPicPr>
          <p:cNvPr id="8" name="Picture 7">
            <a:extLst>
              <a:ext uri="{FF2B5EF4-FFF2-40B4-BE49-F238E27FC236}">
                <a16:creationId xmlns:a16="http://schemas.microsoft.com/office/drawing/2014/main" id="{E4C42271-F5FF-497C-9F6C-7689D3CB4896}"/>
              </a:ext>
            </a:extLst>
          </p:cNvPr>
          <p:cNvPicPr>
            <a:picLocks noChangeAspect="1"/>
          </p:cNvPicPr>
          <p:nvPr/>
        </p:nvPicPr>
        <p:blipFill>
          <a:blip r:embed="rId3"/>
          <a:stretch>
            <a:fillRect/>
          </a:stretch>
        </p:blipFill>
        <p:spPr>
          <a:xfrm>
            <a:off x="4752373" y="1238131"/>
            <a:ext cx="3475021" cy="1182727"/>
          </a:xfrm>
          <a:prstGeom prst="rect">
            <a:avLst/>
          </a:prstGeom>
        </p:spPr>
      </p:pic>
      <p:sp>
        <p:nvSpPr>
          <p:cNvPr id="9" name="Rectangle 8">
            <a:extLst>
              <a:ext uri="{FF2B5EF4-FFF2-40B4-BE49-F238E27FC236}">
                <a16:creationId xmlns:a16="http://schemas.microsoft.com/office/drawing/2014/main" id="{BE29534C-D441-488E-AC93-0F5A38D98262}"/>
              </a:ext>
            </a:extLst>
          </p:cNvPr>
          <p:cNvSpPr/>
          <p:nvPr/>
        </p:nvSpPr>
        <p:spPr>
          <a:xfrm>
            <a:off x="2775593" y="2931502"/>
            <a:ext cx="8082845" cy="646331"/>
          </a:xfrm>
          <a:prstGeom prst="rect">
            <a:avLst/>
          </a:prstGeom>
        </p:spPr>
        <p:txBody>
          <a:bodyPr wrap="square">
            <a:spAutoFit/>
          </a:bodyPr>
          <a:lstStyle/>
          <a:p>
            <a:pPr lvl="0"/>
            <a:r>
              <a:rPr lang="en-US" sz="3600" b="1" err="1">
                <a:solidFill>
                  <a:srgbClr val="FF0000"/>
                </a:solidFill>
                <a:latin typeface="Times New Roman" panose="02020603050405020304" pitchFamily="18" charset="0"/>
                <a:cs typeface="Times New Roman" panose="02020603050405020304" pitchFamily="18" charset="0"/>
              </a:rPr>
              <a:t>Đề tài : Truyện “ Gấu con bị sâu răng”</a:t>
            </a:r>
          </a:p>
        </p:txBody>
      </p:sp>
      <p:sp>
        <p:nvSpPr>
          <p:cNvPr id="10" name="Rectangle 9">
            <a:extLst>
              <a:ext uri="{FF2B5EF4-FFF2-40B4-BE49-F238E27FC236}">
                <a16:creationId xmlns:a16="http://schemas.microsoft.com/office/drawing/2014/main" id="{105F2A27-21C5-439A-A20C-A72F46389ED9}"/>
              </a:ext>
            </a:extLst>
          </p:cNvPr>
          <p:cNvSpPr/>
          <p:nvPr/>
        </p:nvSpPr>
        <p:spPr>
          <a:xfrm>
            <a:off x="3048000" y="3105835"/>
            <a:ext cx="6096000" cy="369332"/>
          </a:xfrm>
          <a:prstGeom prst="rect">
            <a:avLst/>
          </a:prstGeom>
        </p:spPr>
        <p:txBody>
          <a:bodyPr>
            <a:spAutoFit/>
          </a:bodyPr>
          <a:lstStyle/>
          <a:p>
            <a:endParaRPr lang="en-US" b="1">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A41429CF-9882-4331-8CAE-8E2C42989D66}"/>
              </a:ext>
            </a:extLst>
          </p:cNvPr>
          <p:cNvSpPr/>
          <p:nvPr/>
        </p:nvSpPr>
        <p:spPr>
          <a:xfrm>
            <a:off x="4307933" y="4088477"/>
            <a:ext cx="6096000" cy="830997"/>
          </a:xfrm>
          <a:prstGeom prst="rect">
            <a:avLst/>
          </a:prstGeom>
        </p:spPr>
        <p:txBody>
          <a:bodyPr>
            <a:spAutoFit/>
          </a:bodyPr>
          <a:lstStyle/>
          <a:p>
            <a:pPr lvl="0"/>
            <a:r>
              <a:rPr lang="en-US" sz="2400" b="1" err="1">
                <a:solidFill>
                  <a:srgbClr val="002060"/>
                </a:solidFill>
                <a:latin typeface="Times New Roman" panose="02020603050405020304" pitchFamily="18" charset="0"/>
                <a:cs typeface="Times New Roman" panose="02020603050405020304" pitchFamily="18" charset="0"/>
              </a:rPr>
              <a:t>Giáo viên : Lương Thị Thu Thủy</a:t>
            </a:r>
            <a:endParaRPr lang="en-US" sz="2400" b="1">
              <a:solidFill>
                <a:srgbClr val="002060"/>
              </a:solidFill>
              <a:latin typeface="Times New Roman" pitchFamily="18" charset="0"/>
              <a:cs typeface="Times New Roman" pitchFamily="18" charset="0"/>
            </a:endParaRPr>
          </a:p>
          <a:p>
            <a:pPr lvl="0"/>
            <a:r>
              <a:rPr lang="en-US" sz="2400" b="1" err="1">
                <a:solidFill>
                  <a:srgbClr val="002060"/>
                </a:solidFill>
                <a:latin typeface="Times New Roman" panose="02020603050405020304" pitchFamily="18" charset="0"/>
                <a:cs typeface="Times New Roman" panose="02020603050405020304" pitchFamily="18" charset="0"/>
              </a:rPr>
              <a:t>Lứa tuổi : 4 – 5 tuổi</a:t>
            </a:r>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657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1"/>
      <p:bldP spid="11" grpId="2"/>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380FCA03-3C1F-46B8-8CDF-2DA2560B871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AF78705-6E4F-4BE7-9B32-83293A7E3789}"/>
              </a:ext>
            </a:extLst>
          </p:cNvPr>
          <p:cNvSpPr/>
          <p:nvPr/>
        </p:nvSpPr>
        <p:spPr>
          <a:xfrm>
            <a:off x="570088" y="6091325"/>
            <a:ext cx="11051823" cy="646331"/>
          </a:xfrm>
          <a:prstGeom prst="rect">
            <a:avLst/>
          </a:prstGeom>
        </p:spPr>
        <p:txBody>
          <a:bodyPr wrap="square">
            <a:spAutoFit/>
          </a:bodyPr>
          <a:lstStyle/>
          <a:p>
            <a:r>
              <a:rPr lang="vi-VN" b="1" i="0">
                <a:solidFill>
                  <a:srgbClr val="002060"/>
                </a:solidFill>
                <a:effectLst/>
                <a:latin typeface="Open Sans" panose="020b0606030504020204" pitchFamily="34" charset="0"/>
              </a:rPr>
              <a:t>Nh</a:t>
            </a:r>
            <a:r>
              <a:rPr lang="en-US" b="1" i="0">
                <a:solidFill>
                  <a:srgbClr val="002060"/>
                </a:solidFill>
                <a:effectLst/>
                <a:latin typeface="Open Sans" panose="020b0606030504020204" pitchFamily="34" charset="0"/>
              </a:rPr>
              <a:t>ớ</a:t>
            </a:r>
            <a:r>
              <a:rPr lang="vi-VN" b="1" i="0">
                <a:solidFill>
                  <a:srgbClr val="002060"/>
                </a:solidFill>
                <a:effectLst/>
                <a:latin typeface="Open Sans" panose="020b0606030504020204" pitchFamily="34" charset="0"/>
              </a:rPr>
              <a:t> lời bác sĩ dặn, ngày nào Gấu con cũng chăm chỉ đánh răng. Chú đánh răng rất cẩn thận, đánh mặt trước, mặt sau của răng theo đúng lời dặn của bác sĩ làm cho răng trắng bóng.</a:t>
            </a:r>
            <a:r>
              <a:rPr lang="vi-VN" b="0" i="0">
                <a:solidFill>
                  <a:srgbClr val="000000"/>
                </a:solidFill>
                <a:effectLst/>
                <a:latin typeface="Open Sans" panose="020b0606030504020204" pitchFamily="34" charset="0"/>
              </a:rPr>
              <a:t> </a:t>
            </a:r>
            <a:endParaRPr lang="en-US"/>
          </a:p>
        </p:txBody>
      </p:sp>
    </p:spTree>
    <p:extLst>
      <p:ext uri="{BB962C8B-B14F-4D97-AF65-F5344CB8AC3E}">
        <p14:creationId xmlns:p14="http://schemas.microsoft.com/office/powerpoint/2010/main" val="861828448"/>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AFF895A0-5CAA-4553-A78B-32D234CACD65}"/>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C237A2E-201D-4AC9-B7A9-4947C5D49D71}"/>
              </a:ext>
            </a:extLst>
          </p:cNvPr>
          <p:cNvSpPr/>
          <p:nvPr/>
        </p:nvSpPr>
        <p:spPr>
          <a:xfrm>
            <a:off x="846667" y="6211669"/>
            <a:ext cx="10498666" cy="646331"/>
          </a:xfrm>
          <a:prstGeom prst="rect">
            <a:avLst/>
          </a:prstGeom>
        </p:spPr>
        <p:txBody>
          <a:bodyPr wrap="square">
            <a:spAutoFit/>
          </a:bodyPr>
          <a:lstStyle/>
          <a:p>
            <a:r>
              <a:rPr lang="vi-VN" b="1" i="0">
                <a:solidFill>
                  <a:srgbClr val="002060"/>
                </a:solidFill>
                <a:effectLst/>
                <a:latin typeface="Open Sans" panose="020b0606030504020204" pitchFamily="34" charset="0"/>
              </a:rPr>
              <a:t>Gấu con không ăn nhiều bánh kẹo mà ăn nhiều các chất bổ khác như thịt, cá, trứng, sữa, rau quả tươi, nên răng của chú ngày càng trở lên chắc và khoẻ hơn.</a:t>
            </a:r>
            <a:endParaRPr lang="en-US" b="1">
              <a:solidFill>
                <a:srgbClr val="002060"/>
              </a:solidFill>
            </a:endParaRPr>
          </a:p>
        </p:txBody>
      </p:sp>
    </p:spTree>
    <p:extLst>
      <p:ext uri="{BB962C8B-B14F-4D97-AF65-F5344CB8AC3E}">
        <p14:creationId xmlns:p14="http://schemas.microsoft.com/office/powerpoint/2010/main" val="2983816813"/>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C0C65571-8CB2-48ED-9303-AC8C4BA69DDA}"/>
              </a:ext>
            </a:extLst>
          </p:cNvPr>
          <p:cNvPicPr>
            <a:picLocks noChangeAspect="1"/>
          </p:cNvPicPr>
          <p:nvPr/>
        </p:nvPicPr>
        <p:blipFill>
          <a:blip r:embed="rId2"/>
          <a:stretch>
            <a:fillRect/>
          </a:stretch>
        </p:blipFill>
        <p:spPr>
          <a:xfrm>
            <a:off x="0" y="0"/>
            <a:ext cx="12192000" cy="6858000"/>
          </a:xfrm>
          <a:prstGeom prst="rect">
            <a:avLst/>
          </a:prstGeom>
        </p:spPr>
      </p:pic>
      <p:sp>
        <p:nvSpPr>
          <p:cNvPr id="5" name="Oval 4">
            <a:extLst>
              <a:ext uri="{FF2B5EF4-FFF2-40B4-BE49-F238E27FC236}">
                <a16:creationId xmlns:a16="http://schemas.microsoft.com/office/drawing/2014/main" id="{6F5CD28F-DB4D-4A09-8821-F056FF96EE79}"/>
              </a:ext>
            </a:extLst>
          </p:cNvPr>
          <p:cNvSpPr/>
          <p:nvPr/>
        </p:nvSpPr>
        <p:spPr>
          <a:xfrm>
            <a:off x="2935110" y="462844"/>
            <a:ext cx="5339645" cy="59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t>Câu truyện có tên là gì </a:t>
            </a:r>
          </a:p>
        </p:txBody>
      </p:sp>
      <p:sp>
        <p:nvSpPr>
          <p:cNvPr id="6" name="Rectangle 5">
            <a:extLst>
              <a:ext uri="{FF2B5EF4-FFF2-40B4-BE49-F238E27FC236}">
                <a16:creationId xmlns:a16="http://schemas.microsoft.com/office/drawing/2014/main" id="{37BAEA61-DBB4-46E0-9054-59936020DDA9}"/>
              </a:ext>
            </a:extLst>
          </p:cNvPr>
          <p:cNvSpPr/>
          <p:nvPr/>
        </p:nvSpPr>
        <p:spPr>
          <a:xfrm>
            <a:off x="1551361" y="2998113"/>
            <a:ext cx="8650638" cy="861774"/>
          </a:xfrm>
          <a:prstGeom prst="rect">
            <a:avLst/>
          </a:prstGeom>
        </p:spPr>
        <p:txBody>
          <a:bodyPr wrap="none">
            <a:spAutoFit/>
          </a:bodyPr>
          <a:lstStyle/>
          <a:p>
            <a:r>
              <a:rPr lang="en-US" sz="5000" b="1" err="1">
                <a:solidFill>
                  <a:srgbClr val="FF0000"/>
                </a:solidFill>
                <a:latin typeface="Times New Roman" panose="02020603050405020304" pitchFamily="18" charset="0"/>
                <a:cs typeface="Times New Roman" panose="02020603050405020304" pitchFamily="18" charset="0"/>
              </a:rPr>
              <a:t>Truyện “ Gấu con bị sâu răng”</a:t>
            </a:r>
            <a:endParaRPr lang="en-US" sz="5000"/>
          </a:p>
        </p:txBody>
      </p:sp>
    </p:spTree>
    <p:extLst>
      <p:ext uri="{BB962C8B-B14F-4D97-AF65-F5344CB8AC3E}">
        <p14:creationId xmlns:p14="http://schemas.microsoft.com/office/powerpoint/2010/main" val="27949469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1E541D13-9F0F-45EE-B12F-64D6755FAFA5}"/>
              </a:ext>
            </a:extLst>
          </p:cNvPr>
          <p:cNvPicPr>
            <a:picLocks noChangeAspect="1"/>
          </p:cNvPicPr>
          <p:nvPr/>
        </p:nvPicPr>
        <p:blipFill>
          <a:blip r:embed="rId2"/>
          <a:stretch>
            <a:fillRect/>
          </a:stretch>
        </p:blipFill>
        <p:spPr>
          <a:xfrm>
            <a:off x="0" y="0"/>
            <a:ext cx="12192000" cy="6857999"/>
          </a:xfrm>
          <a:prstGeom prst="rect">
            <a:avLst/>
          </a:prstGeom>
        </p:spPr>
      </p:pic>
      <p:sp>
        <p:nvSpPr>
          <p:cNvPr id="6" name="Oval 5">
            <a:extLst>
              <a:ext uri="{FF2B5EF4-FFF2-40B4-BE49-F238E27FC236}">
                <a16:creationId xmlns:a16="http://schemas.microsoft.com/office/drawing/2014/main" id="{148793D9-A1CE-4FDA-A0A9-CDC44CDBE6AD}"/>
              </a:ext>
            </a:extLst>
          </p:cNvPr>
          <p:cNvSpPr/>
          <p:nvPr/>
        </p:nvSpPr>
        <p:spPr>
          <a:xfrm>
            <a:off x="3030894" y="215937"/>
            <a:ext cx="4854222" cy="1004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Ai đã tặng quà gấu con trong ngày sinh nhật ?</a:t>
            </a:r>
          </a:p>
        </p:txBody>
      </p:sp>
      <p:pic>
        <p:nvPicPr>
          <p:cNvPr id="7" name="Picture 6">
            <a:extLst>
              <a:ext uri="{FF2B5EF4-FFF2-40B4-BE49-F238E27FC236}">
                <a16:creationId xmlns:a16="http://schemas.microsoft.com/office/drawing/2014/main" id="{7FAAC5BE-BB3D-4A3F-842F-F72A7CE6D353}"/>
              </a:ext>
            </a:extLst>
          </p:cNvPr>
          <p:cNvPicPr>
            <a:picLocks noChangeAspect="1"/>
          </p:cNvPicPr>
          <p:nvPr/>
        </p:nvPicPr>
        <p:blipFill>
          <a:blip r:embed="rId3"/>
          <a:stretch>
            <a:fillRect/>
          </a:stretch>
        </p:blipFill>
        <p:spPr>
          <a:xfrm>
            <a:off x="1252778" y="1772243"/>
            <a:ext cx="4041998" cy="2591025"/>
          </a:xfrm>
          <a:prstGeom prst="rect">
            <a:avLst/>
          </a:prstGeom>
        </p:spPr>
      </p:pic>
      <p:pic>
        <p:nvPicPr>
          <p:cNvPr id="8" name="Picture 7">
            <a:extLst>
              <a:ext uri="{FF2B5EF4-FFF2-40B4-BE49-F238E27FC236}">
                <a16:creationId xmlns:a16="http://schemas.microsoft.com/office/drawing/2014/main" id="{190C52A7-0BDB-4F65-B042-86DFC898488A}"/>
              </a:ext>
            </a:extLst>
          </p:cNvPr>
          <p:cNvPicPr>
            <a:picLocks noChangeAspect="1"/>
          </p:cNvPicPr>
          <p:nvPr/>
        </p:nvPicPr>
        <p:blipFill>
          <a:blip r:embed="rId4"/>
          <a:stretch>
            <a:fillRect/>
          </a:stretch>
        </p:blipFill>
        <p:spPr>
          <a:xfrm>
            <a:off x="5458006" y="1772243"/>
            <a:ext cx="3962743" cy="2591025"/>
          </a:xfrm>
          <a:prstGeom prst="rect">
            <a:avLst/>
          </a:prstGeom>
        </p:spPr>
      </p:pic>
      <p:pic>
        <p:nvPicPr>
          <p:cNvPr id="9" name="Picture 8">
            <a:extLst>
              <a:ext uri="{FF2B5EF4-FFF2-40B4-BE49-F238E27FC236}">
                <a16:creationId xmlns:a16="http://schemas.microsoft.com/office/drawing/2014/main" id="{17AADCE7-3588-41C8-962D-D14AD6479434}"/>
              </a:ext>
            </a:extLst>
          </p:cNvPr>
          <p:cNvPicPr>
            <a:picLocks noChangeAspect="1"/>
          </p:cNvPicPr>
          <p:nvPr/>
        </p:nvPicPr>
        <p:blipFill>
          <a:blip r:embed="rId5"/>
          <a:stretch>
            <a:fillRect/>
          </a:stretch>
        </p:blipFill>
        <p:spPr>
          <a:xfrm>
            <a:off x="1075204" y="4461748"/>
            <a:ext cx="4035902" cy="2133785"/>
          </a:xfrm>
          <a:prstGeom prst="rect">
            <a:avLst/>
          </a:prstGeom>
        </p:spPr>
      </p:pic>
      <p:pic>
        <p:nvPicPr>
          <p:cNvPr id="10" name="Picture 9">
            <a:extLst>
              <a:ext uri="{FF2B5EF4-FFF2-40B4-BE49-F238E27FC236}">
                <a16:creationId xmlns:a16="http://schemas.microsoft.com/office/drawing/2014/main" id="{402B6E46-D376-4579-8FC4-8CB23C7F4C10}"/>
              </a:ext>
            </a:extLst>
          </p:cNvPr>
          <p:cNvPicPr>
            <a:picLocks noChangeAspect="1"/>
          </p:cNvPicPr>
          <p:nvPr/>
        </p:nvPicPr>
        <p:blipFill>
          <a:blip r:embed="rId6"/>
          <a:stretch>
            <a:fillRect/>
          </a:stretch>
        </p:blipFill>
        <p:spPr>
          <a:xfrm>
            <a:off x="5458005" y="4543741"/>
            <a:ext cx="3962743" cy="2133785"/>
          </a:xfrm>
          <a:prstGeom prst="rect">
            <a:avLst/>
          </a:prstGeom>
        </p:spPr>
      </p:pic>
    </p:spTree>
    <p:extLst>
      <p:ext uri="{BB962C8B-B14F-4D97-AF65-F5344CB8AC3E}">
        <p14:creationId xmlns:p14="http://schemas.microsoft.com/office/powerpoint/2010/main" val="1980301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DCE600ED-787F-435A-9764-286AAE8E7016}"/>
              </a:ext>
            </a:extLst>
          </p:cNvPr>
          <p:cNvPicPr>
            <a:picLocks noChangeAspect="1"/>
          </p:cNvPicPr>
          <p:nvPr/>
        </p:nvPicPr>
        <p:blipFill>
          <a:blip r:embed="rId2"/>
          <a:stretch>
            <a:fillRect/>
          </a:stretch>
        </p:blipFill>
        <p:spPr>
          <a:xfrm>
            <a:off x="-79022" y="0"/>
            <a:ext cx="12192000" cy="6857999"/>
          </a:xfrm>
          <a:prstGeom prst="rect">
            <a:avLst/>
          </a:prstGeom>
        </p:spPr>
      </p:pic>
      <p:sp>
        <p:nvSpPr>
          <p:cNvPr id="5" name="Oval 4">
            <a:extLst>
              <a:ext uri="{FF2B5EF4-FFF2-40B4-BE49-F238E27FC236}">
                <a16:creationId xmlns:a16="http://schemas.microsoft.com/office/drawing/2014/main" id="{58596DB4-10F7-42ED-9AE0-E4AD281EC01A}"/>
              </a:ext>
            </a:extLst>
          </p:cNvPr>
          <p:cNvSpPr/>
          <p:nvPr/>
        </p:nvSpPr>
        <p:spPr>
          <a:xfrm>
            <a:off x="2991555" y="395111"/>
            <a:ext cx="5441245" cy="857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t>Vì sao Gấu con bị sâu răng ?</a:t>
            </a:r>
          </a:p>
        </p:txBody>
      </p:sp>
      <p:pic>
        <p:nvPicPr>
          <p:cNvPr id="7" name="Picture 6">
            <a:extLst>
              <a:ext uri="{FF2B5EF4-FFF2-40B4-BE49-F238E27FC236}">
                <a16:creationId xmlns:a16="http://schemas.microsoft.com/office/drawing/2014/main" id="{2AC0D445-576A-4F74-91A2-987AC5ABA451}"/>
              </a:ext>
            </a:extLst>
          </p:cNvPr>
          <p:cNvPicPr>
            <a:picLocks noChangeAspect="1"/>
          </p:cNvPicPr>
          <p:nvPr/>
        </p:nvPicPr>
        <p:blipFill>
          <a:blip r:embed="rId3"/>
          <a:stretch>
            <a:fillRect/>
          </a:stretch>
        </p:blipFill>
        <p:spPr>
          <a:xfrm>
            <a:off x="1865267" y="1933168"/>
            <a:ext cx="7693819" cy="4529721"/>
          </a:xfrm>
          <a:prstGeom prst="rect">
            <a:avLst/>
          </a:prstGeom>
        </p:spPr>
      </p:pic>
    </p:spTree>
    <p:extLst>
      <p:ext uri="{BB962C8B-B14F-4D97-AF65-F5344CB8AC3E}">
        <p14:creationId xmlns:p14="http://schemas.microsoft.com/office/powerpoint/2010/main" val="2398855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A3C2783A-4B19-4589-A01E-96F4B6617971}"/>
              </a:ext>
            </a:extLst>
          </p:cNvPr>
          <p:cNvPicPr>
            <a:picLocks noChangeAspect="1"/>
          </p:cNvPicPr>
          <p:nvPr/>
        </p:nvPicPr>
        <p:blipFill>
          <a:blip r:embed="rId2"/>
          <a:stretch>
            <a:fillRect/>
          </a:stretch>
        </p:blipFill>
        <p:spPr>
          <a:xfrm>
            <a:off x="0" y="0"/>
            <a:ext cx="12192000" cy="6857999"/>
          </a:xfrm>
          <a:prstGeom prst="rect">
            <a:avLst/>
          </a:prstGeom>
        </p:spPr>
      </p:pic>
      <p:sp>
        <p:nvSpPr>
          <p:cNvPr id="5" name="Oval 4">
            <a:extLst>
              <a:ext uri="{FF2B5EF4-FFF2-40B4-BE49-F238E27FC236}">
                <a16:creationId xmlns:a16="http://schemas.microsoft.com/office/drawing/2014/main" id="{C32BB199-403E-4A93-B778-51300ED8AB2F}"/>
              </a:ext>
            </a:extLst>
          </p:cNvPr>
          <p:cNvSpPr/>
          <p:nvPr/>
        </p:nvSpPr>
        <p:spPr bwMode="auto">
          <a:xfrm>
            <a:off x="2269067" y="242888"/>
            <a:ext cx="7467600" cy="990600"/>
          </a:xfrm>
          <a:prstGeom prst="ellipse">
            <a:avLst/>
          </a:prstGeom>
          <a:solidFill>
            <a:srgbClr val="FFCAAA">
              <a:lumMod val="75000"/>
            </a:srgbClr>
          </a:solidFill>
          <a:ln w="9525" cap="flat" cmpd="sng" algn="ctr">
            <a:solidFill>
              <a:srgbClr val="FFFFFF"/>
            </a:solidFill>
            <a:prstDash val="solid"/>
            <a:round/>
            <a:headEnd type="none" w="med" len="med"/>
            <a:tailEnd type="none" w="med" len="med"/>
          </a:ln>
          <a:effectLst/>
          <a:extLst/>
        </p:spPr>
        <p:txBody>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sz="2400" b="0" i="0" u="none" strike="noStrike" kern="0" cap="none" spc="0" normalizeH="0" baseline="0" noProof="0" err="1">
                <a:ln>
                  <a:noFill/>
                </a:ln>
                <a:solidFill>
                  <a:srgbClr val="800000">
                    <a:lumMod val="50000"/>
                  </a:srgbClr>
                </a:solidFill>
                <a:effectLst/>
                <a:uLnTx/>
                <a:uFillTx/>
                <a:latin typeface="Verdana" panose="020b0604030504040204" pitchFamily="34" charset="0"/>
              </a:rPr>
              <a:t>Khi tan tiệc  bạn gấu đã làm gì?</a:t>
            </a:r>
          </a:p>
        </p:txBody>
      </p:sp>
      <p:pic>
        <p:nvPicPr>
          <p:cNvPr id="6" name="Picture 5">
            <a:extLst>
              <a:ext uri="{FF2B5EF4-FFF2-40B4-BE49-F238E27FC236}">
                <a16:creationId xmlns:a16="http://schemas.microsoft.com/office/drawing/2014/main" id="{2032A87D-C050-49CA-BA9E-3239DD177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29508" y="1476376"/>
            <a:ext cx="8332983" cy="527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154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89E440F3-41CC-49F0-B6C5-D42CCD5EE880}"/>
              </a:ext>
            </a:extLst>
          </p:cNvPr>
          <p:cNvPicPr>
            <a:picLocks noChangeAspect="1"/>
          </p:cNvPicPr>
          <p:nvPr/>
        </p:nvPicPr>
        <p:blipFill>
          <a:blip r:embed="rId2"/>
          <a:stretch>
            <a:fillRect/>
          </a:stretch>
        </p:blipFill>
        <p:spPr>
          <a:xfrm>
            <a:off x="0" y="0"/>
            <a:ext cx="12192000" cy="6857999"/>
          </a:xfrm>
          <a:prstGeom prst="rect">
            <a:avLst/>
          </a:prstGeom>
        </p:spPr>
      </p:pic>
      <p:sp>
        <p:nvSpPr>
          <p:cNvPr id="5" name="Cloud Callout 6">
            <a:extLst>
              <a:ext uri="{FF2B5EF4-FFF2-40B4-BE49-F238E27FC236}">
                <a16:creationId xmlns:a16="http://schemas.microsoft.com/office/drawing/2014/main" id="{DFADA19E-39D3-4102-BEC0-CE9B51CA03D2}"/>
              </a:ext>
            </a:extLst>
          </p:cNvPr>
          <p:cNvSpPr/>
          <p:nvPr/>
        </p:nvSpPr>
        <p:spPr bwMode="auto">
          <a:xfrm>
            <a:off x="2555346" y="124178"/>
            <a:ext cx="6249987" cy="1524000"/>
          </a:xfrm>
          <a:prstGeom prst="cloudCallout">
            <a:avLst>
              <a:gd name="adj1" fmla="val -48750"/>
              <a:gd name="adj2" fmla="val 64002"/>
            </a:avLst>
          </a:prstGeom>
          <a:solidFill>
            <a:srgbClr val="FFCAAA">
              <a:lumMod val="75000"/>
            </a:srgbClr>
          </a:solidFill>
          <a:ln w="9525" cap="flat" cmpd="sng" algn="ctr">
            <a:solidFill>
              <a:srgbClr val="FFFFFF"/>
            </a:solidFill>
            <a:prstDash val="solid"/>
            <a:round/>
            <a:headEnd type="none" w="med" len="med"/>
            <a:tailEnd type="none" w="med" len="med"/>
          </a:ln>
          <a:effectLst/>
          <a:extLst/>
        </p:spPr>
        <p:txBody>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sz="2000" b="0" i="1" u="none" strike="noStrike" kern="0" cap="none" spc="0" normalizeH="0" baseline="0" noProof="0" err="1">
                <a:ln>
                  <a:noFill/>
                </a:ln>
                <a:solidFill>
                  <a:srgbClr val="800000">
                    <a:lumMod val="50000"/>
                  </a:srgbClr>
                </a:solidFill>
                <a:effectLst/>
                <a:uLnTx/>
                <a:uFillTx/>
                <a:latin typeface="Verdana" panose="020b0604030504040204" pitchFamily="34" charset="0"/>
              </a:rPr>
              <a:t>Khi đi khám thì bác sĩ khuyên gấu như thế nào? </a:t>
            </a:r>
          </a:p>
        </p:txBody>
      </p:sp>
      <p:pic>
        <p:nvPicPr>
          <p:cNvPr id="6" name="Picture 5">
            <a:extLst>
              <a:ext uri="{FF2B5EF4-FFF2-40B4-BE49-F238E27FC236}">
                <a16:creationId xmlns:a16="http://schemas.microsoft.com/office/drawing/2014/main" id="{4A58EA8A-C84D-48FE-8DCB-2496408C87BA}"/>
              </a:ext>
            </a:extLst>
          </p:cNvPr>
          <p:cNvPicPr>
            <a:picLocks noChangeAspect="1"/>
          </p:cNvPicPr>
          <p:nvPr/>
        </p:nvPicPr>
        <p:blipFill>
          <a:blip r:embed="rId3"/>
          <a:stretch>
            <a:fillRect/>
          </a:stretch>
        </p:blipFill>
        <p:spPr>
          <a:xfrm>
            <a:off x="1286749" y="2313252"/>
            <a:ext cx="4267570" cy="3353091"/>
          </a:xfrm>
          <a:prstGeom prst="rect">
            <a:avLst/>
          </a:prstGeom>
        </p:spPr>
      </p:pic>
      <p:pic>
        <p:nvPicPr>
          <p:cNvPr id="7" name="Picture 6">
            <a:extLst>
              <a:ext uri="{FF2B5EF4-FFF2-40B4-BE49-F238E27FC236}">
                <a16:creationId xmlns:a16="http://schemas.microsoft.com/office/drawing/2014/main" id="{02D73B9E-9BE9-43D1-9E31-64EA87D27EF9}"/>
              </a:ext>
            </a:extLst>
          </p:cNvPr>
          <p:cNvPicPr>
            <a:picLocks noChangeAspect="1"/>
          </p:cNvPicPr>
          <p:nvPr/>
        </p:nvPicPr>
        <p:blipFill>
          <a:blip r:embed="rId4"/>
          <a:stretch>
            <a:fillRect/>
          </a:stretch>
        </p:blipFill>
        <p:spPr>
          <a:xfrm>
            <a:off x="5688707" y="2313252"/>
            <a:ext cx="4419983" cy="3353091"/>
          </a:xfrm>
          <a:prstGeom prst="rect">
            <a:avLst/>
          </a:prstGeom>
        </p:spPr>
      </p:pic>
    </p:spTree>
    <p:extLst>
      <p:ext uri="{BB962C8B-B14F-4D97-AF65-F5344CB8AC3E}">
        <p14:creationId xmlns:p14="http://schemas.microsoft.com/office/powerpoint/2010/main" val="3017724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B349948D-35CE-46FD-B55C-92275CB7010D}"/>
              </a:ext>
            </a:extLst>
          </p:cNvPr>
          <p:cNvPicPr>
            <a:picLocks noChangeAspect="1"/>
          </p:cNvPicPr>
          <p:nvPr/>
        </p:nvPicPr>
        <p:blipFill>
          <a:blip r:embed="rId2"/>
          <a:stretch>
            <a:fillRect/>
          </a:stretch>
        </p:blipFill>
        <p:spPr>
          <a:xfrm>
            <a:off x="0" y="1"/>
            <a:ext cx="12192000" cy="6857999"/>
          </a:xfrm>
          <a:prstGeom prst="rect">
            <a:avLst/>
          </a:prstGeom>
        </p:spPr>
      </p:pic>
      <p:sp>
        <p:nvSpPr>
          <p:cNvPr id="6" name="Oval 5">
            <a:extLst>
              <a:ext uri="{FF2B5EF4-FFF2-40B4-BE49-F238E27FC236}">
                <a16:creationId xmlns:a16="http://schemas.microsoft.com/office/drawing/2014/main" id="{56D459AE-A7DC-4C42-A9E1-5CCB2385F44F}"/>
              </a:ext>
            </a:extLst>
          </p:cNvPr>
          <p:cNvSpPr/>
          <p:nvPr/>
        </p:nvSpPr>
        <p:spPr>
          <a:xfrm>
            <a:off x="3048000" y="270933"/>
            <a:ext cx="6096000" cy="111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a:t>Để răng luôn chắc khỏe không bị sâu và đau răng thì các con nên làm gì ?</a:t>
            </a:r>
          </a:p>
        </p:txBody>
      </p:sp>
      <p:pic>
        <p:nvPicPr>
          <p:cNvPr id="8" name="Picture 7">
            <a:extLst>
              <a:ext uri="{FF2B5EF4-FFF2-40B4-BE49-F238E27FC236}">
                <a16:creationId xmlns:a16="http://schemas.microsoft.com/office/drawing/2014/main" id="{9077B50D-CFA0-44F6-A63B-7E5AFC0C4C60}"/>
              </a:ext>
            </a:extLst>
          </p:cNvPr>
          <p:cNvPicPr>
            <a:picLocks noChangeAspect="1"/>
          </p:cNvPicPr>
          <p:nvPr/>
        </p:nvPicPr>
        <p:blipFill>
          <a:blip r:embed="rId3"/>
          <a:stretch>
            <a:fillRect/>
          </a:stretch>
        </p:blipFill>
        <p:spPr>
          <a:xfrm>
            <a:off x="2084928" y="2529606"/>
            <a:ext cx="2987299" cy="2792210"/>
          </a:xfrm>
          <a:prstGeom prst="rect">
            <a:avLst/>
          </a:prstGeom>
        </p:spPr>
      </p:pic>
      <p:pic>
        <p:nvPicPr>
          <p:cNvPr id="9" name="Picture 8">
            <a:extLst>
              <a:ext uri="{FF2B5EF4-FFF2-40B4-BE49-F238E27FC236}">
                <a16:creationId xmlns:a16="http://schemas.microsoft.com/office/drawing/2014/main" id="{B3C47BF8-91AA-4971-8880-76229B5B2204}"/>
              </a:ext>
            </a:extLst>
          </p:cNvPr>
          <p:cNvPicPr>
            <a:picLocks noChangeAspect="1"/>
          </p:cNvPicPr>
          <p:nvPr/>
        </p:nvPicPr>
        <p:blipFill>
          <a:blip r:embed="rId4"/>
          <a:stretch>
            <a:fillRect/>
          </a:stretch>
        </p:blipFill>
        <p:spPr>
          <a:xfrm>
            <a:off x="6096000" y="2529606"/>
            <a:ext cx="2822693" cy="2895851"/>
          </a:xfrm>
          <a:prstGeom prst="rect">
            <a:avLst/>
          </a:prstGeom>
        </p:spPr>
      </p:pic>
    </p:spTree>
    <p:extLst>
      <p:ext uri="{BB962C8B-B14F-4D97-AF65-F5344CB8AC3E}">
        <p14:creationId xmlns:p14="http://schemas.microsoft.com/office/powerpoint/2010/main" val="18394039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8E2CAC32-A55B-4B3C-99C5-D926402D72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32070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44E0A0ED-E340-4B13-8634-F41E50421809}"/>
              </a:ext>
            </a:extLst>
          </p:cNvPr>
          <p:cNvPicPr>
            <a:picLocks noChangeAspect="1"/>
          </p:cNvPicPr>
          <p:nvPr/>
        </p:nvPicPr>
        <p:blipFill>
          <a:blip r:embed="rId2"/>
          <a:stretch>
            <a:fill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D7A5DA7B-F3C1-46CA-B2ED-745328E4517E}"/>
              </a:ext>
            </a:extLst>
          </p:cNvPr>
          <p:cNvSpPr/>
          <p:nvPr/>
        </p:nvSpPr>
        <p:spPr>
          <a:xfrm>
            <a:off x="39512" y="5657671"/>
            <a:ext cx="12112976" cy="369332"/>
          </a:xfrm>
          <a:prstGeom prst="rect">
            <a:avLst/>
          </a:prstGeom>
        </p:spPr>
        <p:txBody>
          <a:bodyPr wrap="square">
            <a:spAutoFit/>
          </a:bodyPr>
          <a:lstStyle/>
          <a:p>
            <a:endParaRPr lang="en-US" b="1">
              <a:solidFill>
                <a:srgbClr val="002060"/>
              </a:solidFill>
            </a:endParaRPr>
          </a:p>
        </p:txBody>
      </p:sp>
      <p:sp>
        <p:nvSpPr>
          <p:cNvPr id="6" name="Rectangle 5">
            <a:extLst>
              <a:ext uri="{FF2B5EF4-FFF2-40B4-BE49-F238E27FC236}">
                <a16:creationId xmlns:a16="http://schemas.microsoft.com/office/drawing/2014/main" id="{9E87542C-C7A6-471C-ADAA-0036A358D771}"/>
              </a:ext>
            </a:extLst>
          </p:cNvPr>
          <p:cNvSpPr/>
          <p:nvPr/>
        </p:nvSpPr>
        <p:spPr>
          <a:xfrm>
            <a:off x="451556" y="6119336"/>
            <a:ext cx="11469511" cy="646331"/>
          </a:xfrm>
          <a:prstGeom prst="rect">
            <a:avLst/>
          </a:prstGeom>
        </p:spPr>
        <p:txBody>
          <a:bodyPr wrap="square">
            <a:spAutoFit/>
          </a:bodyPr>
          <a:lstStyle/>
          <a:p>
            <a:r>
              <a:rPr lang="en-US" b="1" i="0" err="1">
                <a:solidFill>
                  <a:srgbClr val="002060"/>
                </a:solidFill>
                <a:effectLst/>
                <a:latin typeface="Open Sans" panose="020b0606030504020204" pitchFamily="34" charset="0"/>
              </a:rPr>
              <a:t>Một hôm, vào ngày sinh nhật của Gấu con, các bạn của chú đến rất đông, Mèo và Thỏ mang bánh ga tô, các bạn chim mang các viên kẹo đủ màu sắc</a:t>
            </a:r>
            <a:endParaRPr lang="en-US" b="1">
              <a:solidFill>
                <a:srgbClr val="002060"/>
              </a:solidFill>
            </a:endParaRPr>
          </a:p>
        </p:txBody>
      </p:sp>
    </p:spTree>
    <p:extLst>
      <p:ext uri="{BB962C8B-B14F-4D97-AF65-F5344CB8AC3E}">
        <p14:creationId xmlns:p14="http://schemas.microsoft.com/office/powerpoint/2010/main" val="449573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7876F6BE-43A5-4BE3-AFE2-4A18C503361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7134A6A-F3A9-4E5F-A7C8-756AE01B4B3E}"/>
              </a:ext>
            </a:extLst>
          </p:cNvPr>
          <p:cNvSpPr/>
          <p:nvPr/>
        </p:nvSpPr>
        <p:spPr>
          <a:xfrm>
            <a:off x="276578" y="5730081"/>
            <a:ext cx="11638844" cy="923330"/>
          </a:xfrm>
          <a:prstGeom prst="rect">
            <a:avLst/>
          </a:prstGeom>
        </p:spPr>
        <p:txBody>
          <a:bodyPr wrap="square">
            <a:spAutoFit/>
          </a:bodyPr>
          <a:lstStyle/>
          <a:p>
            <a:r>
              <a:rPr lang="vi-VN" b="1" i="0">
                <a:solidFill>
                  <a:srgbClr val="002060"/>
                </a:solidFill>
                <a:effectLst/>
                <a:latin typeface="Open Sans" panose="020b0606030504020204" pitchFamily="34" charset="0"/>
              </a:rPr>
              <a:t>Chó thì mang đến một hộp kẹo sôcôla, còn Rùa mang bánh bích qui… đến tặng Gấu. Gấu ta thích lắm, chú ăn rất ngon lành và không ngớt lời khen: “ Ôi ! Sao toàn thứ ngon thế này! Tôi cảm ơn các bạn”.</a:t>
            </a:r>
            <a:endParaRPr lang="en-US" b="1">
              <a:solidFill>
                <a:srgbClr val="002060"/>
              </a:solidFill>
            </a:endParaRPr>
          </a:p>
        </p:txBody>
      </p:sp>
    </p:spTree>
    <p:extLst>
      <p:ext uri="{BB962C8B-B14F-4D97-AF65-F5344CB8AC3E}">
        <p14:creationId xmlns:p14="http://schemas.microsoft.com/office/powerpoint/2010/main" val="32246498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DD5E9645-B73C-4DFF-B00A-163C37EF245A}"/>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64E37A2-F7C3-48C3-A201-731CD5A9787A}"/>
              </a:ext>
            </a:extLst>
          </p:cNvPr>
          <p:cNvSpPr/>
          <p:nvPr/>
        </p:nvSpPr>
        <p:spPr>
          <a:xfrm>
            <a:off x="745067" y="6211669"/>
            <a:ext cx="10284178" cy="646331"/>
          </a:xfrm>
          <a:prstGeom prst="rect">
            <a:avLst/>
          </a:prstGeom>
        </p:spPr>
        <p:txBody>
          <a:bodyPr wrap="square">
            <a:spAutoFit/>
          </a:bodyPr>
          <a:lstStyle/>
          <a:p>
            <a:r>
              <a:rPr lang="vi-VN" b="1" i="0">
                <a:effectLst/>
                <a:latin typeface="Open Sans" panose="020b0606030504020204" pitchFamily="34" charset="0"/>
              </a:rPr>
              <a:t>Khi buổi tiệc sinh nhật đã tan, các bạn đã về hết, như thường lệ, Gấu con không đánh răng mà nhảy tót lên giường đi ngủ</a:t>
            </a:r>
            <a:endParaRPr lang="en-US" b="1"/>
          </a:p>
        </p:txBody>
      </p:sp>
    </p:spTree>
    <p:extLst>
      <p:ext uri="{BB962C8B-B14F-4D97-AF65-F5344CB8AC3E}">
        <p14:creationId xmlns:p14="http://schemas.microsoft.com/office/powerpoint/2010/main" val="1197511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B0C9A47D-4657-4876-A089-E1B78CDD7F6F}"/>
              </a:ext>
            </a:extLst>
          </p:cNvPr>
          <p:cNvPicPr>
            <a:picLocks noChangeAspect="1"/>
          </p:cNvPicPr>
          <p:nvPr/>
        </p:nvPicPr>
        <p:blipFill>
          <a:blip r:embed="rId2"/>
          <a:stretch>
            <a:fill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52FFAB86-D084-43D4-B711-8F5947F872CD}"/>
              </a:ext>
            </a:extLst>
          </p:cNvPr>
          <p:cNvSpPr/>
          <p:nvPr/>
        </p:nvSpPr>
        <p:spPr>
          <a:xfrm>
            <a:off x="270933" y="6211669"/>
            <a:ext cx="11322756" cy="646331"/>
          </a:xfrm>
          <a:prstGeom prst="rect">
            <a:avLst/>
          </a:prstGeom>
        </p:spPr>
        <p:txBody>
          <a:bodyPr wrap="square">
            <a:spAutoFit/>
          </a:bodyPr>
          <a:lstStyle/>
          <a:p>
            <a:r>
              <a:rPr lang="en-US" b="1" i="0" err="1">
                <a:solidFill>
                  <a:srgbClr val="002060"/>
                </a:solidFill>
                <a:effectLst/>
                <a:latin typeface="Open Sans" panose="020b0606030504020204" pitchFamily="34" charset="0"/>
              </a:rPr>
              <a:t>Chỉ chờ có thế, chúng tôi – những con Sâu Răng nhảy ra mở tiệc linh đình, chúng tôi gặm, cậy, đục khoét những chiếc răng bám đầy bánh kẹo của Gấu con</a:t>
            </a:r>
            <a:r>
              <a:rPr lang="en-US" b="0" i="0">
                <a:solidFill>
                  <a:srgbClr val="000000"/>
                </a:solidFill>
                <a:effectLst/>
                <a:latin typeface="Open Sans" panose="020b0606030504020204" pitchFamily="34" charset="0"/>
              </a:rPr>
              <a:t>.</a:t>
            </a:r>
            <a:endParaRPr lang="en-US"/>
          </a:p>
        </p:txBody>
      </p:sp>
    </p:spTree>
    <p:extLst>
      <p:ext uri="{BB962C8B-B14F-4D97-AF65-F5344CB8AC3E}">
        <p14:creationId xmlns:p14="http://schemas.microsoft.com/office/powerpoint/2010/main" val="3913118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2C72DE9C-F3D3-4957-A26E-A4DA37E83C95}"/>
              </a:ext>
            </a:extLst>
          </p:cNvPr>
          <p:cNvPicPr>
            <a:picLocks noChangeAspect="1"/>
          </p:cNvPicPr>
          <p:nvPr/>
        </p:nvPicPr>
        <p:blipFill>
          <a:blip r:embed="rId2"/>
          <a:stretch>
            <a:fillRect/>
          </a:stretch>
        </p:blipFill>
        <p:spPr>
          <a:xfrm>
            <a:off x="-79022" y="0"/>
            <a:ext cx="12271021" cy="6858000"/>
          </a:xfrm>
          <a:prstGeom prst="rect">
            <a:avLst/>
          </a:prstGeom>
        </p:spPr>
      </p:pic>
      <p:sp>
        <p:nvSpPr>
          <p:cNvPr id="5" name="Rectangle 4">
            <a:extLst>
              <a:ext uri="{FF2B5EF4-FFF2-40B4-BE49-F238E27FC236}">
                <a16:creationId xmlns:a16="http://schemas.microsoft.com/office/drawing/2014/main" id="{6CFF4C75-7D02-4E77-8FD7-501A5C048359}"/>
              </a:ext>
            </a:extLst>
          </p:cNvPr>
          <p:cNvSpPr/>
          <p:nvPr/>
        </p:nvSpPr>
        <p:spPr>
          <a:xfrm>
            <a:off x="2652889" y="6345746"/>
            <a:ext cx="6886222" cy="369332"/>
          </a:xfrm>
          <a:prstGeom prst="rect">
            <a:avLst/>
          </a:prstGeom>
        </p:spPr>
        <p:txBody>
          <a:bodyPr wrap="square">
            <a:spAutoFit/>
          </a:bodyPr>
          <a:lstStyle/>
          <a:p>
            <a:r>
              <a:rPr lang="en-US" b="1" i="0" err="1">
                <a:solidFill>
                  <a:srgbClr val="002060"/>
                </a:solidFill>
                <a:effectLst/>
                <a:latin typeface="Open Sans" panose="020b0606030504020204" pitchFamily="34" charset="0"/>
              </a:rPr>
              <a:t>Đêm đó Gấu con ta kêu gào thảm thiết vì đau nhức răng</a:t>
            </a:r>
            <a:r>
              <a:rPr lang="en-US" b="0" i="0">
                <a:solidFill>
                  <a:srgbClr val="000000"/>
                </a:solidFill>
                <a:effectLst/>
                <a:latin typeface="Open Sans" panose="020b0606030504020204" pitchFamily="34" charset="0"/>
              </a:rPr>
              <a:t>.</a:t>
            </a:r>
            <a:endParaRPr lang="en-US"/>
          </a:p>
        </p:txBody>
      </p:sp>
    </p:spTree>
    <p:extLst>
      <p:ext uri="{BB962C8B-B14F-4D97-AF65-F5344CB8AC3E}">
        <p14:creationId xmlns:p14="http://schemas.microsoft.com/office/powerpoint/2010/main" val="2118253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E14DB45D-7064-49BF-A5F1-1CAF6057B84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235674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F1FE738A-4454-4926-8283-67AE7B818F6C}"/>
              </a:ext>
            </a:extLst>
          </p:cNvPr>
          <p:cNvPicPr>
            <a:picLocks noChangeAspect="1"/>
          </p:cNvPicPr>
          <p:nvPr/>
        </p:nvPicPr>
        <p:blipFill>
          <a:blip r:embed="rId2"/>
          <a:stretch>
            <a:fillRect/>
          </a:stretch>
        </p:blipFill>
        <p:spPr>
          <a:xfrm>
            <a:off x="1" y="0"/>
            <a:ext cx="12192000" cy="6858000"/>
          </a:xfrm>
          <a:prstGeom prst="rect">
            <a:avLst/>
          </a:prstGeom>
        </p:spPr>
      </p:pic>
      <p:sp>
        <p:nvSpPr>
          <p:cNvPr id="5" name="Rectangle 4">
            <a:extLst>
              <a:ext uri="{FF2B5EF4-FFF2-40B4-BE49-F238E27FC236}">
                <a16:creationId xmlns:a16="http://schemas.microsoft.com/office/drawing/2014/main" id="{938548D8-A800-4BFC-BC60-131A2FD9E3E3}"/>
              </a:ext>
            </a:extLst>
          </p:cNvPr>
          <p:cNvSpPr/>
          <p:nvPr/>
        </p:nvSpPr>
        <p:spPr>
          <a:xfrm>
            <a:off x="0" y="5657671"/>
            <a:ext cx="11288889" cy="1200329"/>
          </a:xfrm>
          <a:prstGeom prst="rect">
            <a:avLst/>
          </a:prstGeom>
        </p:spPr>
        <p:txBody>
          <a:bodyPr wrap="square">
            <a:spAutoFit/>
          </a:bodyPr>
          <a:lstStyle/>
          <a:p>
            <a:r>
              <a:rPr lang="vi-VN" b="1" i="0">
                <a:solidFill>
                  <a:srgbClr val="002060"/>
                </a:solidFill>
                <a:effectLst/>
                <a:latin typeface="Open Sans" panose="020b0606030504020204" pitchFamily="34" charset="0"/>
              </a:rPr>
              <a:t>Hôm sau, Gấu mẹ phải đưa Gấu con đến bác sĩ khám bệnh. Bác sĩ bảo: “ Này Gấu con, răng cháu sâu nhiều quá, phải chữa ngay thôi. Nếu để lâu sẽ bị sún hết đấy. Cháu nhớ là không nên ăn nhiều bánh kẹo, nhất là vào buổi tối. Hằng ngày phải đánh răng trước khi đi ngủ và sau khi ngủ dậy.</a:t>
            </a:r>
            <a:endParaRPr lang="en-US" b="1">
              <a:solidFill>
                <a:srgbClr val="002060"/>
              </a:solidFill>
            </a:endParaRPr>
          </a:p>
        </p:txBody>
      </p:sp>
    </p:spTree>
    <p:extLst>
      <p:ext uri="{BB962C8B-B14F-4D97-AF65-F5344CB8AC3E}">
        <p14:creationId xmlns:p14="http://schemas.microsoft.com/office/powerpoint/2010/main" val="28718027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20</Paragraphs>
  <Slides>17</Slides>
  <Notes>0</Notes>
  <TotalTime>58</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17</vt:i4>
      </vt:variant>
    </vt:vector>
  </HeadingPairs>
  <TitlesOfParts>
    <vt:vector baseType="lpstr" size="24">
      <vt:lpstr>Arial</vt:lpstr>
      <vt:lpstr>Calibri Light</vt:lpstr>
      <vt:lpstr>Calibri</vt:lpstr>
      <vt:lpstr>Times New Roman</vt:lpstr>
      <vt:lpstr>Open Sans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Admin</dc:creator>
  <cp:lastModifiedBy>Administrator</cp:lastModifiedBy>
  <cp:revision>37</cp:revision>
  <dcterms:created xsi:type="dcterms:W3CDTF">2023-10-17T00:46:05Z</dcterms:created>
  <dcterms:modified xsi:type="dcterms:W3CDTF">2026-03-30T02:11:41Z</dcterms:modified>
</cp:coreProperties>
</file>