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9144000" cy="6858000"/>
  <p:embeddedFontLst>
    <p:embeddedFont>
      <p:font typeface="BKFETP+ArialMT" panose="020B0604020202020204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LMRBNV+Arial-BoldMT" panose="020B0604020202020204"/>
      <p:regular r:id="rId21"/>
    </p:embeddedFont>
    <p:embeddedFont>
      <p:font typeface="QICDDV+Arial-BoldItalicMT" panose="020B0604020202020204"/>
      <p:regular r:id="rId22"/>
    </p:embeddedFont>
    <p:embeddedFont>
      <p:font typeface="STAIHB+TimesNewRomanPS-BoldMT" panose="020B0604020202020204"/>
      <p:regular r:id="rId23"/>
    </p:embeddedFont>
    <p:embeddedFont>
      <p:font typeface="Tahoma" panose="020B0604030504040204" pitchFamily="34" charset="0"/>
      <p:regular r:id="rId24"/>
      <p:bold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0908704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560094" y="1252085"/>
            <a:ext cx="3531138" cy="5810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70C0"/>
                </a:solidFill>
                <a:latin typeface="STAIHB+TimesNewRomanPS-BoldMT"/>
                <a:cs typeface="STAIHB+TimesNewRomanPS-BoldMT"/>
              </a:rPr>
              <a:t>UBND PHƯỜNG LONG BIÊN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302919" y="1663565"/>
            <a:ext cx="4120319" cy="5810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70C0"/>
                </a:solidFill>
                <a:latin typeface="STAIHB+TimesNewRomanPS-BoldMT"/>
                <a:cs typeface="STAIHB+TimesNewRomanPS-BoldMT"/>
              </a:rPr>
              <a:t>TRƯỜNG MẦM NON LONG BIÊN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485356" y="2633012"/>
            <a:ext cx="6425068" cy="1872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FF0000"/>
                </a:solidFill>
                <a:latin typeface="STAIHB+TimesNewRomanPS-BoldMT"/>
                <a:cs typeface="STAIHB+TimesNewRomanPS-BoldMT"/>
              </a:rPr>
              <a:t>LĨNH VỰC: PHÁT TRIỂN NGÔN NGỮ</a:t>
            </a:r>
          </a:p>
          <a:p>
            <a:pPr marL="704850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sz="2400" b="1" dirty="0">
                <a:solidFill>
                  <a:srgbClr val="FF0000"/>
                </a:solidFill>
                <a:latin typeface="STAIHB+TimesNewRomanPS-BoldMT"/>
                <a:cs typeface="STAIHB+TimesNewRomanPS-BoldMT"/>
              </a:rPr>
              <a:t>Hoạt động làm quen văn học</a:t>
            </a:r>
          </a:p>
          <a:p>
            <a:pPr marL="720883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sz="2400" b="1" dirty="0">
                <a:solidFill>
                  <a:srgbClr val="00B0F0"/>
                </a:solidFill>
                <a:latin typeface="STAIHB+TimesNewRomanPS-BoldMT"/>
                <a:cs typeface="STAIHB+TimesNewRomanPS-BoldMT"/>
              </a:rPr>
              <a:t>Đề tài</a:t>
            </a:r>
            <a:r>
              <a:rPr sz="2400" b="1" spc="3598" dirty="0">
                <a:solidFill>
                  <a:srgbClr val="00B0F0"/>
                </a:solidFill>
                <a:latin typeface="STAIHB+TimesNewRomanPS-BoldMT"/>
                <a:cs typeface="STAIHB+TimesNewRomanPS-BoldMT"/>
              </a:rPr>
              <a:t> </a:t>
            </a:r>
            <a:r>
              <a:rPr sz="2400" b="1" dirty="0">
                <a:solidFill>
                  <a:srgbClr val="00B0F0"/>
                </a:solidFill>
                <a:latin typeface="STAIHB+TimesNewRomanPS-BoldMT"/>
                <a:cs typeface="STAIHB+TimesNewRomanPS-BoldMT"/>
              </a:rPr>
              <a:t>: Thơ “ Buổi sáng quê nội ”</a:t>
            </a:r>
          </a:p>
          <a:p>
            <a:pPr marL="720883" marR="0">
              <a:lnSpc>
                <a:spcPts val="2500"/>
              </a:lnSpc>
              <a:spcBef>
                <a:spcPts val="329"/>
              </a:spcBef>
              <a:spcAft>
                <a:spcPts val="0"/>
              </a:spcAft>
            </a:pPr>
            <a:r>
              <a:rPr sz="2400" b="1" dirty="0">
                <a:solidFill>
                  <a:srgbClr val="FF0066"/>
                </a:solidFill>
                <a:latin typeface="STAIHB+TimesNewRomanPS-BoldMT"/>
                <a:cs typeface="STAIHB+TimesNewRomanPS-BoldMT"/>
              </a:rPr>
              <a:t>Lứa tuổi</a:t>
            </a:r>
            <a:r>
              <a:rPr sz="2400" b="1" spc="1198" dirty="0">
                <a:solidFill>
                  <a:srgbClr val="FF0066"/>
                </a:solidFill>
                <a:latin typeface="STAIHB+TimesNewRomanPS-BoldMT"/>
                <a:cs typeface="STAIHB+TimesNewRomanPS-BoldMT"/>
              </a:rPr>
              <a:t> </a:t>
            </a:r>
            <a:r>
              <a:rPr sz="2400" b="1" dirty="0">
                <a:solidFill>
                  <a:srgbClr val="FF0066"/>
                </a:solidFill>
                <a:latin typeface="STAIHB+TimesNewRomanPS-BoldMT"/>
                <a:cs typeface="STAIHB+TimesNewRomanPS-BoldMT"/>
              </a:rPr>
              <a:t>: 4 – 5 tuổi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206240" y="4096052"/>
            <a:ext cx="4033647" cy="7747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FF0066"/>
                </a:solidFill>
                <a:latin typeface="STAIHB+TimesNewRomanPS-BoldMT"/>
                <a:cs typeface="STAIHB+TimesNewRomanPS-BoldMT"/>
              </a:rPr>
              <a:t>Giáo viên : Lương Thi Lan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832351" y="5274354"/>
            <a:ext cx="2488768" cy="5810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2060"/>
                </a:solidFill>
                <a:latin typeface="STAIHB+TimesNewRomanPS-BoldMT"/>
                <a:cs typeface="STAIHB+TimesNewRomanPS-BoldMT"/>
              </a:rPr>
              <a:t>Năm học: 2025 – 2026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77239" y="5291171"/>
            <a:ext cx="4666417" cy="1872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QICDDV+Arial-BoldItalicMT"/>
                <a:cs typeface="QICDDV+Arial-BoldItalicMT"/>
              </a:rPr>
              <a:t>Một</a:t>
            </a:r>
            <a:r>
              <a:rPr sz="2400" b="1" spc="65" dirty="0">
                <a:solidFill>
                  <a:srgbClr val="000000"/>
                </a:solidFill>
                <a:latin typeface="QICDDV+Arial-BoldItalicMT"/>
                <a:cs typeface="QICDDV+Arial-BoldItalicMT"/>
              </a:rPr>
              <a:t> </a:t>
            </a:r>
            <a:r>
              <a:rPr sz="2400" b="1" dirty="0">
                <a:solidFill>
                  <a:srgbClr val="000000"/>
                </a:solidFill>
                <a:latin typeface="QICDDV+Arial-BoldItalicMT"/>
                <a:cs typeface="QICDDV+Arial-BoldItalicMT"/>
              </a:rPr>
              <a:t>mùi</a:t>
            </a:r>
            <a:r>
              <a:rPr sz="2400" b="1" spc="63" dirty="0">
                <a:solidFill>
                  <a:srgbClr val="000000"/>
                </a:solidFill>
                <a:latin typeface="QICDDV+Arial-BoldItalicMT"/>
                <a:cs typeface="QICDDV+Arial-BoldItalicMT"/>
              </a:rPr>
              <a:t> </a:t>
            </a:r>
            <a:r>
              <a:rPr sz="2400" b="1" dirty="0">
                <a:solidFill>
                  <a:srgbClr val="000000"/>
                </a:solidFill>
                <a:latin typeface="QICDDV+Arial-BoldItalicMT"/>
                <a:cs typeface="QICDDV+Arial-BoldItalicMT"/>
              </a:rPr>
              <a:t>hương</a:t>
            </a:r>
            <a:r>
              <a:rPr sz="2400" b="1" spc="64" dirty="0">
                <a:solidFill>
                  <a:srgbClr val="000000"/>
                </a:solidFill>
                <a:latin typeface="QICDDV+Arial-BoldItalicMT"/>
                <a:cs typeface="QICDDV+Arial-BoldItalicMT"/>
              </a:rPr>
              <a:t> </a:t>
            </a:r>
            <a:r>
              <a:rPr sz="2400" b="1" dirty="0">
                <a:solidFill>
                  <a:srgbClr val="000000"/>
                </a:solidFill>
                <a:latin typeface="QICDDV+Arial-BoldItalicMT"/>
                <a:cs typeface="QICDDV+Arial-BoldItalicMT"/>
              </a:rPr>
              <a:t>mong</a:t>
            </a:r>
            <a:r>
              <a:rPr sz="2400" b="1" spc="63" dirty="0">
                <a:solidFill>
                  <a:srgbClr val="000000"/>
                </a:solidFill>
                <a:latin typeface="QICDDV+Arial-BoldItalicMT"/>
                <a:cs typeface="QICDDV+Arial-BoldItalicMT"/>
              </a:rPr>
              <a:t> </a:t>
            </a:r>
            <a:r>
              <a:rPr sz="2400" b="1" dirty="0">
                <a:solidFill>
                  <a:srgbClr val="000000"/>
                </a:solidFill>
                <a:latin typeface="QICDDV+Arial-BoldItalicMT"/>
                <a:cs typeface="QICDDV+Arial-BoldItalicMT"/>
              </a:rPr>
              <a:t>mỏng</a:t>
            </a:r>
          </a:p>
          <a:p>
            <a:pPr marL="0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QICDDV+Arial-BoldItalicMT"/>
                <a:cs typeface="QICDDV+Arial-BoldItalicMT"/>
              </a:rPr>
              <a:t>Thơm</a:t>
            </a:r>
            <a:r>
              <a:rPr sz="2400" b="1" spc="65" dirty="0">
                <a:solidFill>
                  <a:srgbClr val="000000"/>
                </a:solidFill>
                <a:latin typeface="QICDDV+Arial-BoldItalicMT"/>
                <a:cs typeface="QICDDV+Arial-BoldItalicMT"/>
              </a:rPr>
              <a:t> </a:t>
            </a:r>
            <a:r>
              <a:rPr sz="2400" b="1" dirty="0">
                <a:solidFill>
                  <a:srgbClr val="000000"/>
                </a:solidFill>
                <a:latin typeface="QICDDV+Arial-BoldItalicMT"/>
                <a:cs typeface="QICDDV+Arial-BoldItalicMT"/>
              </a:rPr>
              <a:t>đẫm</a:t>
            </a:r>
            <a:r>
              <a:rPr sz="2400" b="1" spc="65" dirty="0">
                <a:solidFill>
                  <a:srgbClr val="000000"/>
                </a:solidFill>
                <a:latin typeface="QICDDV+Arial-BoldItalicMT"/>
                <a:cs typeface="QICDDV+Arial-BoldItalicMT"/>
              </a:rPr>
              <a:t> </a:t>
            </a:r>
            <a:r>
              <a:rPr sz="2400" b="1" dirty="0">
                <a:solidFill>
                  <a:srgbClr val="000000"/>
                </a:solidFill>
                <a:latin typeface="QICDDV+Arial-BoldItalicMT"/>
                <a:cs typeface="QICDDV+Arial-BoldItalicMT"/>
              </a:rPr>
              <a:t>vào</a:t>
            </a:r>
            <a:r>
              <a:rPr sz="2400" b="1" spc="62" dirty="0">
                <a:solidFill>
                  <a:srgbClr val="000000"/>
                </a:solidFill>
                <a:latin typeface="QICDDV+Arial-BoldItalicMT"/>
                <a:cs typeface="QICDDV+Arial-BoldItalicMT"/>
              </a:rPr>
              <a:t> </a:t>
            </a:r>
            <a:r>
              <a:rPr sz="2400" b="1" dirty="0">
                <a:solidFill>
                  <a:srgbClr val="000000"/>
                </a:solidFill>
                <a:latin typeface="QICDDV+Arial-BoldItalicMT"/>
                <a:cs typeface="QICDDV+Arial-BoldItalicMT"/>
              </a:rPr>
              <a:t>ban</a:t>
            </a:r>
            <a:r>
              <a:rPr sz="2400" b="1" spc="63" dirty="0">
                <a:solidFill>
                  <a:srgbClr val="000000"/>
                </a:solidFill>
                <a:latin typeface="QICDDV+Arial-BoldItalicMT"/>
                <a:cs typeface="QICDDV+Arial-BoldItalicMT"/>
              </a:rPr>
              <a:t> </a:t>
            </a:r>
            <a:r>
              <a:rPr sz="2400" b="1" dirty="0">
                <a:solidFill>
                  <a:srgbClr val="000000"/>
                </a:solidFill>
                <a:latin typeface="QICDDV+Arial-BoldItalicMT"/>
                <a:cs typeface="QICDDV+Arial-BoldItalicMT"/>
              </a:rPr>
              <a:t>mai</a:t>
            </a:r>
          </a:p>
          <a:p>
            <a:pPr marL="0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QICDDV+Arial-BoldItalicMT"/>
                <a:cs typeface="QICDDV+Arial-BoldItalicMT"/>
              </a:rPr>
              <a:t>Gió</a:t>
            </a:r>
            <a:r>
              <a:rPr sz="2400" b="1" spc="64" dirty="0">
                <a:solidFill>
                  <a:srgbClr val="000000"/>
                </a:solidFill>
                <a:latin typeface="QICDDV+Arial-BoldItalicMT"/>
                <a:cs typeface="QICDDV+Arial-BoldItalicMT"/>
              </a:rPr>
              <a:t> </a:t>
            </a:r>
            <a:r>
              <a:rPr sz="2400" b="1" dirty="0">
                <a:solidFill>
                  <a:srgbClr val="000000"/>
                </a:solidFill>
                <a:latin typeface="QICDDV+Arial-BoldItalicMT"/>
                <a:cs typeface="QICDDV+Arial-BoldItalicMT"/>
              </a:rPr>
              <a:t>chạm</a:t>
            </a:r>
            <a:r>
              <a:rPr sz="2400" b="1" spc="65" dirty="0">
                <a:solidFill>
                  <a:srgbClr val="000000"/>
                </a:solidFill>
                <a:latin typeface="QICDDV+Arial-BoldItalicMT"/>
                <a:cs typeface="QICDDV+Arial-BoldItalicMT"/>
              </a:rPr>
              <a:t> </a:t>
            </a:r>
            <a:r>
              <a:rPr sz="2400" b="1" dirty="0">
                <a:solidFill>
                  <a:srgbClr val="000000"/>
                </a:solidFill>
                <a:latin typeface="QICDDV+Arial-BoldItalicMT"/>
                <a:cs typeface="QICDDV+Arial-BoldItalicMT"/>
              </a:rPr>
              <a:t>khóm</a:t>
            </a:r>
            <a:r>
              <a:rPr sz="2400" b="1" spc="65" dirty="0">
                <a:solidFill>
                  <a:srgbClr val="000000"/>
                </a:solidFill>
                <a:latin typeface="QICDDV+Arial-BoldItalicMT"/>
                <a:cs typeface="QICDDV+Arial-BoldItalicMT"/>
              </a:rPr>
              <a:t> </a:t>
            </a:r>
            <a:r>
              <a:rPr sz="2400" b="1" dirty="0">
                <a:solidFill>
                  <a:srgbClr val="000000"/>
                </a:solidFill>
                <a:latin typeface="QICDDV+Arial-BoldItalicMT"/>
                <a:cs typeface="QICDDV+Arial-BoldItalicMT"/>
              </a:rPr>
              <a:t>hoa</a:t>
            </a:r>
            <a:r>
              <a:rPr sz="2400" b="1" spc="66" dirty="0">
                <a:solidFill>
                  <a:srgbClr val="000000"/>
                </a:solidFill>
                <a:latin typeface="QICDDV+Arial-BoldItalicMT"/>
                <a:cs typeface="QICDDV+Arial-BoldItalicMT"/>
              </a:rPr>
              <a:t> </a:t>
            </a:r>
            <a:r>
              <a:rPr sz="2400" b="1" dirty="0">
                <a:solidFill>
                  <a:srgbClr val="000000"/>
                </a:solidFill>
                <a:latin typeface="QICDDV+Arial-BoldItalicMT"/>
                <a:cs typeface="QICDDV+Arial-BoldItalicMT"/>
              </a:rPr>
              <a:t>nhài</a:t>
            </a:r>
          </a:p>
          <a:p>
            <a:pPr marL="0" marR="0">
              <a:lnSpc>
                <a:spcPts val="2500"/>
              </a:lnSpc>
              <a:spcBef>
                <a:spcPts val="329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QICDDV+Arial-BoldItalicMT"/>
                <a:cs typeface="QICDDV+Arial-BoldItalicMT"/>
              </a:rPr>
              <a:t>Mang</a:t>
            </a:r>
            <a:r>
              <a:rPr sz="2400" b="1" spc="63" dirty="0">
                <a:solidFill>
                  <a:srgbClr val="000000"/>
                </a:solidFill>
                <a:latin typeface="QICDDV+Arial-BoldItalicMT"/>
                <a:cs typeface="QICDDV+Arial-BoldItalicMT"/>
              </a:rPr>
              <a:t> </a:t>
            </a:r>
            <a:r>
              <a:rPr sz="2400" b="1" dirty="0">
                <a:solidFill>
                  <a:srgbClr val="000000"/>
                </a:solidFill>
                <a:latin typeface="QICDDV+Arial-BoldItalicMT"/>
                <a:cs typeface="QICDDV+Arial-BoldItalicMT"/>
              </a:rPr>
              <a:t>hương</a:t>
            </a:r>
            <a:r>
              <a:rPr sz="2400" b="1" spc="64" dirty="0">
                <a:solidFill>
                  <a:srgbClr val="000000"/>
                </a:solidFill>
                <a:latin typeface="QICDDV+Arial-BoldItalicMT"/>
                <a:cs typeface="QICDDV+Arial-BoldItalicMT"/>
              </a:rPr>
              <a:t> </a:t>
            </a:r>
            <a:r>
              <a:rPr sz="2400" b="1" dirty="0">
                <a:solidFill>
                  <a:srgbClr val="000000"/>
                </a:solidFill>
                <a:latin typeface="QICDDV+Arial-BoldItalicMT"/>
                <a:cs typeface="QICDDV+Arial-BoldItalicMT"/>
              </a:rPr>
              <a:t>đi</a:t>
            </a:r>
            <a:r>
              <a:rPr sz="2400" b="1" spc="64" dirty="0">
                <a:solidFill>
                  <a:srgbClr val="000000"/>
                </a:solidFill>
                <a:latin typeface="QICDDV+Arial-BoldItalicMT"/>
                <a:cs typeface="QICDDV+Arial-BoldItalicMT"/>
              </a:rPr>
              <a:t> </a:t>
            </a:r>
            <a:r>
              <a:rPr sz="2400" b="1" dirty="0">
                <a:solidFill>
                  <a:srgbClr val="000000"/>
                </a:solidFill>
                <a:latin typeface="QICDDV+Arial-BoldItalicMT"/>
                <a:cs typeface="QICDDV+Arial-BoldItalicMT"/>
              </a:rPr>
              <a:t>khắp</a:t>
            </a:r>
            <a:r>
              <a:rPr sz="2400" b="1" spc="63" dirty="0">
                <a:solidFill>
                  <a:srgbClr val="000000"/>
                </a:solidFill>
                <a:latin typeface="QICDDV+Arial-BoldItalicMT"/>
                <a:cs typeface="QICDDV+Arial-BoldItalicMT"/>
              </a:rPr>
              <a:t> </a:t>
            </a:r>
            <a:r>
              <a:rPr sz="2400" b="1" dirty="0">
                <a:solidFill>
                  <a:srgbClr val="000000"/>
                </a:solidFill>
                <a:latin typeface="QICDDV+Arial-BoldItalicMT"/>
                <a:cs typeface="QICDDV+Arial-BoldItalicMT"/>
              </a:rPr>
              <a:t>lối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12987" y="5801843"/>
            <a:ext cx="5107457" cy="156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0024" marR="0">
              <a:lnSpc>
                <a:spcPts val="3438"/>
              </a:lnSpc>
              <a:spcBef>
                <a:spcPts val="0"/>
              </a:spcBef>
              <a:spcAft>
                <a:spcPts val="0"/>
              </a:spcAft>
            </a:pPr>
            <a:r>
              <a:rPr sz="3300" b="1" dirty="0">
                <a:solidFill>
                  <a:srgbClr val="000000"/>
                </a:solidFill>
                <a:latin typeface="LMRBNV+Arial-BoldMT"/>
                <a:cs typeface="LMRBNV+Arial-BoldMT"/>
              </a:rPr>
              <a:t>Buổi sáng ở quê nội</a:t>
            </a:r>
          </a:p>
          <a:p>
            <a:pPr marL="0" marR="0">
              <a:lnSpc>
                <a:spcPts val="3438"/>
              </a:lnSpc>
              <a:spcBef>
                <a:spcPts val="571"/>
              </a:spcBef>
              <a:spcAft>
                <a:spcPts val="0"/>
              </a:spcAft>
            </a:pPr>
            <a:r>
              <a:rPr sz="3300" b="1" dirty="0">
                <a:solidFill>
                  <a:srgbClr val="000000"/>
                </a:solidFill>
                <a:latin typeface="LMRBNV+Arial-BoldMT"/>
                <a:cs typeface="LMRBNV+Arial-BoldMT"/>
              </a:rPr>
              <a:t>Núi đồi ngủ trong mây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3483" y="5878043"/>
            <a:ext cx="5510707" cy="156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3872" marR="0">
              <a:lnSpc>
                <a:spcPts val="3438"/>
              </a:lnSpc>
              <a:spcBef>
                <a:spcPts val="0"/>
              </a:spcBef>
              <a:spcAft>
                <a:spcPts val="0"/>
              </a:spcAft>
            </a:pPr>
            <a:r>
              <a:rPr sz="3300" b="1" dirty="0">
                <a:solidFill>
                  <a:srgbClr val="FFFFFF"/>
                </a:solidFill>
                <a:latin typeface="LMRBNV+Arial-BoldMT"/>
                <a:cs typeface="LMRBNV+Arial-BoldMT"/>
              </a:rPr>
              <a:t>Mặt trời như trái chín</a:t>
            </a:r>
          </a:p>
          <a:p>
            <a:pPr marL="0" marR="0">
              <a:lnSpc>
                <a:spcPts val="3438"/>
              </a:lnSpc>
              <a:spcBef>
                <a:spcPts val="571"/>
              </a:spcBef>
              <a:spcAft>
                <a:spcPts val="0"/>
              </a:spcAft>
            </a:pPr>
            <a:r>
              <a:rPr sz="3300" b="1" dirty="0">
                <a:solidFill>
                  <a:srgbClr val="FFFFFF"/>
                </a:solidFill>
                <a:latin typeface="LMRBNV+Arial-BoldMT"/>
                <a:cs typeface="LMRBNV+Arial-BoldMT"/>
              </a:rPr>
              <a:t>Treo lủng lẳng vòm cây.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82862" y="179148"/>
            <a:ext cx="5078248" cy="21306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877"/>
              </a:lnSpc>
              <a:spcBef>
                <a:spcPts val="0"/>
              </a:spcBef>
              <a:spcAft>
                <a:spcPts val="0"/>
              </a:spcAft>
            </a:pPr>
            <a:r>
              <a:rPr sz="6600" dirty="0">
                <a:solidFill>
                  <a:srgbClr val="FF0000"/>
                </a:solidFill>
                <a:latin typeface="Tahoma"/>
                <a:cs typeface="Tahoma"/>
              </a:rPr>
              <a:t>Đàm thoại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440" y="1670543"/>
            <a:ext cx="8690063" cy="4949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sz="4000" dirty="0">
                <a:solidFill>
                  <a:srgbClr val="0070C0"/>
                </a:solidFill>
                <a:latin typeface="BKFETP+ArialMT"/>
                <a:cs typeface="BKFETP+ArialMT"/>
              </a:rPr>
              <a:t>- Cô vừa đọc bài thơ có tên là gì?</a:t>
            </a:r>
          </a:p>
          <a:p>
            <a:pPr marL="0" marR="0">
              <a:lnSpc>
                <a:spcPts val="4167"/>
              </a:lnSpc>
              <a:spcBef>
                <a:spcPts val="632"/>
              </a:spcBef>
              <a:spcAft>
                <a:spcPts val="0"/>
              </a:spcAft>
            </a:pPr>
            <a:r>
              <a:rPr sz="4000" dirty="0">
                <a:solidFill>
                  <a:srgbClr val="0070C0"/>
                </a:solidFill>
                <a:latin typeface="BKFETP+ArialMT"/>
                <a:cs typeface="BKFETP+ArialMT"/>
              </a:rPr>
              <a:t>- Bài thơ do ai sáng tác?</a:t>
            </a:r>
          </a:p>
          <a:p>
            <a:pPr marL="0" marR="0">
              <a:lnSpc>
                <a:spcPts val="4167"/>
              </a:lnSpc>
              <a:spcBef>
                <a:spcPts val="632"/>
              </a:spcBef>
              <a:spcAft>
                <a:spcPts val="0"/>
              </a:spcAft>
            </a:pPr>
            <a:r>
              <a:rPr sz="4000" dirty="0">
                <a:solidFill>
                  <a:srgbClr val="0070C0"/>
                </a:solidFill>
                <a:latin typeface="BKFETP+ArialMT"/>
                <a:cs typeface="BKFETP+ArialMT"/>
              </a:rPr>
              <a:t>- Con nhận xét gì về bài thơ?</a:t>
            </a:r>
          </a:p>
          <a:p>
            <a:pPr marL="0" marR="0">
              <a:lnSpc>
                <a:spcPts val="4167"/>
              </a:lnSpc>
              <a:spcBef>
                <a:spcPts val="632"/>
              </a:spcBef>
              <a:spcAft>
                <a:spcPts val="0"/>
              </a:spcAft>
            </a:pPr>
            <a:r>
              <a:rPr sz="4000" dirty="0">
                <a:solidFill>
                  <a:srgbClr val="0070C0"/>
                </a:solidFill>
                <a:latin typeface="BKFETP+ArialMT"/>
                <a:cs typeface="BKFETP+ArialMT"/>
              </a:rPr>
              <a:t>- Bài thơ nói về điều gì?</a:t>
            </a:r>
          </a:p>
          <a:p>
            <a:pPr marL="0" marR="0">
              <a:lnSpc>
                <a:spcPts val="4167"/>
              </a:lnSpc>
              <a:spcBef>
                <a:spcPts val="632"/>
              </a:spcBef>
              <a:spcAft>
                <a:spcPts val="0"/>
              </a:spcAft>
            </a:pPr>
            <a:r>
              <a:rPr sz="4000" dirty="0">
                <a:solidFill>
                  <a:srgbClr val="0070C0"/>
                </a:solidFill>
                <a:latin typeface="BKFETP+ArialMT"/>
                <a:cs typeface="BKFETP+ArialMT"/>
              </a:rPr>
              <a:t>- Bài thơ có những hình ảnh gì?</a:t>
            </a:r>
          </a:p>
          <a:p>
            <a:pPr marL="0" marR="0">
              <a:lnSpc>
                <a:spcPts val="4220"/>
              </a:lnSpc>
              <a:spcBef>
                <a:spcPts val="563"/>
              </a:spcBef>
              <a:spcAft>
                <a:spcPts val="0"/>
              </a:spcAft>
            </a:pPr>
            <a:r>
              <a:rPr sz="4050" dirty="0">
                <a:solidFill>
                  <a:srgbClr val="0070C0"/>
                </a:solidFill>
                <a:latin typeface="BKFETP+ArialMT"/>
                <a:cs typeface="BKFETP+ArialMT"/>
              </a:rPr>
              <a:t>-</a:t>
            </a:r>
            <a:r>
              <a:rPr sz="4050" spc="-11" dirty="0">
                <a:solidFill>
                  <a:srgbClr val="0070C0"/>
                </a:solidFill>
                <a:latin typeface="BKFETP+ArialMT"/>
                <a:cs typeface="BKFETP+ArialMT"/>
              </a:rPr>
              <a:t> </a:t>
            </a:r>
            <a:r>
              <a:rPr sz="4000" dirty="0">
                <a:solidFill>
                  <a:srgbClr val="0070C0"/>
                </a:solidFill>
                <a:latin typeface="BKFETP+ArialMT"/>
                <a:cs typeface="BKFETP+ArialMT"/>
              </a:rPr>
              <a:t>Con nhận xét gì về</a:t>
            </a:r>
            <a:r>
              <a:rPr sz="4000" spc="36" dirty="0">
                <a:solidFill>
                  <a:srgbClr val="0070C0"/>
                </a:solidFill>
                <a:latin typeface="BKFETP+ArialMT"/>
                <a:cs typeface="BKFETP+ArialMT"/>
              </a:rPr>
              <a:t> </a:t>
            </a:r>
            <a:r>
              <a:rPr sz="4000" dirty="0">
                <a:solidFill>
                  <a:srgbClr val="0070C0"/>
                </a:solidFill>
                <a:latin typeface="BKFETP+ArialMT"/>
                <a:cs typeface="BKFETP+ArialMT"/>
              </a:rPr>
              <a:t>những</a:t>
            </a:r>
          </a:p>
          <a:p>
            <a:pPr marL="0" marR="0">
              <a:lnSpc>
                <a:spcPts val="4167"/>
              </a:lnSpc>
              <a:spcBef>
                <a:spcPts val="648"/>
              </a:spcBef>
              <a:spcAft>
                <a:spcPts val="0"/>
              </a:spcAft>
            </a:pPr>
            <a:r>
              <a:rPr sz="4000" dirty="0">
                <a:solidFill>
                  <a:srgbClr val="0070C0"/>
                </a:solidFill>
                <a:latin typeface="BKFETP+ArialMT"/>
                <a:cs typeface="BKFETP+ArialMT"/>
              </a:rPr>
              <a:t>hình ảnh đó?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54225" y="467843"/>
            <a:ext cx="6227393" cy="156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33399" marR="0">
              <a:lnSpc>
                <a:spcPts val="3438"/>
              </a:lnSpc>
              <a:spcBef>
                <a:spcPts val="0"/>
              </a:spcBef>
              <a:spcAft>
                <a:spcPts val="0"/>
              </a:spcAft>
            </a:pPr>
            <a:r>
              <a:rPr sz="3300" b="1" dirty="0">
                <a:solidFill>
                  <a:srgbClr val="FFFF00"/>
                </a:solidFill>
                <a:latin typeface="LMRBNV+Arial-BoldMT"/>
                <a:cs typeface="LMRBNV+Arial-BoldMT"/>
              </a:rPr>
              <a:t>Khi mặt trời chưa dậy</a:t>
            </a:r>
          </a:p>
          <a:p>
            <a:pPr marL="0" marR="0">
              <a:lnSpc>
                <a:spcPts val="3438"/>
              </a:lnSpc>
              <a:spcBef>
                <a:spcPts val="571"/>
              </a:spcBef>
              <a:spcAft>
                <a:spcPts val="0"/>
              </a:spcAft>
            </a:pPr>
            <a:r>
              <a:rPr sz="3300" b="1" dirty="0">
                <a:solidFill>
                  <a:srgbClr val="FFFF00"/>
                </a:solidFill>
                <a:latin typeface="LMRBNV+Arial-BoldMT"/>
                <a:cs typeface="LMRBNV+Arial-BoldMT"/>
              </a:rPr>
              <a:t>Hoa còn thiếp trong sương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25700" y="6205703"/>
            <a:ext cx="5372869" cy="10653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8"/>
              </a:lnSpc>
              <a:spcBef>
                <a:spcPts val="0"/>
              </a:spcBef>
              <a:spcAft>
                <a:spcPts val="0"/>
              </a:spcAft>
            </a:pPr>
            <a:r>
              <a:rPr sz="3300" b="1" dirty="0">
                <a:solidFill>
                  <a:srgbClr val="FFFFFF"/>
                </a:solidFill>
                <a:latin typeface="LMRBNV+Arial-BoldMT"/>
                <a:cs typeface="LMRBNV+Arial-BoldMT"/>
              </a:rPr>
              <a:t>Khói bếp bay đầy vườn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18568" y="6358103"/>
            <a:ext cx="5158066" cy="10653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8"/>
              </a:lnSpc>
              <a:spcBef>
                <a:spcPts val="0"/>
              </a:spcBef>
              <a:spcAft>
                <a:spcPts val="0"/>
              </a:spcAft>
            </a:pPr>
            <a:r>
              <a:rPr sz="3300" b="1" dirty="0">
                <a:solidFill>
                  <a:srgbClr val="FFFFFF"/>
                </a:solidFill>
                <a:latin typeface="LMRBNV+Arial-BoldMT"/>
                <a:cs typeface="LMRBNV+Arial-BoldMT"/>
              </a:rPr>
              <a:t>Nội nấu cơm, nấu cám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44319" y="6021903"/>
            <a:ext cx="4262855" cy="13306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FFFFFF"/>
                </a:solidFill>
                <a:latin typeface="LMRBNV+Arial-BoldMT"/>
                <a:cs typeface="LMRBNV+Arial-BoldMT"/>
              </a:rPr>
              <a:t>Đàn trâu ra đồng sớm</a:t>
            </a:r>
          </a:p>
          <a:p>
            <a:pPr marL="138906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sz="2800" b="1" dirty="0">
                <a:solidFill>
                  <a:srgbClr val="FFFFFF"/>
                </a:solidFill>
                <a:latin typeface="LMRBNV+Arial-BoldMT"/>
                <a:cs typeface="LMRBNV+Arial-BoldMT"/>
              </a:rPr>
              <a:t>Đội cả sương mà đi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69912" y="5878043"/>
            <a:ext cx="4745536" cy="156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8"/>
              </a:lnSpc>
              <a:spcBef>
                <a:spcPts val="0"/>
              </a:spcBef>
              <a:spcAft>
                <a:spcPts val="0"/>
              </a:spcAft>
            </a:pPr>
            <a:r>
              <a:rPr sz="3300" b="1" dirty="0">
                <a:solidFill>
                  <a:srgbClr val="FFFFFF"/>
                </a:solidFill>
                <a:latin typeface="LMRBNV+Arial-BoldMT"/>
                <a:cs typeface="LMRBNV+Arial-BoldMT"/>
              </a:rPr>
              <a:t>Cuối xóm ai thì thầm</a:t>
            </a:r>
          </a:p>
          <a:p>
            <a:pPr marL="1587" marR="0">
              <a:lnSpc>
                <a:spcPts val="3438"/>
              </a:lnSpc>
              <a:spcBef>
                <a:spcPts val="571"/>
              </a:spcBef>
              <a:spcAft>
                <a:spcPts val="0"/>
              </a:spcAft>
            </a:pPr>
            <a:r>
              <a:rPr sz="3300" b="1" dirty="0">
                <a:solidFill>
                  <a:srgbClr val="FFFFFF"/>
                </a:solidFill>
                <a:latin typeface="LMRBNV+Arial-BoldMT"/>
                <a:cs typeface="LMRBNV+Arial-BoldMT"/>
              </a:rPr>
              <a:t>Gánh rau ra chợ bán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855119" y="6182843"/>
            <a:ext cx="4443231" cy="10653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8"/>
              </a:lnSpc>
              <a:spcBef>
                <a:spcPts val="0"/>
              </a:spcBef>
              <a:spcAft>
                <a:spcPts val="0"/>
              </a:spcAft>
            </a:pPr>
            <a:r>
              <a:rPr sz="3300" b="1" dirty="0">
                <a:solidFill>
                  <a:srgbClr val="FFFFFF"/>
                </a:solidFill>
                <a:latin typeface="LMRBNV+Arial-BoldMT"/>
                <a:cs typeface="LMRBNV+Arial-BoldMT"/>
              </a:rPr>
              <a:t>Gà con kêu trong ổ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97100" y="6281903"/>
            <a:ext cx="5372383" cy="10653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8"/>
              </a:lnSpc>
              <a:spcBef>
                <a:spcPts val="0"/>
              </a:spcBef>
              <a:spcAft>
                <a:spcPts val="0"/>
              </a:spcAft>
            </a:pPr>
            <a:r>
              <a:rPr sz="3300" b="1" dirty="0">
                <a:solidFill>
                  <a:srgbClr val="FFFFFF"/>
                </a:solidFill>
                <a:latin typeface="LMRBNV+Arial-BoldMT"/>
                <a:cs typeface="LMRBNV+Arial-BoldMT"/>
              </a:rPr>
              <a:t>Đánh thức ông mặt trời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46362" y="5878043"/>
            <a:ext cx="4864873" cy="10653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8"/>
              </a:lnSpc>
              <a:spcBef>
                <a:spcPts val="0"/>
              </a:spcBef>
              <a:spcAft>
                <a:spcPts val="0"/>
              </a:spcAft>
            </a:pPr>
            <a:r>
              <a:rPr sz="3300" b="1" dirty="0">
                <a:solidFill>
                  <a:srgbClr val="000000"/>
                </a:solidFill>
                <a:latin typeface="LMRBNV+Arial-BoldMT"/>
                <a:cs typeface="LMRBNV+Arial-BoldMT"/>
              </a:rPr>
              <a:t>Chúmực ra sân phơi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35187" y="6380964"/>
            <a:ext cx="6040390" cy="10653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8"/>
              </a:lnSpc>
              <a:spcBef>
                <a:spcPts val="0"/>
              </a:spcBef>
              <a:spcAft>
                <a:spcPts val="0"/>
              </a:spcAft>
            </a:pPr>
            <a:r>
              <a:rPr sz="3300" b="1" dirty="0">
                <a:solidFill>
                  <a:srgbClr val="000000"/>
                </a:solidFill>
                <a:latin typeface="LMRBNV+Arial-BoldMT"/>
                <a:cs typeface="LMRBNV+Arial-BoldMT"/>
              </a:rPr>
              <a:t>Chạy mấy vòng khởi động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210</Words>
  <Application>Microsoft Office PowerPoint</Application>
  <PresentationFormat>On-screen Show (4:3)</PresentationFormat>
  <Paragraphs>36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Calibri</vt:lpstr>
      <vt:lpstr>BKFETP+ArialMT</vt:lpstr>
      <vt:lpstr>STAIHB+TimesNewRomanPS-BoldMT</vt:lpstr>
      <vt:lpstr>Tahoma</vt:lpstr>
      <vt:lpstr>QICDDV+Arial-BoldItalicMT</vt:lpstr>
      <vt:lpstr>LMRBNV+Arial-BoldMT</vt:lpstr>
      <vt:lpstr>Theme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pdfcandle</dc:creator>
  <cp:lastModifiedBy>Administrator</cp:lastModifiedBy>
  <cp:revision>2</cp:revision>
  <dcterms:modified xsi:type="dcterms:W3CDTF">2026-03-30T02:46:12Z</dcterms:modified>
</cp:coreProperties>
</file>