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56" r:id="rId4"/>
    <p:sldId id="263" r:id="rId5"/>
    <p:sldId id="264" r:id="rId6"/>
    <p:sldId id="262" r:id="rId7"/>
    <p:sldId id="266" r:id="rId8"/>
    <p:sldId id="271" r:id="rId9"/>
    <p:sldId id="276" r:id="rId10"/>
    <p:sldId id="272" r:id="rId11"/>
    <p:sldId id="277" r:id="rId12"/>
    <p:sldId id="273" r:id="rId13"/>
    <p:sldId id="278" r:id="rId14"/>
    <p:sldId id="274" r:id="rId15"/>
    <p:sldId id="270" r:id="rId16"/>
    <p:sldId id="284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FF"/>
    <a:srgbClr val="FF33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660"/>
  </p:normalViewPr>
  <p:slideViewPr>
    <p:cSldViewPr>
      <p:cViewPr varScale="1">
        <p:scale>
          <a:sx n="86" d="100"/>
          <a:sy n="86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F29FE-61C2-4315-BCE8-45A666FAC59A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6046-0D6B-443F-A720-28574EF8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59357-BDD7-46E1-BB41-FADE2D277696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16C01-B95E-4ED8-92BF-E6E550CE8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4796D-CDEA-43AF-A0E0-1B6DFE10E3F5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03A71-8197-4566-9B12-7C6722E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E12E-0557-4DB0-BE02-78E1DC33165B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8026-16B9-48B0-AB1D-48654ECB1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529B-ED94-4A5F-8FC4-714230F79894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F6C64-034A-44D6-A5F3-B18EFF5CD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5A552-644B-442A-850B-1BDA3EC3B6E6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12DA7-2EE7-4243-A148-D810C232C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3B5-232C-4682-86CF-ED73F818DAEA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F9E9-04AE-4831-8F2E-FEC189839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4B98F-BC1E-4F6B-8F9D-40082E57D2D1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EA98-9F2A-48CD-BB74-80BE1BAF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97E55-A340-45F1-AF94-187C9DD7CED1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24B40-1113-48B6-A488-16324EE31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2A5D-8FD0-416F-9419-A2E7258D1D62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E9CDC-8E7D-4AEE-995C-B45B95625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6838-E5FE-4B58-81F5-EDD659D42BB3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C3EC-F6DA-44E8-8723-62D3A67E5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C9A079-4D0F-43C2-9233-0D76332D759B}" type="datetimeFigureOut">
              <a:rPr lang="en-US"/>
              <a:pPr>
                <a:defRPr/>
              </a:pPr>
              <a:t>13/04/2026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214C63-0A74-458B-AF06-9E2464B0F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10.gif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12" Type="http://schemas.openxmlformats.org/officeDocument/2006/relationships/image" Target="../media/image47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gif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46.png"/><Relationship Id="rId5" Type="http://schemas.openxmlformats.org/officeDocument/2006/relationships/image" Target="../media/image5.jpeg"/><Relationship Id="rId15" Type="http://schemas.openxmlformats.org/officeDocument/2006/relationships/image" Target="../media/image42.png"/><Relationship Id="rId10" Type="http://schemas.openxmlformats.org/officeDocument/2006/relationships/image" Target="../media/image22.png"/><Relationship Id="rId19" Type="http://schemas.openxmlformats.org/officeDocument/2006/relationships/image" Target="../media/image2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1.gif"/><Relationship Id="rId11" Type="http://schemas.openxmlformats.org/officeDocument/2006/relationships/image" Target="../media/image54.png"/><Relationship Id="rId5" Type="http://schemas.openxmlformats.org/officeDocument/2006/relationships/image" Target="../media/image30.png"/><Relationship Id="rId10" Type="http://schemas.openxmlformats.org/officeDocument/2006/relationships/image" Target="../media/image53.png"/><Relationship Id="rId4" Type="http://schemas.openxmlformats.org/officeDocument/2006/relationships/image" Target="../media/image5.jpeg"/><Relationship Id="rId9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png"/><Relationship Id="rId7" Type="http://schemas.openxmlformats.org/officeDocument/2006/relationships/image" Target="../media/image32.gi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53.png"/><Relationship Id="rId11" Type="http://schemas.openxmlformats.org/officeDocument/2006/relationships/image" Target="../media/image30.png"/><Relationship Id="rId5" Type="http://schemas.openxmlformats.org/officeDocument/2006/relationships/image" Target="../media/image36.gif"/><Relationship Id="rId10" Type="http://schemas.openxmlformats.org/officeDocument/2006/relationships/image" Target="../media/image16.gif"/><Relationship Id="rId4" Type="http://schemas.openxmlformats.org/officeDocument/2006/relationships/image" Target="../media/image5.jpe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NAM%20HOC%202015-2016\Chau%20Yeu%20Ba%20-%20Beat%20(YeuCaHat.com).mp3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.gif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23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20" Type="http://schemas.openxmlformats.org/officeDocument/2006/relationships/image" Target="../media/image29.png"/><Relationship Id="rId1" Type="http://schemas.openxmlformats.org/officeDocument/2006/relationships/audio" Target="file:///C:\doan%203.wav" TargetMode="Externa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jpeg"/><Relationship Id="rId15" Type="http://schemas.openxmlformats.org/officeDocument/2006/relationships/image" Target="../media/image26.png"/><Relationship Id="rId10" Type="http://schemas.openxmlformats.org/officeDocument/2006/relationships/image" Target="../media/image17.png"/><Relationship Id="rId19" Type="http://schemas.openxmlformats.org/officeDocument/2006/relationships/image" Target="../media/image10.gif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1.gif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4.wav" TargetMode="External"/><Relationship Id="rId6" Type="http://schemas.openxmlformats.org/officeDocument/2006/relationships/image" Target="../media/image30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an%202.wav" TargetMode="External"/><Relationship Id="rId6" Type="http://schemas.openxmlformats.org/officeDocument/2006/relationships/image" Target="../media/image36.gif"/><Relationship Id="rId11" Type="http://schemas.openxmlformats.org/officeDocument/2006/relationships/image" Target="../media/image30.png"/><Relationship Id="rId5" Type="http://schemas.openxmlformats.org/officeDocument/2006/relationships/image" Target="../media/image5.jpeg"/><Relationship Id="rId10" Type="http://schemas.openxmlformats.org/officeDocument/2006/relationships/image" Target="../media/image16.gif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1.png"/><Relationship Id="rId1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40.png"/><Relationship Id="rId17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1" Type="http://schemas.openxmlformats.org/officeDocument/2006/relationships/audio" Target="file:///C:\doan%206.wav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39.png"/><Relationship Id="rId5" Type="http://schemas.openxmlformats.org/officeDocument/2006/relationships/image" Target="../media/image6.png"/><Relationship Id="rId15" Type="http://schemas.openxmlformats.org/officeDocument/2006/relationships/audio" Target="../media/audio2.wav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0.gif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112A9E-A83F-4323-A523-CFA5BA1EC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0827"/>
          </a:xfrm>
          <a:prstGeom prst="rect">
            <a:avLst/>
          </a:prstGeom>
        </p:spPr>
      </p:pic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1600200" y="2438400"/>
            <a:ext cx="57912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LQVH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Thăm nhà bà</a:t>
            </a:r>
          </a:p>
          <a:p>
            <a:pPr algn="ctr"/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MGL (5-6 tuổi)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 Thị Lan</a:t>
            </a:r>
          </a:p>
          <a:p>
            <a:pPr algn="ctr">
              <a:spcBef>
                <a:spcPct val="50000"/>
              </a:spcBef>
            </a:pPr>
            <a:endParaRPr lang="en-US" sz="2000" b="1">
              <a:solidFill>
                <a:srgbClr val="FF0000"/>
              </a:solidFill>
            </a:endParaRPr>
          </a:p>
          <a:p>
            <a:endParaRPr lang="en-US" sz="2400">
              <a:solidFill>
                <a:srgbClr val="FFCC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7515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BỒ ĐỀ</a:t>
            </a:r>
          </a:p>
          <a:p>
            <a:pPr algn="ctr"/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75" y="1504162"/>
            <a:ext cx="704850" cy="70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loai-hoa-(4)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-1219200" y="-260350"/>
            <a:ext cx="10618788" cy="7118350"/>
            <a:chOff x="-768" y="-164"/>
            <a:chExt cx="6689" cy="4484"/>
          </a:xfrm>
        </p:grpSpPr>
        <p:pic>
          <p:nvPicPr>
            <p:cNvPr id="11269" name="doan 3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0" name="Picture 4" descr="x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-164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5" descr="loai hoa (5) copy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68" y="1536"/>
              <a:ext cx="1536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3" descr="loai-hoa-(3)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86" y="3504"/>
              <a:ext cx="77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9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12" y="3360"/>
              <a:ext cx="647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10" descr="nha-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-192" y="310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5" name="Picture 5" descr="loai-hoa-(4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28" y="0"/>
              <a:ext cx="1793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5" descr="loai-hoa-(4)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1632" y="0"/>
              <a:ext cx="1584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7" name="Picture 13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256" y="3697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296" y="249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15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2928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6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345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7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4" y="2784"/>
              <a:ext cx="480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18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3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9" descr="con-ong">
              <a:hlinkClick r:id="" action="ppaction://noaction" highlightClick="1">
                <a:snd r:embed="rId14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4" name="Picture 20" descr="hh"/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2736" y="834"/>
              <a:ext cx="2099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Cháu đứng ngắm       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Đàn gà con 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Rồi gọi luôn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Bập, bập, bập</a:t>
              </a:r>
            </a:p>
          </p:txBody>
        </p:sp>
        <p:pic>
          <p:nvPicPr>
            <p:cNvPr id="11286" name="Picture 22" descr="ga-me"/>
            <p:cNvPicPr>
              <a:picLocks noChangeAspect="1" noChangeArrowheads="1" noCrop="1"/>
            </p:cNvPicPr>
            <p:nvPr/>
          </p:nvPicPr>
          <p:blipFill>
            <a:blip r:embed="rId17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112" y="2736"/>
              <a:ext cx="1104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3" descr="ga"/>
            <p:cNvPicPr>
              <a:picLocks noChangeAspect="1" noChangeArrowheads="1" noCrop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336" y="3264"/>
              <a:ext cx="720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8" name="Picture 14" descr="loai-hoa.gi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-768" y="3236"/>
              <a:ext cx="1536" cy="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7E3FAA-A88D-4229-8C17-310B7B9C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399"/>
          </a:xfrm>
          <a:prstGeom prst="rect">
            <a:avLst/>
          </a:prstGeom>
        </p:spPr>
      </p:pic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2209800" y="2431255"/>
            <a:ext cx="52546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Đàn gà làm gì khi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</a:rPr>
              <a:t> bạn nhỏ gọi chúng?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-228600" y="0"/>
            <a:ext cx="11636375" cy="6858000"/>
            <a:chOff x="-144" y="0"/>
            <a:chExt cx="7330" cy="4320"/>
          </a:xfrm>
        </p:grpSpPr>
        <p:pic>
          <p:nvPicPr>
            <p:cNvPr id="13315" name="doan 4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5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44" y="1392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5" descr="loai-hoa-(1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44" y="1008"/>
              <a:ext cx="2242" cy="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728" y="2832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12" y="3168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296" y="3600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96" y="2736"/>
              <a:ext cx="647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1" descr="gadi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84" y="3120"/>
              <a:ext cx="576" cy="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24" y="3697"/>
              <a:ext cx="649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Rectangle 13"/>
            <p:cNvSpPr>
              <a:spLocks noChangeArrowheads="1"/>
            </p:cNvSpPr>
            <p:nvPr/>
          </p:nvSpPr>
          <p:spPr bwMode="auto">
            <a:xfrm>
              <a:off x="1200" y="768"/>
              <a:ext cx="2186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 lật đật             </a:t>
              </a:r>
              <a:b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Chạy nhanh nhanh 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Xúm vòng quanh 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Kêu chiếp chiếp!</a:t>
              </a:r>
            </a:p>
          </p:txBody>
        </p:sp>
        <p:pic>
          <p:nvPicPr>
            <p:cNvPr id="13326" name="Picture 14" descr="ga-me"/>
            <p:cNvPicPr>
              <a:picLocks noChangeAspect="1" noChangeArrowheads="1" noCrop="1"/>
            </p:cNvPicPr>
            <p:nvPr/>
          </p:nvPicPr>
          <p:blipFill>
            <a:blip r:embed="rId10">
              <a:lum bright="-6000" contrast="22000"/>
            </a:blip>
            <a:srcRect/>
            <a:stretch>
              <a:fillRect/>
            </a:stretch>
          </p:blipFill>
          <p:spPr bwMode="auto">
            <a:xfrm flipH="1">
              <a:off x="2832" y="2736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5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0639057" flipH="1">
              <a:off x="2064" y="3552"/>
              <a:ext cx="672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9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58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5" descr="loai-hoa-(4).gif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3024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5" descr="loai-hoa-(4).gif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639" y="0"/>
              <a:ext cx="11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7AA821-6D33-4AA0-84F5-A87DEA1A9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49696"/>
            <a:ext cx="9144000" cy="6553200"/>
          </a:xfrm>
          <a:prstGeom prst="rect">
            <a:avLst/>
          </a:prstGeom>
        </p:spPr>
      </p:pic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1066800" y="1828800"/>
            <a:ext cx="7239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đã giúp bà chăm sóc </a:t>
            </a:r>
          </a:p>
          <a:p>
            <a:pPr>
              <a:spcBef>
                <a:spcPct val="50000"/>
              </a:spcBef>
            </a:pPr>
            <a:r>
              <a:rPr lang="en-US" sz="44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gà như thế nào?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372600" cy="6858000"/>
            <a:chOff x="0" y="0"/>
            <a:chExt cx="5904" cy="4320"/>
          </a:xfrm>
        </p:grpSpPr>
        <p:pic>
          <p:nvPicPr>
            <p:cNvPr id="15363" name="doan 2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76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3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loai-hoa-(2).gi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3504" y="0"/>
              <a:ext cx="2400" cy="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ga-me"/>
            <p:cNvPicPr>
              <a:picLocks noChangeAspect="1" noChangeArrowheads="1" noCrop="1"/>
            </p:cNvPicPr>
            <p:nvPr/>
          </p:nvPicPr>
          <p:blipFill>
            <a:blip r:embed="rId6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3888" y="3072"/>
              <a:ext cx="1248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592" y="283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1680" y="336"/>
              <a:ext cx="171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 mái miết </a:t>
              </a:r>
              <a:b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Nhặt thóc vàng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Cháu nhẹ nhàng</a:t>
              </a:r>
              <a:b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Lùa vào mát</a:t>
              </a:r>
              <a:r>
                <a:rPr lang="en-US" b="1">
                  <a:solidFill>
                    <a:srgbClr val="FF0000"/>
                  </a:solidFill>
                </a:rPr>
                <a:t/>
              </a:r>
              <a:br>
                <a:rPr lang="en-US" b="1">
                  <a:solidFill>
                    <a:srgbClr val="FF0000"/>
                  </a:solidFill>
                </a:rPr>
              </a:br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15369" name="Picture 9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976" y="3504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536" y="2688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gad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968" y="3552"/>
              <a:ext cx="791" cy="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2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648" y="2736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5" descr="loai-hoa-(4).gif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0" y="0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14" descr="hh"/>
            <p:cNvPicPr>
              <a:picLocks noChangeAspect="1" noChangeArrowheads="1" noCrop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512" y="480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5" descr="loai hoa (8) copy.png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0" y="1008"/>
              <a:ext cx="1824" cy="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Freeform 16"/>
            <p:cNvSpPr>
              <a:spLocks/>
            </p:cNvSpPr>
            <p:nvPr/>
          </p:nvSpPr>
          <p:spPr bwMode="auto">
            <a:xfrm>
              <a:off x="5472" y="408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5520" y="422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5616" y="403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19"/>
            <p:cNvSpPr>
              <a:spLocks/>
            </p:cNvSpPr>
            <p:nvPr/>
          </p:nvSpPr>
          <p:spPr bwMode="auto">
            <a:xfrm>
              <a:off x="5376" y="412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0"/>
            <p:cNvSpPr>
              <a:spLocks/>
            </p:cNvSpPr>
            <p:nvPr/>
          </p:nvSpPr>
          <p:spPr bwMode="auto">
            <a:xfrm>
              <a:off x="5040" y="417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auto">
            <a:xfrm rot="6106099">
              <a:off x="5520" y="396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auto">
            <a:xfrm rot="6106099">
              <a:off x="525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auto">
            <a:xfrm rot="6106099">
              <a:off x="5544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auto">
            <a:xfrm rot="6106099">
              <a:off x="5406" y="3906"/>
              <a:ext cx="59" cy="120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auto">
            <a:xfrm rot="6106099">
              <a:off x="5616" y="405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auto">
            <a:xfrm rot="6106099">
              <a:off x="520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auto">
            <a:xfrm rot="6106099">
              <a:off x="5256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8"/>
            <p:cNvSpPr>
              <a:spLocks/>
            </p:cNvSpPr>
            <p:nvPr/>
          </p:nvSpPr>
          <p:spPr bwMode="auto">
            <a:xfrm rot="6106099">
              <a:off x="4872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9"/>
            <p:cNvSpPr>
              <a:spLocks/>
            </p:cNvSpPr>
            <p:nvPr/>
          </p:nvSpPr>
          <p:spPr bwMode="auto">
            <a:xfrm rot="6106099">
              <a:off x="5064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30"/>
            <p:cNvSpPr>
              <a:spLocks/>
            </p:cNvSpPr>
            <p:nvPr/>
          </p:nvSpPr>
          <p:spPr bwMode="auto">
            <a:xfrm rot="6106099">
              <a:off x="4968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1"/>
            <p:cNvSpPr>
              <a:spLocks/>
            </p:cNvSpPr>
            <p:nvPr/>
          </p:nvSpPr>
          <p:spPr bwMode="auto">
            <a:xfrm rot="6106099">
              <a:off x="5064" y="386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2"/>
            <p:cNvSpPr>
              <a:spLocks/>
            </p:cNvSpPr>
            <p:nvPr/>
          </p:nvSpPr>
          <p:spPr bwMode="auto">
            <a:xfrm rot="6106099">
              <a:off x="5160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3"/>
            <p:cNvSpPr>
              <a:spLocks/>
            </p:cNvSpPr>
            <p:nvPr/>
          </p:nvSpPr>
          <p:spPr bwMode="auto">
            <a:xfrm rot="6106099">
              <a:off x="5256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34"/>
            <p:cNvSpPr>
              <a:spLocks/>
            </p:cNvSpPr>
            <p:nvPr/>
          </p:nvSpPr>
          <p:spPr bwMode="auto">
            <a:xfrm rot="6106099">
              <a:off x="5352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35"/>
            <p:cNvSpPr>
              <a:spLocks/>
            </p:cNvSpPr>
            <p:nvPr/>
          </p:nvSpPr>
          <p:spPr bwMode="auto">
            <a:xfrm rot="6106099">
              <a:off x="5448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36"/>
            <p:cNvSpPr>
              <a:spLocks/>
            </p:cNvSpPr>
            <p:nvPr/>
          </p:nvSpPr>
          <p:spPr bwMode="auto">
            <a:xfrm rot="6106099">
              <a:off x="5208" y="381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37"/>
            <p:cNvSpPr>
              <a:spLocks/>
            </p:cNvSpPr>
            <p:nvPr/>
          </p:nvSpPr>
          <p:spPr bwMode="auto">
            <a:xfrm rot="6106099">
              <a:off x="4872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38"/>
            <p:cNvSpPr>
              <a:spLocks/>
            </p:cNvSpPr>
            <p:nvPr/>
          </p:nvSpPr>
          <p:spPr bwMode="auto">
            <a:xfrm rot="6106099">
              <a:off x="530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39"/>
            <p:cNvSpPr>
              <a:spLocks/>
            </p:cNvSpPr>
            <p:nvPr/>
          </p:nvSpPr>
          <p:spPr bwMode="auto">
            <a:xfrm rot="6106099">
              <a:off x="5400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40"/>
            <p:cNvSpPr>
              <a:spLocks/>
            </p:cNvSpPr>
            <p:nvPr/>
          </p:nvSpPr>
          <p:spPr bwMode="auto">
            <a:xfrm rot="6106099">
              <a:off x="5496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41"/>
            <p:cNvSpPr>
              <a:spLocks/>
            </p:cNvSpPr>
            <p:nvPr/>
          </p:nvSpPr>
          <p:spPr bwMode="auto">
            <a:xfrm rot="6106099">
              <a:off x="5592" y="420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42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43"/>
            <p:cNvSpPr>
              <a:spLocks/>
            </p:cNvSpPr>
            <p:nvPr/>
          </p:nvSpPr>
          <p:spPr bwMode="auto">
            <a:xfrm rot="6106099">
              <a:off x="5112" y="4056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44"/>
            <p:cNvSpPr>
              <a:spLocks/>
            </p:cNvSpPr>
            <p:nvPr/>
          </p:nvSpPr>
          <p:spPr bwMode="auto">
            <a:xfrm rot="6106099">
              <a:off x="5208" y="415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45"/>
            <p:cNvSpPr>
              <a:spLocks/>
            </p:cNvSpPr>
            <p:nvPr/>
          </p:nvSpPr>
          <p:spPr bwMode="auto">
            <a:xfrm rot="6106099">
              <a:off x="5304" y="424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46"/>
            <p:cNvSpPr>
              <a:spLocks/>
            </p:cNvSpPr>
            <p:nvPr/>
          </p:nvSpPr>
          <p:spPr bwMode="auto">
            <a:xfrm rot="6106099">
              <a:off x="5064" y="3912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47"/>
            <p:cNvSpPr>
              <a:spLocks/>
            </p:cNvSpPr>
            <p:nvPr/>
          </p:nvSpPr>
          <p:spPr bwMode="auto">
            <a:xfrm rot="6106099">
              <a:off x="5016" y="3960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48"/>
            <p:cNvSpPr>
              <a:spLocks/>
            </p:cNvSpPr>
            <p:nvPr/>
          </p:nvSpPr>
          <p:spPr bwMode="auto">
            <a:xfrm rot="6106099">
              <a:off x="4728" y="4104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49"/>
            <p:cNvSpPr>
              <a:spLocks/>
            </p:cNvSpPr>
            <p:nvPr/>
          </p:nvSpPr>
          <p:spPr bwMode="auto">
            <a:xfrm rot="6106099">
              <a:off x="4968" y="4008"/>
              <a:ext cx="48" cy="96"/>
            </a:xfrm>
            <a:custGeom>
              <a:avLst/>
              <a:gdLst>
                <a:gd name="T0" fmla="*/ 28 w 45"/>
                <a:gd name="T1" fmla="*/ 101 h 162"/>
                <a:gd name="T2" fmla="*/ 11 w 45"/>
                <a:gd name="T3" fmla="*/ 0 h 162"/>
                <a:gd name="T4" fmla="*/ 45 w 45"/>
                <a:gd name="T5" fmla="*/ 34 h 162"/>
                <a:gd name="T6" fmla="*/ 28 w 45"/>
                <a:gd name="T7" fmla="*/ 101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"/>
                <a:gd name="T13" fmla="*/ 0 h 162"/>
                <a:gd name="T14" fmla="*/ 45 w 45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" h="162">
                  <a:moveTo>
                    <a:pt x="28" y="101"/>
                  </a:moveTo>
                  <a:cubicBezTo>
                    <a:pt x="0" y="60"/>
                    <a:pt x="3" y="51"/>
                    <a:pt x="11" y="0"/>
                  </a:cubicBezTo>
                  <a:cubicBezTo>
                    <a:pt x="35" y="7"/>
                    <a:pt x="45" y="3"/>
                    <a:pt x="45" y="34"/>
                  </a:cubicBezTo>
                  <a:cubicBezTo>
                    <a:pt x="45" y="162"/>
                    <a:pt x="45" y="149"/>
                    <a:pt x="28" y="101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5410" name="Picture 50" descr="gadi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1536628" flipH="1">
              <a:off x="4800" y="3024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11" name="Picture 51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1488" y="3312"/>
              <a:ext cx="672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hinh-nen-powerpoint-dep-[vnmy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762000" y="914400"/>
            <a:ext cx="69342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đàn gà chạy nhanh nhanh là chạy như thế nào không?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Chạy nhanh nhanh là chạy mau bước, liên tục một lúc rồi mới dừng lại.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Các bạn biết Gà mải miết nhặt thóc là như thế nào chưa?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Mải miết là các chú gà say sưa, chăm chú nhặt thóc đấy.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1AE776-ED51-4340-BAEA-D675953BB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2781300" y="1485899"/>
            <a:ext cx="35814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 thúc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171700" y="4160043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Cho trẻ hát bài: Cháu yêu bà</a:t>
            </a:r>
          </a:p>
        </p:txBody>
      </p:sp>
      <p:pic>
        <p:nvPicPr>
          <p:cNvPr id="48135" name="Chau Yeu Ba - Beat (YeuCaHat.co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799" fill="hold"/>
                                        <p:tgtEl>
                                          <p:spTgt spid="48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fgft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0"/>
          <p:cNvSpPr txBox="1">
            <a:spLocks noChangeArrowheads="1"/>
          </p:cNvSpPr>
          <p:nvPr/>
        </p:nvSpPr>
        <p:spPr bwMode="auto">
          <a:xfrm>
            <a:off x="1828800" y="182880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Xin chân trọng cảm ơn!</a:t>
            </a:r>
          </a:p>
        </p:txBody>
      </p:sp>
      <p:sp>
        <p:nvSpPr>
          <p:cNvPr id="35851" name="WordArt 11"/>
          <p:cNvSpPr>
            <a:spLocks noChangeArrowheads="1" noChangeShapeType="1" noTextEdit="1"/>
          </p:cNvSpPr>
          <p:nvPr/>
        </p:nvSpPr>
        <p:spPr bwMode="auto">
          <a:xfrm>
            <a:off x="1219200" y="2895600"/>
            <a:ext cx="52578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8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inh-nen-powerpoint-dep-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2362200" y="457200"/>
            <a:ext cx="6629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đích yêu cầu.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nhớ nội dung bài thơ tên bài thơ tên tác giả,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trả lời rõ ràng mạch lạc câu hỏi cô đưa ra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Kĩ năng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thuộc thơ biết đọc thơ diễn cảm, biết ngắt giọng theo đúng nhịp điệu bài thơ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thể hiện cử chỉ nội dung bài thơ.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Giáo Dục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bài thơ trẻ biết yêu quý bà</a:t>
            </a:r>
          </a:p>
          <a:p>
            <a:r>
              <a:rPr lang="en-US" sz="280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yêu quý quan tâm đến người thân trong gia đình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doan 6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6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275013"/>
            <a:ext cx="2667000" cy="358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2413" y="-304800"/>
            <a:ext cx="2541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loai-hoa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52400" y="5680075"/>
            <a:ext cx="13716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-3048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" descr="loai-hoa-(4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-228600"/>
            <a:ext cx="25415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7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133600" y="6858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9" descr="ga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29000" y="5257800"/>
            <a:ext cx="16002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5" descr="loai-hoa-(6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2209800"/>
            <a:ext cx="10112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21" descr="gadi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191000"/>
            <a:ext cx="1103313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2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95400" y="4572000"/>
            <a:ext cx="99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3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971800" y="4572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24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962400" y="4191000"/>
            <a:ext cx="9509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25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15000" y="4114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hh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5" descr="loai-hoa-(4)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1524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5" name="Rectangle 31"/>
          <p:cNvSpPr>
            <a:spLocks noChangeArrowheads="1"/>
          </p:cNvSpPr>
          <p:nvPr/>
        </p:nvSpPr>
        <p:spPr bwMode="auto">
          <a:xfrm>
            <a:off x="3200400" y="1143000"/>
            <a:ext cx="45624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Ðến thăm bà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đi vắng</a:t>
            </a:r>
          </a:p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đàn gà</a:t>
            </a:r>
            <a:b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ngoài nắng</a:t>
            </a:r>
          </a:p>
          <a:p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081" name="Picture 33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2209800" y="3276600"/>
            <a:ext cx="1600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34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257800" y="4953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0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doan 3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51317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loai hoa (5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1676400"/>
            <a:ext cx="2438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3" descr="loai-hoa-(3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15275" y="5562600"/>
            <a:ext cx="1228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47800" y="5181600"/>
            <a:ext cx="1027113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nha-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57400" y="762000"/>
            <a:ext cx="48768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3810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53200" y="0"/>
            <a:ext cx="2846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90800" y="0"/>
            <a:ext cx="2514600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5" descr="loai-hoa-(4)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00600" y="-30480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6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5715000"/>
            <a:ext cx="1027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7" descr="gadi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57400" y="3886200"/>
            <a:ext cx="1027113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8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648200" y="5334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9" descr="gadi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514600" y="5257800"/>
            <a:ext cx="1027113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20" descr="gadi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4191000"/>
            <a:ext cx="838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1" descr="gadi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3400" y="4191000"/>
            <a:ext cx="1027113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hh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315200" y="6096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Rectangle 24"/>
          <p:cNvSpPr>
            <a:spLocks noChangeArrowheads="1"/>
          </p:cNvSpPr>
          <p:nvPr/>
        </p:nvSpPr>
        <p:spPr bwMode="auto">
          <a:xfrm>
            <a:off x="2895600" y="1371600"/>
            <a:ext cx="4562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đứng ngắm      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Đàn gà con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Rồi gọi luôn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Bập, bập, bập</a:t>
            </a:r>
          </a:p>
        </p:txBody>
      </p:sp>
      <p:pic>
        <p:nvPicPr>
          <p:cNvPr id="9241" name="Picture 25" descr="ga-me"/>
          <p:cNvPicPr>
            <a:picLocks noChangeAspect="1" noChangeArrowheads="1" noCrop="1"/>
          </p:cNvPicPr>
          <p:nvPr/>
        </p:nvPicPr>
        <p:blipFill>
          <a:blip r:embed="rId18">
            <a:lum bright="-6000" contrast="22000"/>
          </a:blip>
          <a:srcRect/>
          <a:stretch>
            <a:fillRect/>
          </a:stretch>
        </p:blipFill>
        <p:spPr bwMode="auto">
          <a:xfrm>
            <a:off x="3352800" y="4343400"/>
            <a:ext cx="1752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26" descr="ga"/>
          <p:cNvPicPr>
            <a:picLocks noChangeAspect="1" noChangeArrowheads="1" noCrop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533400" y="5181600"/>
            <a:ext cx="11430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 descr="loai-hoa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-1219200" y="513715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doan 4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loai hoa (8) copy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8600" y="1676400"/>
            <a:ext cx="2895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loai-hoa-(1)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1600200"/>
            <a:ext cx="35591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286000" y="4056063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9" descr="gad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1400" y="4800600"/>
            <a:ext cx="1030288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752600" y="4960938"/>
            <a:ext cx="1484313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657600" y="4038600"/>
            <a:ext cx="1484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4586288"/>
            <a:ext cx="12954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1905000" y="1219200"/>
            <a:ext cx="34708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lật đật             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nhanh nhanh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Xúm vòng quanh 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 chiếp chiếp!</a:t>
            </a:r>
          </a:p>
        </p:txBody>
      </p:sp>
      <p:pic>
        <p:nvPicPr>
          <p:cNvPr id="10255" name="Picture 15" descr="ga-me"/>
          <p:cNvPicPr>
            <a:picLocks noChangeAspect="1" noChangeArrowheads="1" noCrop="1"/>
          </p:cNvPicPr>
          <p:nvPr/>
        </p:nvPicPr>
        <p:blipFill>
          <a:blip r:embed="rId10">
            <a:lum bright="-6000" contrast="22000"/>
          </a:blip>
          <a:srcRect/>
          <a:stretch>
            <a:fillRect/>
          </a:stretch>
        </p:blipFill>
        <p:spPr bwMode="auto">
          <a:xfrm>
            <a:off x="4343400" y="4038600"/>
            <a:ext cx="24384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16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639057" flipH="1">
            <a:off x="3048000" y="5541963"/>
            <a:ext cx="1524000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" descr="loai-hoa-(4)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1" name="Picture 5" descr="loai-hoa-(4)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64413" y="0"/>
            <a:ext cx="17795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2" name="Picture 2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00" y="5473700"/>
            <a:ext cx="152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90" fill="hold"/>
                                        <p:tgtEl>
                                          <p:spTgt spid="10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doan 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219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x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loai-hoa-(2)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562600" y="0"/>
            <a:ext cx="38100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 descr="ga-me"/>
          <p:cNvPicPr>
            <a:picLocks noChangeAspect="1" noChangeArrowheads="1" noCrop="1"/>
          </p:cNvPicPr>
          <p:nvPr/>
        </p:nvPicPr>
        <p:blipFill>
          <a:blip r:embed="rId7">
            <a:lum bright="-6000" contrast="22000"/>
          </a:blip>
          <a:srcRect/>
          <a:stretch>
            <a:fillRect/>
          </a:stretch>
        </p:blipFill>
        <p:spPr bwMode="auto">
          <a:xfrm>
            <a:off x="5867400" y="4602163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9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267200" y="3962400"/>
            <a:ext cx="148431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2667000" y="533400"/>
            <a:ext cx="2723823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 mái miết 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 thóc vàng</a:t>
            </a:r>
          </a:p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 nhẹ nhàng</a:t>
            </a:r>
            <a:b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 vào mát</a:t>
            </a:r>
            <a:r>
              <a:rPr lang="en-US" b="1">
                <a:solidFill>
                  <a:srgbClr val="FF0000"/>
                </a:solidFill>
              </a:rPr>
              <a:t/>
            </a:r>
            <a:br>
              <a:rPr lang="en-US" b="1">
                <a:solidFill>
                  <a:srgbClr val="FF0000"/>
                </a:solidFill>
              </a:rPr>
            </a:b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7176" name="Picture 11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4724400" y="5181600"/>
            <a:ext cx="1420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2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362200" y="3810000"/>
            <a:ext cx="156051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3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3200400" y="5029200"/>
            <a:ext cx="16367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5" descr="loai-hoa-(4)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28686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hh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62800" y="762000"/>
            <a:ext cx="8382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5" descr="loai hoa (8) copy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228600" y="1524000"/>
            <a:ext cx="2895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Freeform 20"/>
          <p:cNvSpPr>
            <a:spLocks/>
          </p:cNvSpPr>
          <p:nvPr/>
        </p:nvSpPr>
        <p:spPr bwMode="auto">
          <a:xfrm>
            <a:off x="8686800" y="64770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Freeform 21"/>
          <p:cNvSpPr>
            <a:spLocks/>
          </p:cNvSpPr>
          <p:nvPr/>
        </p:nvSpPr>
        <p:spPr bwMode="auto">
          <a:xfrm>
            <a:off x="8763000" y="67056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Freeform 22"/>
          <p:cNvSpPr>
            <a:spLocks/>
          </p:cNvSpPr>
          <p:nvPr/>
        </p:nvSpPr>
        <p:spPr bwMode="auto">
          <a:xfrm>
            <a:off x="8915400" y="64008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Freeform 23"/>
          <p:cNvSpPr>
            <a:spLocks/>
          </p:cNvSpPr>
          <p:nvPr/>
        </p:nvSpPr>
        <p:spPr bwMode="auto">
          <a:xfrm>
            <a:off x="8534400" y="65532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Freeform 24"/>
          <p:cNvSpPr>
            <a:spLocks/>
          </p:cNvSpPr>
          <p:nvPr/>
        </p:nvSpPr>
        <p:spPr bwMode="auto">
          <a:xfrm>
            <a:off x="8001000" y="66294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Freeform 25"/>
          <p:cNvSpPr>
            <a:spLocks/>
          </p:cNvSpPr>
          <p:nvPr/>
        </p:nvSpPr>
        <p:spPr bwMode="auto">
          <a:xfrm rot="6106099">
            <a:off x="8763000" y="62896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Freeform 26"/>
          <p:cNvSpPr>
            <a:spLocks/>
          </p:cNvSpPr>
          <p:nvPr/>
        </p:nvSpPr>
        <p:spPr bwMode="auto">
          <a:xfrm rot="6106099">
            <a:off x="8343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9" name="Freeform 27"/>
          <p:cNvSpPr>
            <a:spLocks/>
          </p:cNvSpPr>
          <p:nvPr/>
        </p:nvSpPr>
        <p:spPr bwMode="auto">
          <a:xfrm rot="6106099">
            <a:off x="88011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0" name="Freeform 28"/>
          <p:cNvSpPr>
            <a:spLocks/>
          </p:cNvSpPr>
          <p:nvPr/>
        </p:nvSpPr>
        <p:spPr bwMode="auto">
          <a:xfrm rot="6106099">
            <a:off x="8582818" y="6199982"/>
            <a:ext cx="93663" cy="1905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1" name="Freeform 29"/>
          <p:cNvSpPr>
            <a:spLocks/>
          </p:cNvSpPr>
          <p:nvPr/>
        </p:nvSpPr>
        <p:spPr bwMode="auto">
          <a:xfrm rot="6106099">
            <a:off x="8915400" y="6442075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2" name="Freeform 30"/>
          <p:cNvSpPr>
            <a:spLocks/>
          </p:cNvSpPr>
          <p:nvPr/>
        </p:nvSpPr>
        <p:spPr bwMode="auto">
          <a:xfrm rot="6106099">
            <a:off x="8267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3" name="Freeform 31"/>
          <p:cNvSpPr>
            <a:spLocks/>
          </p:cNvSpPr>
          <p:nvPr/>
        </p:nvSpPr>
        <p:spPr bwMode="auto">
          <a:xfrm rot="6106099">
            <a:off x="83439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4" name="Freeform 32"/>
          <p:cNvSpPr>
            <a:spLocks/>
          </p:cNvSpPr>
          <p:nvPr/>
        </p:nvSpPr>
        <p:spPr bwMode="auto">
          <a:xfrm rot="6106099">
            <a:off x="77343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5" name="Freeform 33"/>
          <p:cNvSpPr>
            <a:spLocks/>
          </p:cNvSpPr>
          <p:nvPr/>
        </p:nvSpPr>
        <p:spPr bwMode="auto">
          <a:xfrm rot="6106099">
            <a:off x="80391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6" name="Freeform 34"/>
          <p:cNvSpPr>
            <a:spLocks/>
          </p:cNvSpPr>
          <p:nvPr/>
        </p:nvSpPr>
        <p:spPr bwMode="auto">
          <a:xfrm rot="6106099">
            <a:off x="78867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7" name="Freeform 35"/>
          <p:cNvSpPr>
            <a:spLocks/>
          </p:cNvSpPr>
          <p:nvPr/>
        </p:nvSpPr>
        <p:spPr bwMode="auto">
          <a:xfrm rot="6106099">
            <a:off x="8039100" y="6134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8" name="Freeform 36"/>
          <p:cNvSpPr>
            <a:spLocks/>
          </p:cNvSpPr>
          <p:nvPr/>
        </p:nvSpPr>
        <p:spPr bwMode="auto">
          <a:xfrm rot="6106099">
            <a:off x="81915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99" name="Freeform 37"/>
          <p:cNvSpPr>
            <a:spLocks/>
          </p:cNvSpPr>
          <p:nvPr/>
        </p:nvSpPr>
        <p:spPr bwMode="auto">
          <a:xfrm rot="6106099">
            <a:off x="83439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0" name="Freeform 38"/>
          <p:cNvSpPr>
            <a:spLocks/>
          </p:cNvSpPr>
          <p:nvPr/>
        </p:nvSpPr>
        <p:spPr bwMode="auto">
          <a:xfrm rot="6106099">
            <a:off x="84963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1" name="Freeform 39"/>
          <p:cNvSpPr>
            <a:spLocks/>
          </p:cNvSpPr>
          <p:nvPr/>
        </p:nvSpPr>
        <p:spPr bwMode="auto">
          <a:xfrm rot="6106099">
            <a:off x="86487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2" name="Freeform 40"/>
          <p:cNvSpPr>
            <a:spLocks/>
          </p:cNvSpPr>
          <p:nvPr/>
        </p:nvSpPr>
        <p:spPr bwMode="auto">
          <a:xfrm rot="6106099">
            <a:off x="8267700" y="6057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3" name="Freeform 41"/>
          <p:cNvSpPr>
            <a:spLocks/>
          </p:cNvSpPr>
          <p:nvPr/>
        </p:nvSpPr>
        <p:spPr bwMode="auto">
          <a:xfrm rot="6106099">
            <a:off x="77343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4" name="Freeform 42"/>
          <p:cNvSpPr>
            <a:spLocks/>
          </p:cNvSpPr>
          <p:nvPr/>
        </p:nvSpPr>
        <p:spPr bwMode="auto">
          <a:xfrm rot="6106099">
            <a:off x="8420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" name="Freeform 43"/>
          <p:cNvSpPr>
            <a:spLocks/>
          </p:cNvSpPr>
          <p:nvPr/>
        </p:nvSpPr>
        <p:spPr bwMode="auto">
          <a:xfrm rot="6106099">
            <a:off x="85725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6" name="Freeform 44"/>
          <p:cNvSpPr>
            <a:spLocks/>
          </p:cNvSpPr>
          <p:nvPr/>
        </p:nvSpPr>
        <p:spPr bwMode="auto">
          <a:xfrm rot="6106099">
            <a:off x="87249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7" name="Freeform 45"/>
          <p:cNvSpPr>
            <a:spLocks/>
          </p:cNvSpPr>
          <p:nvPr/>
        </p:nvSpPr>
        <p:spPr bwMode="auto">
          <a:xfrm rot="6106099">
            <a:off x="8877300" y="6667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8" name="Freeform 46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9" name="Freeform 47"/>
          <p:cNvSpPr>
            <a:spLocks/>
          </p:cNvSpPr>
          <p:nvPr/>
        </p:nvSpPr>
        <p:spPr bwMode="auto">
          <a:xfrm rot="6106099">
            <a:off x="8115300" y="64389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0" name="Freeform 48"/>
          <p:cNvSpPr>
            <a:spLocks/>
          </p:cNvSpPr>
          <p:nvPr/>
        </p:nvSpPr>
        <p:spPr bwMode="auto">
          <a:xfrm rot="6106099">
            <a:off x="8267700" y="6591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1" name="Freeform 49"/>
          <p:cNvSpPr>
            <a:spLocks/>
          </p:cNvSpPr>
          <p:nvPr/>
        </p:nvSpPr>
        <p:spPr bwMode="auto">
          <a:xfrm rot="6106099">
            <a:off x="8420100" y="6743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2" name="Freeform 50"/>
          <p:cNvSpPr>
            <a:spLocks/>
          </p:cNvSpPr>
          <p:nvPr/>
        </p:nvSpPr>
        <p:spPr bwMode="auto">
          <a:xfrm rot="6106099">
            <a:off x="8039100" y="62103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3" name="Freeform 51"/>
          <p:cNvSpPr>
            <a:spLocks/>
          </p:cNvSpPr>
          <p:nvPr/>
        </p:nvSpPr>
        <p:spPr bwMode="auto">
          <a:xfrm rot="6106099">
            <a:off x="7962900" y="62865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4" name="Freeform 52"/>
          <p:cNvSpPr>
            <a:spLocks/>
          </p:cNvSpPr>
          <p:nvPr/>
        </p:nvSpPr>
        <p:spPr bwMode="auto">
          <a:xfrm rot="6106099">
            <a:off x="7505700" y="65151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15" name="Freeform 53"/>
          <p:cNvSpPr>
            <a:spLocks/>
          </p:cNvSpPr>
          <p:nvPr/>
        </p:nvSpPr>
        <p:spPr bwMode="auto">
          <a:xfrm rot="6106099">
            <a:off x="7886700" y="6362700"/>
            <a:ext cx="76200" cy="152400"/>
          </a:xfrm>
          <a:custGeom>
            <a:avLst/>
            <a:gdLst>
              <a:gd name="T0" fmla="*/ 28 w 45"/>
              <a:gd name="T1" fmla="*/ 101 h 162"/>
              <a:gd name="T2" fmla="*/ 11 w 45"/>
              <a:gd name="T3" fmla="*/ 0 h 162"/>
              <a:gd name="T4" fmla="*/ 45 w 45"/>
              <a:gd name="T5" fmla="*/ 34 h 162"/>
              <a:gd name="T6" fmla="*/ 28 w 45"/>
              <a:gd name="T7" fmla="*/ 101 h 162"/>
              <a:gd name="T8" fmla="*/ 0 60000 65536"/>
              <a:gd name="T9" fmla="*/ 0 60000 65536"/>
              <a:gd name="T10" fmla="*/ 0 60000 65536"/>
              <a:gd name="T11" fmla="*/ 0 60000 65536"/>
              <a:gd name="T12" fmla="*/ 0 w 45"/>
              <a:gd name="T13" fmla="*/ 0 h 162"/>
              <a:gd name="T14" fmla="*/ 45 w 45"/>
              <a:gd name="T15" fmla="*/ 162 h 16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" h="162">
                <a:moveTo>
                  <a:pt x="28" y="101"/>
                </a:moveTo>
                <a:cubicBezTo>
                  <a:pt x="0" y="60"/>
                  <a:pt x="3" y="51"/>
                  <a:pt x="11" y="0"/>
                </a:cubicBezTo>
                <a:cubicBezTo>
                  <a:pt x="35" y="7"/>
                  <a:pt x="45" y="3"/>
                  <a:pt x="45" y="34"/>
                </a:cubicBezTo>
                <a:cubicBezTo>
                  <a:pt x="45" y="162"/>
                  <a:pt x="45" y="149"/>
                  <a:pt x="28" y="101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16" name="Picture 54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536628" flipH="1">
            <a:off x="7315200" y="4122738"/>
            <a:ext cx="14081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7" name="Picture 55" descr="gad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1905000" y="5029200"/>
            <a:ext cx="13716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0" fill="hold"/>
                                        <p:tgtEl>
                                          <p:spTgt spid="81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184 C -0.00816 -0.01156 -0.02014 -0.01965 -0.03334 -0.01965 C -0.04688 -0.01965 -0.05886 -0.01156 -0.06667 0.00184 C -0.05886 0.01479 -0.04688 0.02334 -0.03334 0.02334 C -0.02014 0.02334 -0.00816 0.01479 3.33333E-6 0.00184 Z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n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E0135-F604-4F08-960A-344094FA2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878"/>
            <a:ext cx="9144000" cy="6629400"/>
          </a:xfrm>
          <a:prstGeom prst="rect">
            <a:avLst/>
          </a:prstGeom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981200" y="685800"/>
            <a:ext cx="5791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3399"/>
                </a:solidFill>
              </a:rPr>
              <a:t>Giúp trẻ hiểu tác phẩm</a:t>
            </a:r>
          </a:p>
          <a:p>
            <a:r>
              <a:rPr lang="en-US" sz="3200">
                <a:solidFill>
                  <a:schemeClr val="hlink"/>
                </a:solidFill>
              </a:rPr>
              <a:t>Các bạn vừa nghe bài thơ gì? Của ai?</a:t>
            </a:r>
          </a:p>
          <a:p>
            <a:r>
              <a:rPr lang="en-US" sz="3200">
                <a:solidFill>
                  <a:schemeClr val="hlink"/>
                </a:solidFill>
              </a:rPr>
              <a:t>Ai đã đến thăm nhà bà khi bà đi vắng?</a:t>
            </a:r>
          </a:p>
          <a:p>
            <a:r>
              <a:rPr lang="en-US" sz="3200">
                <a:solidFill>
                  <a:schemeClr val="hlink"/>
                </a:solidFill>
              </a:rPr>
              <a:t>Nhà bà có gì?</a:t>
            </a:r>
          </a:p>
          <a:p>
            <a:r>
              <a:rPr lang="en-US" sz="3200">
                <a:solidFill>
                  <a:schemeClr val="hlink"/>
                </a:solidFill>
              </a:rPr>
              <a:t>Đàn gà nhà bà như thế nào?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-165100" y="-84138"/>
            <a:ext cx="9690100" cy="7246938"/>
            <a:chOff x="-104" y="-245"/>
            <a:chExt cx="6104" cy="4565"/>
          </a:xfrm>
        </p:grpSpPr>
        <p:pic>
          <p:nvPicPr>
            <p:cNvPr id="9219" name="doan 6.wav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1"/>
            </p:nvPr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6" descr="x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-245"/>
              <a:ext cx="5760" cy="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1" name="Picture 7" descr="loai hoa (8) copy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0" y="2063"/>
              <a:ext cx="1680" cy="2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59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6" descr="loai-hoa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96" y="3578"/>
              <a:ext cx="864" cy="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2" y="-192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5" descr="loai-hoa-(4)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24" y="-144"/>
              <a:ext cx="160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10" descr="nha-o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04" y="422"/>
              <a:ext cx="3072" cy="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1" descr="ga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60" y="3312"/>
              <a:ext cx="1008" cy="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5" descr="loai-hoa-(6)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280" y="1392"/>
              <a:ext cx="63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3" descr="gadi"/>
            <p:cNvPicPr>
              <a:picLocks noChangeAspect="1" noChangeArrowheads="1" noCrop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flipH="1">
              <a:off x="96" y="2640"/>
              <a:ext cx="695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4" descr="gadi"/>
            <p:cNvPicPr>
              <a:picLocks noChangeAspect="1" noChangeArrowheads="1" noCrop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flipH="1">
              <a:off x="816" y="2880"/>
              <a:ext cx="624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5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1872" y="288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6" descr="gadi"/>
            <p:cNvPicPr>
              <a:picLocks noChangeAspect="1" noChangeArrowheads="1" noCrop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flipH="1">
              <a:off x="2496" y="2640"/>
              <a:ext cx="59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7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600" y="259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8" descr="con-ong">
              <a:hlinkClick r:id="" action="ppaction://noaction" highlightClick="1">
                <a:snd r:embed="rId15" name="chua dung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 rot="422427">
              <a:off x="1392" y="0"/>
              <a:ext cx="38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9" descr="hh"/>
            <p:cNvPicPr>
              <a:picLocks noChangeAspect="1" noChangeArrowheads="1" noCrop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608" y="384"/>
              <a:ext cx="528" cy="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5" descr="loai-hoa-(4).gi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 flipH="1">
              <a:off x="0" y="-192"/>
              <a:ext cx="1807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3383" y="808"/>
              <a:ext cx="201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Ðến thăm bà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 đi vắng</a:t>
              </a:r>
            </a:p>
            <a:p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 đàn gà</a:t>
              </a:r>
              <a:b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 ngoài nắng</a:t>
              </a:r>
            </a:p>
            <a:p>
              <a:endParaRPr lang="en-US" b="1">
                <a:solidFill>
                  <a:srgbClr val="FF0000"/>
                </a:solidFill>
              </a:endParaRPr>
            </a:p>
          </p:txBody>
        </p:sp>
        <p:pic>
          <p:nvPicPr>
            <p:cNvPr id="9238" name="Picture 22" descr="ga-me"/>
            <p:cNvPicPr>
              <a:picLocks noChangeAspect="1" noChangeArrowheads="1" noCrop="1"/>
            </p:cNvPicPr>
            <p:nvPr/>
          </p:nvPicPr>
          <p:blipFill>
            <a:blip r:embed="rId19">
              <a:lum bright="-6000" contrast="22000"/>
            </a:blip>
            <a:srcRect/>
            <a:stretch>
              <a:fillRect/>
            </a:stretch>
          </p:blipFill>
          <p:spPr bwMode="auto">
            <a:xfrm>
              <a:off x="1392" y="2064"/>
              <a:ext cx="1008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9" name="Picture 23" descr="gadi"/>
            <p:cNvPicPr>
              <a:picLocks noChangeAspect="1" noChangeArrowheads="1" noCrop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312" y="3120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0CE2D5-CEDD-45CF-9758-FFCA62F2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6705600"/>
          </a:xfrm>
          <a:prstGeom prst="rect">
            <a:avLst/>
          </a:prstGeom>
        </p:spPr>
      </p:pic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1295400" y="2819400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thể hiện tình cảm yêu quí đàn gà qua câu thơ nào?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350</Words>
  <Application>Microsoft Office PowerPoint</Application>
  <PresentationFormat>On-screen Show (4:3)</PresentationFormat>
  <Paragraphs>57</Paragraphs>
  <Slides>17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TrongKhoiDesign</dc:creator>
  <cp:lastModifiedBy>Admin</cp:lastModifiedBy>
  <cp:revision>198</cp:revision>
  <dcterms:created xsi:type="dcterms:W3CDTF">2008-01-16T04:47:33Z</dcterms:created>
  <dcterms:modified xsi:type="dcterms:W3CDTF">2026-04-13T09:44:25Z</dcterms:modified>
</cp:coreProperties>
</file>