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Noto Serif Bold" panose="02020800060500020200" pitchFamily="18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29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sv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sv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.sv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9CB999"/>
          </a:solidFill>
        </p:spPr>
      </p:sp>
      <p:grpSp>
        <p:nvGrpSpPr>
          <p:cNvPr id="3" name="Group 3"/>
          <p:cNvGrpSpPr/>
          <p:nvPr/>
        </p:nvGrpSpPr>
        <p:grpSpPr>
          <a:xfrm>
            <a:off x="-2622635" y="5647813"/>
            <a:ext cx="7768394" cy="5002590"/>
            <a:chOff x="0" y="0"/>
            <a:chExt cx="10357858" cy="6670120"/>
          </a:xfrm>
        </p:grpSpPr>
        <p:sp>
          <p:nvSpPr>
            <p:cNvPr id="4" name="Freeform 4"/>
            <p:cNvSpPr/>
            <p:nvPr/>
          </p:nvSpPr>
          <p:spPr>
            <a:xfrm flipH="1">
              <a:off x="3496847" y="0"/>
              <a:ext cx="4599824" cy="6185583"/>
            </a:xfrm>
            <a:custGeom>
              <a:avLst/>
              <a:gdLst/>
              <a:ahLst/>
              <a:cxnLst/>
              <a:rect l="l" t="t" r="r" b="b"/>
              <a:pathLst>
                <a:path w="4599824" h="6185583">
                  <a:moveTo>
                    <a:pt x="4599824" y="0"/>
                  </a:moveTo>
                  <a:lnTo>
                    <a:pt x="0" y="0"/>
                  </a:lnTo>
                  <a:lnTo>
                    <a:pt x="0" y="6185583"/>
                  </a:lnTo>
                  <a:lnTo>
                    <a:pt x="4599824" y="6185583"/>
                  </a:lnTo>
                  <a:lnTo>
                    <a:pt x="4599824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>
              <a:off x="0" y="4184234"/>
              <a:ext cx="10357858" cy="2485886"/>
            </a:xfrm>
            <a:custGeom>
              <a:avLst/>
              <a:gdLst/>
              <a:ahLst/>
              <a:cxnLst/>
              <a:rect l="l" t="t" r="r" b="b"/>
              <a:pathLst>
                <a:path w="10357858" h="2485886">
                  <a:moveTo>
                    <a:pt x="10357858" y="0"/>
                  </a:moveTo>
                  <a:lnTo>
                    <a:pt x="0" y="0"/>
                  </a:lnTo>
                  <a:lnTo>
                    <a:pt x="0" y="2485886"/>
                  </a:lnTo>
                  <a:lnTo>
                    <a:pt x="10357858" y="2485886"/>
                  </a:lnTo>
                  <a:lnTo>
                    <a:pt x="10357858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11988304" y="8109396"/>
            <a:ext cx="9574199" cy="2297808"/>
          </a:xfrm>
          <a:custGeom>
            <a:avLst/>
            <a:gdLst/>
            <a:ahLst/>
            <a:cxnLst/>
            <a:rect l="l" t="t" r="r" b="b"/>
            <a:pathLst>
              <a:path w="9574199" h="2297808">
                <a:moveTo>
                  <a:pt x="0" y="0"/>
                </a:moveTo>
                <a:lnTo>
                  <a:pt x="9574200" y="0"/>
                </a:lnTo>
                <a:lnTo>
                  <a:pt x="9574200" y="2297808"/>
                </a:lnTo>
                <a:lnTo>
                  <a:pt x="0" y="22978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211890" y="5041829"/>
            <a:ext cx="5076110" cy="4676366"/>
          </a:xfrm>
          <a:custGeom>
            <a:avLst/>
            <a:gdLst/>
            <a:ahLst/>
            <a:cxnLst/>
            <a:rect l="l" t="t" r="r" b="b"/>
            <a:pathLst>
              <a:path w="5076110" h="4676366">
                <a:moveTo>
                  <a:pt x="0" y="0"/>
                </a:moveTo>
                <a:lnTo>
                  <a:pt x="5076110" y="0"/>
                </a:lnTo>
                <a:lnTo>
                  <a:pt x="5076110" y="4676366"/>
                </a:lnTo>
                <a:lnTo>
                  <a:pt x="0" y="46763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57028" y="1980490"/>
            <a:ext cx="14973945" cy="3061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79"/>
              </a:lnSpc>
            </a:pPr>
            <a:r>
              <a:rPr lang="en-US" sz="7799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Nhận biết phân biệt</a:t>
            </a:r>
          </a:p>
          <a:p>
            <a:pPr marL="0" lvl="0" indent="0" algn="ctr">
              <a:lnSpc>
                <a:spcPts val="12479"/>
              </a:lnSpc>
            </a:pPr>
            <a:r>
              <a:rPr lang="en-US" sz="7799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Sử dụng đúng từ Cao- thấp.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9CB999"/>
          </a:solidFill>
        </p:spPr>
      </p:sp>
      <p:sp>
        <p:nvSpPr>
          <p:cNvPr id="3" name="Freeform 3"/>
          <p:cNvSpPr/>
          <p:nvPr/>
        </p:nvSpPr>
        <p:spPr>
          <a:xfrm>
            <a:off x="15579737" y="2906757"/>
            <a:ext cx="4313291" cy="9020191"/>
          </a:xfrm>
          <a:custGeom>
            <a:avLst/>
            <a:gdLst/>
            <a:ahLst/>
            <a:cxnLst/>
            <a:rect l="l" t="t" r="r" b="b"/>
            <a:pathLst>
              <a:path w="4313291" h="9020191">
                <a:moveTo>
                  <a:pt x="0" y="0"/>
                </a:moveTo>
                <a:lnTo>
                  <a:pt x="4313291" y="0"/>
                </a:lnTo>
                <a:lnTo>
                  <a:pt x="4313291" y="9020190"/>
                </a:lnTo>
                <a:lnTo>
                  <a:pt x="0" y="902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02916" y="3037786"/>
            <a:ext cx="3166807" cy="6220514"/>
          </a:xfrm>
          <a:custGeom>
            <a:avLst/>
            <a:gdLst/>
            <a:ahLst/>
            <a:cxnLst/>
            <a:rect l="l" t="t" r="r" b="b"/>
            <a:pathLst>
              <a:path w="3166807" h="6220514">
                <a:moveTo>
                  <a:pt x="0" y="0"/>
                </a:moveTo>
                <a:lnTo>
                  <a:pt x="3166807" y="0"/>
                </a:lnTo>
                <a:lnTo>
                  <a:pt x="3166807" y="6220514"/>
                </a:lnTo>
                <a:lnTo>
                  <a:pt x="0" y="62205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978489" y="5143500"/>
            <a:ext cx="1750660" cy="4114800"/>
          </a:xfrm>
          <a:custGeom>
            <a:avLst/>
            <a:gdLst/>
            <a:ahLst/>
            <a:cxnLst/>
            <a:rect l="l" t="t" r="r" b="b"/>
            <a:pathLst>
              <a:path w="1750660" h="4114800">
                <a:moveTo>
                  <a:pt x="0" y="0"/>
                </a:moveTo>
                <a:lnTo>
                  <a:pt x="1750661" y="0"/>
                </a:lnTo>
                <a:lnTo>
                  <a:pt x="175066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44677" y="1075655"/>
            <a:ext cx="14754054" cy="1079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64"/>
              </a:lnSpc>
            </a:pPr>
            <a:r>
              <a:rPr lang="en-US" sz="5665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So sánh chiều cao của hai cây hoa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10223" y="9363698"/>
            <a:ext cx="4538419" cy="6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73"/>
              </a:lnSpc>
            </a:pPr>
            <a:r>
              <a:rPr lang="en-US" sz="3608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Cây hoa màu vàng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05985" y="9363698"/>
            <a:ext cx="4538419" cy="68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73"/>
              </a:lnSpc>
            </a:pPr>
            <a:r>
              <a:rPr lang="en-US" sz="3608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Cây hoa màu đỏ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2855497" y="5647813"/>
            <a:ext cx="7768394" cy="5002590"/>
            <a:chOff x="0" y="0"/>
            <a:chExt cx="10357858" cy="6670120"/>
          </a:xfrm>
        </p:grpSpPr>
        <p:sp>
          <p:nvSpPr>
            <p:cNvPr id="10" name="Freeform 10"/>
            <p:cNvSpPr/>
            <p:nvPr/>
          </p:nvSpPr>
          <p:spPr>
            <a:xfrm flipH="1">
              <a:off x="3496847" y="0"/>
              <a:ext cx="4599824" cy="6185583"/>
            </a:xfrm>
            <a:custGeom>
              <a:avLst/>
              <a:gdLst/>
              <a:ahLst/>
              <a:cxnLst/>
              <a:rect l="l" t="t" r="r" b="b"/>
              <a:pathLst>
                <a:path w="4599824" h="6185583">
                  <a:moveTo>
                    <a:pt x="4599824" y="0"/>
                  </a:moveTo>
                  <a:lnTo>
                    <a:pt x="0" y="0"/>
                  </a:lnTo>
                  <a:lnTo>
                    <a:pt x="0" y="6185583"/>
                  </a:lnTo>
                  <a:lnTo>
                    <a:pt x="4599824" y="6185583"/>
                  </a:lnTo>
                  <a:lnTo>
                    <a:pt x="4599824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0" y="4184234"/>
              <a:ext cx="10357858" cy="2485886"/>
            </a:xfrm>
            <a:custGeom>
              <a:avLst/>
              <a:gdLst/>
              <a:ahLst/>
              <a:cxnLst/>
              <a:rect l="l" t="t" r="r" b="b"/>
              <a:pathLst>
                <a:path w="10357858" h="2485886">
                  <a:moveTo>
                    <a:pt x="10357858" y="0"/>
                  </a:moveTo>
                  <a:lnTo>
                    <a:pt x="0" y="0"/>
                  </a:lnTo>
                  <a:lnTo>
                    <a:pt x="0" y="2485886"/>
                  </a:lnTo>
                  <a:lnTo>
                    <a:pt x="10357858" y="2485886"/>
                  </a:lnTo>
                  <a:lnTo>
                    <a:pt x="10357858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051594"/>
          </a:xfrm>
          <a:prstGeom prst="rect">
            <a:avLst/>
          </a:prstGeom>
          <a:solidFill>
            <a:srgbClr val="9CB999"/>
          </a:solidFill>
        </p:spPr>
      </p:sp>
      <p:sp>
        <p:nvSpPr>
          <p:cNvPr id="3" name="Freeform 3"/>
          <p:cNvSpPr/>
          <p:nvPr/>
        </p:nvSpPr>
        <p:spPr>
          <a:xfrm>
            <a:off x="15579737" y="2906757"/>
            <a:ext cx="4313291" cy="9020191"/>
          </a:xfrm>
          <a:custGeom>
            <a:avLst/>
            <a:gdLst/>
            <a:ahLst/>
            <a:cxnLst/>
            <a:rect l="l" t="t" r="r" b="b"/>
            <a:pathLst>
              <a:path w="4313291" h="9020191">
                <a:moveTo>
                  <a:pt x="0" y="0"/>
                </a:moveTo>
                <a:lnTo>
                  <a:pt x="4313291" y="0"/>
                </a:lnTo>
                <a:lnTo>
                  <a:pt x="4313291" y="9020190"/>
                </a:lnTo>
                <a:lnTo>
                  <a:pt x="0" y="902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402916" y="2293482"/>
            <a:ext cx="3455104" cy="6786812"/>
          </a:xfrm>
          <a:custGeom>
            <a:avLst/>
            <a:gdLst/>
            <a:ahLst/>
            <a:cxnLst/>
            <a:rect l="l" t="t" r="r" b="b"/>
            <a:pathLst>
              <a:path w="3455104" h="6786812">
                <a:moveTo>
                  <a:pt x="0" y="0"/>
                </a:moveTo>
                <a:lnTo>
                  <a:pt x="3455104" y="0"/>
                </a:lnTo>
                <a:lnTo>
                  <a:pt x="3455104" y="6786812"/>
                </a:lnTo>
                <a:lnTo>
                  <a:pt x="0" y="6786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144000" y="4551987"/>
            <a:ext cx="1895550" cy="4455353"/>
          </a:xfrm>
          <a:custGeom>
            <a:avLst/>
            <a:gdLst/>
            <a:ahLst/>
            <a:cxnLst/>
            <a:rect l="l" t="t" r="r" b="b"/>
            <a:pathLst>
              <a:path w="1895550" h="4455353">
                <a:moveTo>
                  <a:pt x="0" y="0"/>
                </a:moveTo>
                <a:lnTo>
                  <a:pt x="1895550" y="0"/>
                </a:lnTo>
                <a:lnTo>
                  <a:pt x="1895550" y="4455353"/>
                </a:lnTo>
                <a:lnTo>
                  <a:pt x="0" y="44553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144677" y="1075655"/>
            <a:ext cx="14754054" cy="1079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64"/>
              </a:lnSpc>
            </a:pPr>
            <a:r>
              <a:rPr lang="en-US" sz="5665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So sánh chiều cao của hai cây hoa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321919" y="8889160"/>
            <a:ext cx="11922819" cy="13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3608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Đặt hai cây hoa đứng cạnh nhau, cây hoa màu vàng nhô cao hơn cây hoa màu đỏ</a:t>
            </a:r>
          </a:p>
        </p:txBody>
      </p:sp>
      <p:sp>
        <p:nvSpPr>
          <p:cNvPr id="8" name="AutoShape 8"/>
          <p:cNvSpPr/>
          <p:nvPr/>
        </p:nvSpPr>
        <p:spPr>
          <a:xfrm>
            <a:off x="4410223" y="4551987"/>
            <a:ext cx="933418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/>
          <p:nvPr/>
        </p:nvGrpSpPr>
        <p:grpSpPr>
          <a:xfrm>
            <a:off x="-2855497" y="5647813"/>
            <a:ext cx="7768394" cy="5002590"/>
            <a:chOff x="0" y="0"/>
            <a:chExt cx="10357858" cy="6670120"/>
          </a:xfrm>
        </p:grpSpPr>
        <p:sp>
          <p:nvSpPr>
            <p:cNvPr id="10" name="Freeform 10"/>
            <p:cNvSpPr/>
            <p:nvPr/>
          </p:nvSpPr>
          <p:spPr>
            <a:xfrm flipH="1">
              <a:off x="3496847" y="0"/>
              <a:ext cx="4599824" cy="6185583"/>
            </a:xfrm>
            <a:custGeom>
              <a:avLst/>
              <a:gdLst/>
              <a:ahLst/>
              <a:cxnLst/>
              <a:rect l="l" t="t" r="r" b="b"/>
              <a:pathLst>
                <a:path w="4599824" h="6185583">
                  <a:moveTo>
                    <a:pt x="4599824" y="0"/>
                  </a:moveTo>
                  <a:lnTo>
                    <a:pt x="0" y="0"/>
                  </a:lnTo>
                  <a:lnTo>
                    <a:pt x="0" y="6185583"/>
                  </a:lnTo>
                  <a:lnTo>
                    <a:pt x="4599824" y="6185583"/>
                  </a:lnTo>
                  <a:lnTo>
                    <a:pt x="4599824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0" y="4184234"/>
              <a:ext cx="10357858" cy="2485886"/>
            </a:xfrm>
            <a:custGeom>
              <a:avLst/>
              <a:gdLst/>
              <a:ahLst/>
              <a:cxnLst/>
              <a:rect l="l" t="t" r="r" b="b"/>
              <a:pathLst>
                <a:path w="10357858" h="2485886">
                  <a:moveTo>
                    <a:pt x="10357858" y="0"/>
                  </a:moveTo>
                  <a:lnTo>
                    <a:pt x="0" y="0"/>
                  </a:lnTo>
                  <a:lnTo>
                    <a:pt x="0" y="2485886"/>
                  </a:lnTo>
                  <a:lnTo>
                    <a:pt x="10357858" y="2485886"/>
                  </a:lnTo>
                  <a:lnTo>
                    <a:pt x="10357858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712161"/>
          </a:xfrm>
          <a:prstGeom prst="rect">
            <a:avLst/>
          </a:prstGeom>
          <a:solidFill>
            <a:srgbClr val="9CB999"/>
          </a:solidFill>
        </p:spPr>
      </p:sp>
      <p:sp>
        <p:nvSpPr>
          <p:cNvPr id="3" name="Freeform 3"/>
          <p:cNvSpPr/>
          <p:nvPr/>
        </p:nvSpPr>
        <p:spPr>
          <a:xfrm>
            <a:off x="15579737" y="2906757"/>
            <a:ext cx="4313291" cy="9020191"/>
          </a:xfrm>
          <a:custGeom>
            <a:avLst/>
            <a:gdLst/>
            <a:ahLst/>
            <a:cxnLst/>
            <a:rect l="l" t="t" r="r" b="b"/>
            <a:pathLst>
              <a:path w="4313291" h="9020191">
                <a:moveTo>
                  <a:pt x="0" y="0"/>
                </a:moveTo>
                <a:lnTo>
                  <a:pt x="4313291" y="0"/>
                </a:lnTo>
                <a:lnTo>
                  <a:pt x="4313291" y="9020190"/>
                </a:lnTo>
                <a:lnTo>
                  <a:pt x="0" y="902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82917" y="3037786"/>
            <a:ext cx="3412475" cy="6703076"/>
          </a:xfrm>
          <a:custGeom>
            <a:avLst/>
            <a:gdLst/>
            <a:ahLst/>
            <a:cxnLst/>
            <a:rect l="l" t="t" r="r" b="b"/>
            <a:pathLst>
              <a:path w="3412475" h="6703076">
                <a:moveTo>
                  <a:pt x="0" y="0"/>
                </a:moveTo>
                <a:lnTo>
                  <a:pt x="3412475" y="0"/>
                </a:lnTo>
                <a:lnTo>
                  <a:pt x="3412475" y="6703075"/>
                </a:lnTo>
                <a:lnTo>
                  <a:pt x="0" y="67030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794199" y="5143500"/>
            <a:ext cx="1955968" cy="4597361"/>
          </a:xfrm>
          <a:custGeom>
            <a:avLst/>
            <a:gdLst/>
            <a:ahLst/>
            <a:cxnLst/>
            <a:rect l="l" t="t" r="r" b="b"/>
            <a:pathLst>
              <a:path w="1955968" h="4597361">
                <a:moveTo>
                  <a:pt x="0" y="0"/>
                </a:moveTo>
                <a:lnTo>
                  <a:pt x="1955968" y="0"/>
                </a:lnTo>
                <a:lnTo>
                  <a:pt x="1955968" y="4597361"/>
                </a:lnTo>
                <a:lnTo>
                  <a:pt x="0" y="45973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766973" y="995396"/>
            <a:ext cx="14754054" cy="1079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64"/>
              </a:lnSpc>
            </a:pPr>
            <a:r>
              <a:rPr lang="en-US" sz="5665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Sử dụng đúng từ “Cao - thấp”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69776" y="7308831"/>
            <a:ext cx="3981106" cy="141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73"/>
              </a:lnSpc>
            </a:pP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Cây</a:t>
            </a:r>
            <a:r>
              <a:rPr lang="en-US" sz="3608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hoa</a:t>
            </a:r>
            <a:r>
              <a:rPr lang="en-US" sz="3608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màu</a:t>
            </a:r>
            <a:r>
              <a:rPr lang="en-US" sz="3608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vàng</a:t>
            </a:r>
            <a:r>
              <a:rPr lang="en-US" sz="3608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cao</a:t>
            </a:r>
            <a:r>
              <a:rPr lang="en-US" sz="3608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hơn</a:t>
            </a:r>
            <a:endParaRPr lang="en-US" sz="3608" dirty="0">
              <a:solidFill>
                <a:srgbClr val="000000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155101" y="7308831"/>
            <a:ext cx="3656849" cy="141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773"/>
              </a:lnSpc>
            </a:pP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Cây</a:t>
            </a:r>
            <a:r>
              <a:rPr lang="en-US" sz="3608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hoa</a:t>
            </a:r>
            <a:r>
              <a:rPr lang="en-US" sz="3608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màu</a:t>
            </a:r>
            <a:r>
              <a:rPr lang="en-US" sz="3608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đo</a:t>
            </a:r>
            <a:r>
              <a:rPr lang="en-US" sz="3608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̉ </a:t>
            </a: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thấp</a:t>
            </a:r>
            <a:r>
              <a:rPr lang="en-US" sz="3608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3608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hơn</a:t>
            </a:r>
            <a:endParaRPr lang="en-US" sz="3608" dirty="0">
              <a:solidFill>
                <a:srgbClr val="000000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-3517057" y="5384781"/>
            <a:ext cx="7768394" cy="5002590"/>
            <a:chOff x="0" y="0"/>
            <a:chExt cx="10357858" cy="6670120"/>
          </a:xfrm>
        </p:grpSpPr>
        <p:sp>
          <p:nvSpPr>
            <p:cNvPr id="10" name="Freeform 10"/>
            <p:cNvSpPr/>
            <p:nvPr/>
          </p:nvSpPr>
          <p:spPr>
            <a:xfrm flipH="1">
              <a:off x="3496847" y="0"/>
              <a:ext cx="4599824" cy="6185583"/>
            </a:xfrm>
            <a:custGeom>
              <a:avLst/>
              <a:gdLst/>
              <a:ahLst/>
              <a:cxnLst/>
              <a:rect l="l" t="t" r="r" b="b"/>
              <a:pathLst>
                <a:path w="4599824" h="6185583">
                  <a:moveTo>
                    <a:pt x="4599824" y="0"/>
                  </a:moveTo>
                  <a:lnTo>
                    <a:pt x="0" y="0"/>
                  </a:lnTo>
                  <a:lnTo>
                    <a:pt x="0" y="6185583"/>
                  </a:lnTo>
                  <a:lnTo>
                    <a:pt x="4599824" y="6185583"/>
                  </a:lnTo>
                  <a:lnTo>
                    <a:pt x="4599824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0" y="4184234"/>
              <a:ext cx="10357858" cy="2485886"/>
            </a:xfrm>
            <a:custGeom>
              <a:avLst/>
              <a:gdLst/>
              <a:ahLst/>
              <a:cxnLst/>
              <a:rect l="l" t="t" r="r" b="b"/>
              <a:pathLst>
                <a:path w="10357858" h="2485886">
                  <a:moveTo>
                    <a:pt x="10357858" y="0"/>
                  </a:moveTo>
                  <a:lnTo>
                    <a:pt x="0" y="0"/>
                  </a:lnTo>
                  <a:lnTo>
                    <a:pt x="0" y="2485886"/>
                  </a:lnTo>
                  <a:lnTo>
                    <a:pt x="10357858" y="2485886"/>
                  </a:lnTo>
                  <a:lnTo>
                    <a:pt x="10357858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712161"/>
          </a:xfrm>
          <a:prstGeom prst="rect">
            <a:avLst/>
          </a:prstGeom>
          <a:solidFill>
            <a:srgbClr val="9CB999"/>
          </a:solidFill>
        </p:spPr>
      </p:sp>
      <p:sp>
        <p:nvSpPr>
          <p:cNvPr id="3" name="Freeform 3"/>
          <p:cNvSpPr/>
          <p:nvPr/>
        </p:nvSpPr>
        <p:spPr>
          <a:xfrm>
            <a:off x="15579737" y="2906757"/>
            <a:ext cx="4313291" cy="9020191"/>
          </a:xfrm>
          <a:custGeom>
            <a:avLst/>
            <a:gdLst/>
            <a:ahLst/>
            <a:cxnLst/>
            <a:rect l="l" t="t" r="r" b="b"/>
            <a:pathLst>
              <a:path w="4313291" h="9020191">
                <a:moveTo>
                  <a:pt x="0" y="0"/>
                </a:moveTo>
                <a:lnTo>
                  <a:pt x="4313291" y="0"/>
                </a:lnTo>
                <a:lnTo>
                  <a:pt x="4313291" y="9020190"/>
                </a:lnTo>
                <a:lnTo>
                  <a:pt x="0" y="902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27244" y="2535215"/>
            <a:ext cx="3233513" cy="6351543"/>
          </a:xfrm>
          <a:custGeom>
            <a:avLst/>
            <a:gdLst/>
            <a:ahLst/>
            <a:cxnLst/>
            <a:rect l="l" t="t" r="r" b="b"/>
            <a:pathLst>
              <a:path w="3233513" h="6351543">
                <a:moveTo>
                  <a:pt x="0" y="0"/>
                </a:moveTo>
                <a:lnTo>
                  <a:pt x="3233512" y="0"/>
                </a:lnTo>
                <a:lnTo>
                  <a:pt x="3233512" y="6351543"/>
                </a:lnTo>
                <a:lnTo>
                  <a:pt x="0" y="63515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766973" y="995396"/>
            <a:ext cx="14754054" cy="1079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64"/>
              </a:lnSpc>
            </a:pPr>
            <a:r>
              <a:rPr lang="en-US" sz="5665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Tro</a:t>
            </a:r>
            <a:r>
              <a:rPr lang="en-US" sz="5665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̀ </a:t>
            </a:r>
            <a:r>
              <a:rPr lang="en-US" sz="5665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chơi</a:t>
            </a:r>
            <a:r>
              <a:rPr lang="en-US" sz="5665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: Ai </a:t>
            </a:r>
            <a:r>
              <a:rPr lang="en-US" sz="5665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thông</a:t>
            </a:r>
            <a:r>
              <a:rPr lang="en-US" sz="5665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665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minh</a:t>
            </a:r>
            <a:r>
              <a:rPr lang="en-US" sz="5665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5665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hơn</a:t>
            </a:r>
            <a:endParaRPr lang="en-US" sz="5665" dirty="0">
              <a:solidFill>
                <a:srgbClr val="000000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699798" y="8896307"/>
            <a:ext cx="4888403" cy="844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089"/>
              </a:lnSpc>
            </a:pPr>
            <a:r>
              <a:rPr lang="en-US" sz="4430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Cao </a:t>
            </a:r>
            <a:r>
              <a:rPr lang="en-US" sz="4430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hơn</a:t>
            </a:r>
            <a:endParaRPr lang="en-US" sz="4430" dirty="0">
              <a:solidFill>
                <a:srgbClr val="000000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-3343146" y="5710986"/>
            <a:ext cx="7768394" cy="5002590"/>
            <a:chOff x="0" y="0"/>
            <a:chExt cx="10357858" cy="6670120"/>
          </a:xfrm>
        </p:grpSpPr>
        <p:sp>
          <p:nvSpPr>
            <p:cNvPr id="8" name="Freeform 8"/>
            <p:cNvSpPr/>
            <p:nvPr/>
          </p:nvSpPr>
          <p:spPr>
            <a:xfrm flipH="1">
              <a:off x="3496847" y="0"/>
              <a:ext cx="4599824" cy="6185583"/>
            </a:xfrm>
            <a:custGeom>
              <a:avLst/>
              <a:gdLst/>
              <a:ahLst/>
              <a:cxnLst/>
              <a:rect l="l" t="t" r="r" b="b"/>
              <a:pathLst>
                <a:path w="4599824" h="6185583">
                  <a:moveTo>
                    <a:pt x="4599824" y="0"/>
                  </a:moveTo>
                  <a:lnTo>
                    <a:pt x="0" y="0"/>
                  </a:lnTo>
                  <a:lnTo>
                    <a:pt x="0" y="6185583"/>
                  </a:lnTo>
                  <a:lnTo>
                    <a:pt x="4599824" y="6185583"/>
                  </a:lnTo>
                  <a:lnTo>
                    <a:pt x="459982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>
              <a:off x="0" y="4184234"/>
              <a:ext cx="10357858" cy="2485886"/>
            </a:xfrm>
            <a:custGeom>
              <a:avLst/>
              <a:gdLst/>
              <a:ahLst/>
              <a:cxnLst/>
              <a:rect l="l" t="t" r="r" b="b"/>
              <a:pathLst>
                <a:path w="10357858" h="2485886">
                  <a:moveTo>
                    <a:pt x="10357858" y="0"/>
                  </a:moveTo>
                  <a:lnTo>
                    <a:pt x="0" y="0"/>
                  </a:lnTo>
                  <a:lnTo>
                    <a:pt x="0" y="2485886"/>
                  </a:lnTo>
                  <a:lnTo>
                    <a:pt x="10357858" y="2485886"/>
                  </a:lnTo>
                  <a:lnTo>
                    <a:pt x="10357858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712161"/>
          </a:xfrm>
          <a:prstGeom prst="rect">
            <a:avLst/>
          </a:prstGeom>
          <a:solidFill>
            <a:srgbClr val="9CB999"/>
          </a:solidFill>
        </p:spPr>
      </p:sp>
      <p:sp>
        <p:nvSpPr>
          <p:cNvPr id="3" name="Freeform 3"/>
          <p:cNvSpPr/>
          <p:nvPr/>
        </p:nvSpPr>
        <p:spPr>
          <a:xfrm>
            <a:off x="15579737" y="2906757"/>
            <a:ext cx="4313291" cy="9020191"/>
          </a:xfrm>
          <a:custGeom>
            <a:avLst/>
            <a:gdLst/>
            <a:ahLst/>
            <a:cxnLst/>
            <a:rect l="l" t="t" r="r" b="b"/>
            <a:pathLst>
              <a:path w="4313291" h="9020191">
                <a:moveTo>
                  <a:pt x="0" y="0"/>
                </a:moveTo>
                <a:lnTo>
                  <a:pt x="4313291" y="0"/>
                </a:lnTo>
                <a:lnTo>
                  <a:pt x="4313291" y="9020190"/>
                </a:lnTo>
                <a:lnTo>
                  <a:pt x="0" y="90201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66973" y="995396"/>
            <a:ext cx="14754054" cy="1079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64"/>
              </a:lnSpc>
            </a:pPr>
            <a:r>
              <a:rPr lang="en-US" sz="5665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Trò chơi: Ai thông minh hơn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24583" y="8872181"/>
            <a:ext cx="5063618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43"/>
              </a:lnSpc>
            </a:pPr>
            <a:r>
              <a:rPr lang="en-US" sz="4589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Thấp</a:t>
            </a:r>
            <a:r>
              <a:rPr lang="en-US" sz="4589" dirty="0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</a:t>
            </a:r>
            <a:r>
              <a:rPr lang="en-US" sz="4589" dirty="0" err="1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hơn</a:t>
            </a:r>
            <a:endParaRPr lang="en-US" sz="4589" dirty="0">
              <a:solidFill>
                <a:srgbClr val="000000"/>
              </a:solidFill>
              <a:latin typeface="Noto Serif Bold"/>
              <a:ea typeface="Noto Serif Bold"/>
              <a:cs typeface="Noto Serif Bold"/>
              <a:sym typeface="Noto Serif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500936" y="2720986"/>
            <a:ext cx="2621226" cy="6161000"/>
          </a:xfrm>
          <a:custGeom>
            <a:avLst/>
            <a:gdLst/>
            <a:ahLst/>
            <a:cxnLst/>
            <a:rect l="l" t="t" r="r" b="b"/>
            <a:pathLst>
              <a:path w="2621226" h="6161000">
                <a:moveTo>
                  <a:pt x="0" y="0"/>
                </a:moveTo>
                <a:lnTo>
                  <a:pt x="2621226" y="0"/>
                </a:lnTo>
                <a:lnTo>
                  <a:pt x="2621226" y="6161000"/>
                </a:lnTo>
                <a:lnTo>
                  <a:pt x="0" y="6161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3436031" y="5384781"/>
            <a:ext cx="7768394" cy="5002590"/>
            <a:chOff x="0" y="0"/>
            <a:chExt cx="10357858" cy="6670120"/>
          </a:xfrm>
        </p:grpSpPr>
        <p:sp>
          <p:nvSpPr>
            <p:cNvPr id="8" name="Freeform 8"/>
            <p:cNvSpPr/>
            <p:nvPr/>
          </p:nvSpPr>
          <p:spPr>
            <a:xfrm flipH="1">
              <a:off x="3496847" y="0"/>
              <a:ext cx="4599824" cy="6185583"/>
            </a:xfrm>
            <a:custGeom>
              <a:avLst/>
              <a:gdLst/>
              <a:ahLst/>
              <a:cxnLst/>
              <a:rect l="l" t="t" r="r" b="b"/>
              <a:pathLst>
                <a:path w="4599824" h="6185583">
                  <a:moveTo>
                    <a:pt x="4599824" y="0"/>
                  </a:moveTo>
                  <a:lnTo>
                    <a:pt x="0" y="0"/>
                  </a:lnTo>
                  <a:lnTo>
                    <a:pt x="0" y="6185583"/>
                  </a:lnTo>
                  <a:lnTo>
                    <a:pt x="4599824" y="6185583"/>
                  </a:lnTo>
                  <a:lnTo>
                    <a:pt x="4599824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flipH="1">
              <a:off x="0" y="4184234"/>
              <a:ext cx="10357858" cy="2485886"/>
            </a:xfrm>
            <a:custGeom>
              <a:avLst/>
              <a:gdLst/>
              <a:ahLst/>
              <a:cxnLst/>
              <a:rect l="l" t="t" r="r" b="b"/>
              <a:pathLst>
                <a:path w="10357858" h="2485886">
                  <a:moveTo>
                    <a:pt x="10357858" y="0"/>
                  </a:moveTo>
                  <a:lnTo>
                    <a:pt x="0" y="0"/>
                  </a:lnTo>
                  <a:lnTo>
                    <a:pt x="0" y="2485886"/>
                  </a:lnTo>
                  <a:lnTo>
                    <a:pt x="10357858" y="2485886"/>
                  </a:lnTo>
                  <a:lnTo>
                    <a:pt x="10357858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1028700"/>
            <a:ext cx="16230600" cy="8229600"/>
          </a:xfrm>
          <a:prstGeom prst="rect">
            <a:avLst/>
          </a:prstGeom>
          <a:solidFill>
            <a:srgbClr val="9CB999"/>
          </a:solidFill>
        </p:spPr>
      </p:sp>
      <p:sp>
        <p:nvSpPr>
          <p:cNvPr id="3" name="Freeform 3"/>
          <p:cNvSpPr/>
          <p:nvPr/>
        </p:nvSpPr>
        <p:spPr>
          <a:xfrm>
            <a:off x="0" y="2549129"/>
            <a:ext cx="3718855" cy="7777073"/>
          </a:xfrm>
          <a:custGeom>
            <a:avLst/>
            <a:gdLst/>
            <a:ahLst/>
            <a:cxnLst/>
            <a:rect l="l" t="t" r="r" b="b"/>
            <a:pathLst>
              <a:path w="3718855" h="7777073">
                <a:moveTo>
                  <a:pt x="0" y="0"/>
                </a:moveTo>
                <a:lnTo>
                  <a:pt x="3718855" y="0"/>
                </a:lnTo>
                <a:lnTo>
                  <a:pt x="3718855" y="7777073"/>
                </a:lnTo>
                <a:lnTo>
                  <a:pt x="0" y="77770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9433677"/>
            <a:ext cx="3718855" cy="892525"/>
          </a:xfrm>
          <a:custGeom>
            <a:avLst/>
            <a:gdLst/>
            <a:ahLst/>
            <a:cxnLst/>
            <a:rect l="l" t="t" r="r" b="b"/>
            <a:pathLst>
              <a:path w="3718855" h="892525">
                <a:moveTo>
                  <a:pt x="0" y="0"/>
                </a:moveTo>
                <a:lnTo>
                  <a:pt x="3718855" y="0"/>
                </a:lnTo>
                <a:lnTo>
                  <a:pt x="3718855" y="892525"/>
                </a:lnTo>
                <a:lnTo>
                  <a:pt x="0" y="892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44262" y="1594969"/>
            <a:ext cx="456262" cy="954160"/>
          </a:xfrm>
          <a:custGeom>
            <a:avLst/>
            <a:gdLst/>
            <a:ahLst/>
            <a:cxnLst/>
            <a:rect l="l" t="t" r="r" b="b"/>
            <a:pathLst>
              <a:path w="456262" h="954160">
                <a:moveTo>
                  <a:pt x="0" y="0"/>
                </a:moveTo>
                <a:lnTo>
                  <a:pt x="456262" y="0"/>
                </a:lnTo>
                <a:lnTo>
                  <a:pt x="456262" y="954160"/>
                </a:lnTo>
                <a:lnTo>
                  <a:pt x="0" y="9541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31748" y="1303696"/>
            <a:ext cx="385328" cy="805820"/>
          </a:xfrm>
          <a:custGeom>
            <a:avLst/>
            <a:gdLst/>
            <a:ahLst/>
            <a:cxnLst/>
            <a:rect l="l" t="t" r="r" b="b"/>
            <a:pathLst>
              <a:path w="385328" h="805820">
                <a:moveTo>
                  <a:pt x="0" y="0"/>
                </a:moveTo>
                <a:lnTo>
                  <a:pt x="385329" y="0"/>
                </a:lnTo>
                <a:lnTo>
                  <a:pt x="385329" y="805820"/>
                </a:lnTo>
                <a:lnTo>
                  <a:pt x="0" y="805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040473" y="3342930"/>
            <a:ext cx="1722000" cy="3601141"/>
          </a:xfrm>
          <a:custGeom>
            <a:avLst/>
            <a:gdLst/>
            <a:ahLst/>
            <a:cxnLst/>
            <a:rect l="l" t="t" r="r" b="b"/>
            <a:pathLst>
              <a:path w="1722000" h="3601141">
                <a:moveTo>
                  <a:pt x="0" y="0"/>
                </a:moveTo>
                <a:lnTo>
                  <a:pt x="1722000" y="0"/>
                </a:lnTo>
                <a:lnTo>
                  <a:pt x="1722000" y="3601140"/>
                </a:lnTo>
                <a:lnTo>
                  <a:pt x="0" y="3601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992156" y="1869965"/>
            <a:ext cx="649528" cy="1358328"/>
          </a:xfrm>
          <a:custGeom>
            <a:avLst/>
            <a:gdLst/>
            <a:ahLst/>
            <a:cxnLst/>
            <a:rect l="l" t="t" r="r" b="b"/>
            <a:pathLst>
              <a:path w="649528" h="1358328">
                <a:moveTo>
                  <a:pt x="0" y="0"/>
                </a:moveTo>
                <a:lnTo>
                  <a:pt x="649528" y="0"/>
                </a:lnTo>
                <a:lnTo>
                  <a:pt x="649528" y="1358328"/>
                </a:lnTo>
                <a:lnTo>
                  <a:pt x="0" y="1358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236120" y="6390040"/>
            <a:ext cx="3718855" cy="892525"/>
          </a:xfrm>
          <a:custGeom>
            <a:avLst/>
            <a:gdLst/>
            <a:ahLst/>
            <a:cxnLst/>
            <a:rect l="l" t="t" r="r" b="b"/>
            <a:pathLst>
              <a:path w="3718855" h="892525">
                <a:moveTo>
                  <a:pt x="0" y="0"/>
                </a:moveTo>
                <a:lnTo>
                  <a:pt x="3718855" y="0"/>
                </a:lnTo>
                <a:lnTo>
                  <a:pt x="3718855" y="892525"/>
                </a:lnTo>
                <a:lnTo>
                  <a:pt x="0" y="892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211890" y="5610634"/>
            <a:ext cx="5076110" cy="4676366"/>
          </a:xfrm>
          <a:custGeom>
            <a:avLst/>
            <a:gdLst/>
            <a:ahLst/>
            <a:cxnLst/>
            <a:rect l="l" t="t" r="r" b="b"/>
            <a:pathLst>
              <a:path w="5076110" h="4676366">
                <a:moveTo>
                  <a:pt x="0" y="0"/>
                </a:moveTo>
                <a:lnTo>
                  <a:pt x="5076110" y="0"/>
                </a:lnTo>
                <a:lnTo>
                  <a:pt x="5076110" y="4676366"/>
                </a:lnTo>
                <a:lnTo>
                  <a:pt x="0" y="46763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27528" y="2201782"/>
            <a:ext cx="14973945" cy="321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19"/>
              </a:lnSpc>
            </a:pPr>
            <a:r>
              <a:rPr lang="en-US" sz="8199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Chúc các con </a:t>
            </a:r>
          </a:p>
          <a:p>
            <a:pPr marL="0" lvl="0" indent="0" algn="ctr">
              <a:lnSpc>
                <a:spcPts val="13119"/>
              </a:lnSpc>
            </a:pPr>
            <a:r>
              <a:rPr lang="en-US" sz="8199">
                <a:solidFill>
                  <a:srgbClr val="000000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có một bài học thú vị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</Words>
  <Application>Microsoft Office PowerPoint</Application>
  <PresentationFormat>Custom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Noto Serif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1.Nhận biết phân biệt, sử dụng đúng từ Cao- thấp.</dc:title>
  <cp:lastModifiedBy>Đinh</cp:lastModifiedBy>
  <cp:revision>2</cp:revision>
  <dcterms:created xsi:type="dcterms:W3CDTF">2006-08-16T00:00:00Z</dcterms:created>
  <dcterms:modified xsi:type="dcterms:W3CDTF">2024-08-15T07:31:20Z</dcterms:modified>
  <dc:identifier>DAGN5KoakaA</dc:identifier>
</cp:coreProperties>
</file>